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3"/>
  </p:notesMasterIdLst>
  <p:sldIdLst>
    <p:sldId id="261" r:id="rId2"/>
    <p:sldId id="263" r:id="rId3"/>
    <p:sldId id="287" r:id="rId4"/>
    <p:sldId id="264" r:id="rId5"/>
    <p:sldId id="265" r:id="rId6"/>
    <p:sldId id="266" r:id="rId7"/>
    <p:sldId id="267" r:id="rId8"/>
    <p:sldId id="293" r:id="rId9"/>
    <p:sldId id="294" r:id="rId10"/>
    <p:sldId id="268" r:id="rId11"/>
    <p:sldId id="259" r:id="rId12"/>
    <p:sldId id="283" r:id="rId13"/>
    <p:sldId id="300" r:id="rId14"/>
    <p:sldId id="284" r:id="rId15"/>
    <p:sldId id="285" r:id="rId16"/>
    <p:sldId id="295" r:id="rId17"/>
    <p:sldId id="274" r:id="rId18"/>
    <p:sldId id="279" r:id="rId19"/>
    <p:sldId id="291" r:id="rId20"/>
    <p:sldId id="298" r:id="rId21"/>
    <p:sldId id="299" r:id="rId22"/>
    <p:sldId id="292" r:id="rId23"/>
    <p:sldId id="296" r:id="rId24"/>
    <p:sldId id="278" r:id="rId25"/>
    <p:sldId id="275" r:id="rId26"/>
    <p:sldId id="301" r:id="rId27"/>
    <p:sldId id="276" r:id="rId28"/>
    <p:sldId id="260" r:id="rId29"/>
    <p:sldId id="269" r:id="rId30"/>
    <p:sldId id="302" r:id="rId31"/>
    <p:sldId id="303" r:id="rId32"/>
    <p:sldId id="304" r:id="rId33"/>
    <p:sldId id="306" r:id="rId34"/>
    <p:sldId id="308" r:id="rId35"/>
    <p:sldId id="305" r:id="rId36"/>
    <p:sldId id="310" r:id="rId37"/>
    <p:sldId id="307" r:id="rId38"/>
    <p:sldId id="319" r:id="rId39"/>
    <p:sldId id="324" r:id="rId40"/>
    <p:sldId id="320" r:id="rId41"/>
    <p:sldId id="277" r:id="rId42"/>
    <p:sldId id="282" r:id="rId43"/>
    <p:sldId id="311" r:id="rId44"/>
    <p:sldId id="312" r:id="rId45"/>
    <p:sldId id="313" r:id="rId46"/>
    <p:sldId id="314" r:id="rId47"/>
    <p:sldId id="315" r:id="rId48"/>
    <p:sldId id="316" r:id="rId49"/>
    <p:sldId id="317" r:id="rId50"/>
    <p:sldId id="318" r:id="rId51"/>
    <p:sldId id="321" r:id="rId52"/>
    <p:sldId id="322" r:id="rId53"/>
    <p:sldId id="323" r:id="rId54"/>
    <p:sldId id="325" r:id="rId55"/>
    <p:sldId id="326" r:id="rId56"/>
    <p:sldId id="329" r:id="rId57"/>
    <p:sldId id="327" r:id="rId58"/>
    <p:sldId id="281" r:id="rId59"/>
    <p:sldId id="330" r:id="rId60"/>
    <p:sldId id="331" r:id="rId61"/>
    <p:sldId id="256" r:id="rId6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112" y="-3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notesMaster" Target="notesMasters/notesMaster1.xml"/><Relationship Id="rId64" Type="http://schemas.openxmlformats.org/officeDocument/2006/relationships/printerSettings" Target="printerSettings/printerSettings1.bin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74A90-4BD5-D44E-A90B-899131C5C087}" type="doc">
      <dgm:prSet loTypeId="urn:microsoft.com/office/officeart/2005/8/layout/hList6" loCatId="list" qsTypeId="urn:microsoft.com/office/officeart/2005/8/quickstyle/simple4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C3A475B5-4A90-764B-A995-C427782241B4}">
      <dgm:prSet phldrT="[Text]"/>
      <dgm:spPr/>
      <dgm:t>
        <a:bodyPr/>
        <a:lstStyle/>
        <a:p>
          <a:r>
            <a:rPr lang="en-US" dirty="0" smtClean="0"/>
            <a:t>Democracy</a:t>
          </a:r>
          <a:endParaRPr lang="en-US" dirty="0"/>
        </a:p>
      </dgm:t>
    </dgm:pt>
    <dgm:pt modelId="{D764DB18-FB19-E840-A306-7F32E555449B}">
      <dgm:prSet phldrT="[Text]"/>
      <dgm:spPr/>
      <dgm:t>
        <a:bodyPr/>
        <a:lstStyle/>
        <a:p>
          <a:r>
            <a:rPr lang="en-US" dirty="0" smtClean="0"/>
            <a:t>Logic of Inquiry </a:t>
          </a:r>
          <a:endParaRPr lang="en-US" dirty="0"/>
        </a:p>
      </dgm:t>
    </dgm:pt>
    <dgm:pt modelId="{861F0FF5-D2FA-514D-B8FD-80E712348238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Philosophy</a:t>
          </a:r>
        </a:p>
        <a:p>
          <a:r>
            <a:rPr lang="en-US" dirty="0" smtClean="0"/>
            <a:t>Pragmatism</a:t>
          </a:r>
        </a:p>
        <a:p>
          <a:endParaRPr lang="en-US" dirty="0"/>
        </a:p>
      </dgm:t>
    </dgm:pt>
    <dgm:pt modelId="{15AC180B-87CF-3A42-A1FC-BA9D4FF56D04}" type="sibTrans" cxnId="{F5AFFA59-E3DF-2340-8944-932B0110C057}">
      <dgm:prSet/>
      <dgm:spPr/>
      <dgm:t>
        <a:bodyPr/>
        <a:lstStyle/>
        <a:p>
          <a:endParaRPr lang="en-US"/>
        </a:p>
      </dgm:t>
    </dgm:pt>
    <dgm:pt modelId="{7E0C7A0E-D7DE-DA4C-8918-01DDE0F9825D}" type="parTrans" cxnId="{F5AFFA59-E3DF-2340-8944-932B0110C057}">
      <dgm:prSet/>
      <dgm:spPr/>
      <dgm:t>
        <a:bodyPr/>
        <a:lstStyle/>
        <a:p>
          <a:endParaRPr lang="en-US"/>
        </a:p>
      </dgm:t>
    </dgm:pt>
    <dgm:pt modelId="{EADD487C-DF63-A945-9B1B-3544FA706153}" type="sibTrans" cxnId="{53E995CC-1978-EA44-B05A-5B2E5EE56293}">
      <dgm:prSet/>
      <dgm:spPr/>
      <dgm:t>
        <a:bodyPr/>
        <a:lstStyle/>
        <a:p>
          <a:endParaRPr lang="en-US"/>
        </a:p>
      </dgm:t>
    </dgm:pt>
    <dgm:pt modelId="{6609EFD7-7561-7944-8216-77627B764C98}" type="parTrans" cxnId="{53E995CC-1978-EA44-B05A-5B2E5EE56293}">
      <dgm:prSet/>
      <dgm:spPr/>
      <dgm:t>
        <a:bodyPr/>
        <a:lstStyle/>
        <a:p>
          <a:endParaRPr lang="en-US"/>
        </a:p>
      </dgm:t>
    </dgm:pt>
    <dgm:pt modelId="{8ED7B1ED-8F64-BF4C-8FCE-CC426EAAFDB6}" type="sibTrans" cxnId="{C9C7C029-C773-8E40-A0C8-B29B8101E1FC}">
      <dgm:prSet/>
      <dgm:spPr/>
      <dgm:t>
        <a:bodyPr/>
        <a:lstStyle/>
        <a:p>
          <a:endParaRPr lang="en-US"/>
        </a:p>
      </dgm:t>
    </dgm:pt>
    <dgm:pt modelId="{69B2B009-0E20-7F46-9276-4473B67B8A18}" type="parTrans" cxnId="{C9C7C029-C773-8E40-A0C8-B29B8101E1FC}">
      <dgm:prSet/>
      <dgm:spPr/>
      <dgm:t>
        <a:bodyPr/>
        <a:lstStyle/>
        <a:p>
          <a:endParaRPr lang="en-US"/>
        </a:p>
      </dgm:t>
    </dgm:pt>
    <dgm:pt modelId="{4C7F4A02-0170-7A49-A941-5BEBEC1CAC27}">
      <dgm:prSet phldrT="[Text]"/>
      <dgm:spPr/>
      <dgm:t>
        <a:bodyPr/>
        <a:lstStyle/>
        <a:p>
          <a:r>
            <a:rPr lang="en-US" dirty="0" smtClean="0"/>
            <a:t>Institution Building</a:t>
          </a:r>
          <a:endParaRPr lang="en-US" dirty="0"/>
        </a:p>
      </dgm:t>
    </dgm:pt>
    <dgm:pt modelId="{B4B4D862-5844-C447-9E51-E5AAED424240}">
      <dgm:prSet phldrT="[Text]"/>
      <dgm:spPr/>
      <dgm:t>
        <a:bodyPr/>
        <a:lstStyle/>
        <a:p>
          <a:r>
            <a:rPr lang="en-US" dirty="0" smtClean="0"/>
            <a:t>Social Organization</a:t>
          </a:r>
          <a:endParaRPr lang="en-US" dirty="0"/>
        </a:p>
      </dgm:t>
    </dgm:pt>
    <dgm:pt modelId="{FBA59E3B-8A8C-8D44-B509-06FC75908815}">
      <dgm:prSet phldrT="[Text]"/>
      <dgm:spPr/>
      <dgm:t>
        <a:bodyPr/>
        <a:lstStyle/>
        <a:p>
          <a:r>
            <a:rPr lang="en-US" dirty="0" smtClean="0"/>
            <a:t>Social Control</a:t>
          </a:r>
          <a:endParaRPr lang="en-US" dirty="0"/>
        </a:p>
      </dgm:t>
    </dgm:pt>
    <dgm:pt modelId="{51CA17E1-FA67-6245-B435-FA8460DF416D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Social Science</a:t>
          </a:r>
        </a:p>
        <a:p>
          <a:r>
            <a:rPr lang="en-US" dirty="0" smtClean="0">
              <a:solidFill>
                <a:schemeClr val="bg1"/>
              </a:solidFill>
            </a:rPr>
            <a:t>Sociology</a:t>
          </a:r>
          <a:endParaRPr lang="en-US" dirty="0">
            <a:solidFill>
              <a:schemeClr val="bg1"/>
            </a:solidFill>
          </a:endParaRPr>
        </a:p>
      </dgm:t>
    </dgm:pt>
    <dgm:pt modelId="{53C6D3E6-B940-DB4C-B3F4-21BF1265E809}" type="sibTrans" cxnId="{179CA082-B7FC-5B48-8237-BA70AECBFED8}">
      <dgm:prSet/>
      <dgm:spPr/>
      <dgm:t>
        <a:bodyPr/>
        <a:lstStyle/>
        <a:p>
          <a:endParaRPr lang="en-US"/>
        </a:p>
      </dgm:t>
    </dgm:pt>
    <dgm:pt modelId="{D9600806-CD08-E143-ABA7-5801CBBD448D}" type="parTrans" cxnId="{179CA082-B7FC-5B48-8237-BA70AECBFED8}">
      <dgm:prSet/>
      <dgm:spPr/>
      <dgm:t>
        <a:bodyPr/>
        <a:lstStyle/>
        <a:p>
          <a:endParaRPr lang="en-US"/>
        </a:p>
      </dgm:t>
    </dgm:pt>
    <dgm:pt modelId="{C46C8DE5-5459-804F-93D9-A2AE19DF2EA7}" type="sibTrans" cxnId="{BA764C4B-B94E-2148-835B-53439A7EA680}">
      <dgm:prSet/>
      <dgm:spPr/>
      <dgm:t>
        <a:bodyPr/>
        <a:lstStyle/>
        <a:p>
          <a:endParaRPr lang="en-US"/>
        </a:p>
      </dgm:t>
    </dgm:pt>
    <dgm:pt modelId="{ED7EA629-DC17-8746-925C-5FCC2A5CA945}" type="parTrans" cxnId="{BA764C4B-B94E-2148-835B-53439A7EA680}">
      <dgm:prSet/>
      <dgm:spPr/>
      <dgm:t>
        <a:bodyPr/>
        <a:lstStyle/>
        <a:p>
          <a:endParaRPr lang="en-US"/>
        </a:p>
      </dgm:t>
    </dgm:pt>
    <dgm:pt modelId="{E805B0DA-42F1-294D-8062-F5B7E7D72FDB}" type="sibTrans" cxnId="{3F5D4876-ADBF-DC4B-9942-8A0BD5A2E8E6}">
      <dgm:prSet/>
      <dgm:spPr/>
      <dgm:t>
        <a:bodyPr/>
        <a:lstStyle/>
        <a:p>
          <a:endParaRPr lang="en-US"/>
        </a:p>
      </dgm:t>
    </dgm:pt>
    <dgm:pt modelId="{C9CE84F9-BD4E-194B-B4AB-7F6DE6C5B4CA}" type="parTrans" cxnId="{3F5D4876-ADBF-DC4B-9942-8A0BD5A2E8E6}">
      <dgm:prSet/>
      <dgm:spPr/>
      <dgm:t>
        <a:bodyPr/>
        <a:lstStyle/>
        <a:p>
          <a:endParaRPr lang="en-US"/>
        </a:p>
      </dgm:t>
    </dgm:pt>
    <dgm:pt modelId="{43E32025-ADC1-D74D-AC98-6A85852AE96F}" type="sibTrans" cxnId="{6B241B8F-FB77-3145-96CF-52B6940ADA50}">
      <dgm:prSet/>
      <dgm:spPr/>
      <dgm:t>
        <a:bodyPr/>
        <a:lstStyle/>
        <a:p>
          <a:endParaRPr lang="en-US"/>
        </a:p>
      </dgm:t>
    </dgm:pt>
    <dgm:pt modelId="{68775055-7088-3140-B283-E69A1B8D465E}" type="parTrans" cxnId="{6B241B8F-FB77-3145-96CF-52B6940ADA50}">
      <dgm:prSet/>
      <dgm:spPr/>
      <dgm:t>
        <a:bodyPr/>
        <a:lstStyle/>
        <a:p>
          <a:endParaRPr lang="en-US"/>
        </a:p>
      </dgm:t>
    </dgm:pt>
    <dgm:pt modelId="{F7624AF0-068D-7340-BAD2-CEB84F65BE92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Applied Fields</a:t>
          </a:r>
        </a:p>
        <a:p>
          <a:r>
            <a:rPr lang="en-US" dirty="0" smtClean="0"/>
            <a:t>Applied to problems in military realm</a:t>
          </a:r>
          <a:endParaRPr lang="en-US" dirty="0"/>
        </a:p>
      </dgm:t>
    </dgm:pt>
    <dgm:pt modelId="{A16484D7-834B-7F4C-A8DF-2BCA867564D5}" type="sibTrans" cxnId="{B85210DD-31D4-944B-B348-F077789F2858}">
      <dgm:prSet/>
      <dgm:spPr/>
      <dgm:t>
        <a:bodyPr/>
        <a:lstStyle/>
        <a:p>
          <a:endParaRPr lang="en-US"/>
        </a:p>
      </dgm:t>
    </dgm:pt>
    <dgm:pt modelId="{18FE6908-2D8C-AC4C-882B-A3E482B7A116}" type="parTrans" cxnId="{B85210DD-31D4-944B-B348-F077789F2858}">
      <dgm:prSet/>
      <dgm:spPr/>
      <dgm:t>
        <a:bodyPr/>
        <a:lstStyle/>
        <a:p>
          <a:endParaRPr lang="en-US"/>
        </a:p>
      </dgm:t>
    </dgm:pt>
    <dgm:pt modelId="{7AEA3F73-6C06-7645-B5BC-387C1DB4A9F4}" type="pres">
      <dgm:prSet presAssocID="{2E674A90-4BD5-D44E-A90B-899131C5C08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3C3E7C-7645-D342-B896-F0B2C9A1697E}" type="pres">
      <dgm:prSet presAssocID="{861F0FF5-D2FA-514D-B8FD-80E71234823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DBF182-B1AA-1B4E-B730-4A479E9ABAF3}" type="pres">
      <dgm:prSet presAssocID="{15AC180B-87CF-3A42-A1FC-BA9D4FF56D04}" presName="sibTrans" presStyleCnt="0"/>
      <dgm:spPr/>
    </dgm:pt>
    <dgm:pt modelId="{1B7CBB5F-65DE-7A4E-840D-1111D5260F62}" type="pres">
      <dgm:prSet presAssocID="{51CA17E1-FA67-6245-B435-FA8460DF416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6AD077-E234-D446-AB39-2BC0FC8D3670}" type="pres">
      <dgm:prSet presAssocID="{53C6D3E6-B940-DB4C-B3F4-21BF1265E809}" presName="sibTrans" presStyleCnt="0"/>
      <dgm:spPr/>
    </dgm:pt>
    <dgm:pt modelId="{9930D4D3-D3F9-E24A-81D9-3709372E8AF8}" type="pres">
      <dgm:prSet presAssocID="{F7624AF0-068D-7340-BAD2-CEB84F65BE9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07DCAAE-DC6E-B74B-BFE7-1F0D98A72BA3}" type="presOf" srcId="{4C7F4A02-0170-7A49-A941-5BEBEC1CAC27}" destId="{1B7CBB5F-65DE-7A4E-840D-1111D5260F62}" srcOrd="0" destOrd="3" presId="urn:microsoft.com/office/officeart/2005/8/layout/hList6"/>
    <dgm:cxn modelId="{6B241B8F-FB77-3145-96CF-52B6940ADA50}" srcId="{51CA17E1-FA67-6245-B435-FA8460DF416D}" destId="{FBA59E3B-8A8C-8D44-B509-06FC75908815}" srcOrd="0" destOrd="0" parTransId="{68775055-7088-3140-B283-E69A1B8D465E}" sibTransId="{43E32025-ADC1-D74D-AC98-6A85852AE96F}"/>
    <dgm:cxn modelId="{03EFEDC7-5BCB-DC4B-AA3C-9D91D965ADFF}" type="presOf" srcId="{51CA17E1-FA67-6245-B435-FA8460DF416D}" destId="{1B7CBB5F-65DE-7A4E-840D-1111D5260F62}" srcOrd="0" destOrd="0" presId="urn:microsoft.com/office/officeart/2005/8/layout/hList6"/>
    <dgm:cxn modelId="{D9168D71-6D5F-0A42-BD0A-876105CC9287}" type="presOf" srcId="{2E674A90-4BD5-D44E-A90B-899131C5C087}" destId="{7AEA3F73-6C06-7645-B5BC-387C1DB4A9F4}" srcOrd="0" destOrd="0" presId="urn:microsoft.com/office/officeart/2005/8/layout/hList6"/>
    <dgm:cxn modelId="{DF46046D-7718-D64B-958C-C54A2B6E5E85}" type="presOf" srcId="{D764DB18-FB19-E840-A306-7F32E555449B}" destId="{2B3C3E7C-7645-D342-B896-F0B2C9A1697E}" srcOrd="0" destOrd="1" presId="urn:microsoft.com/office/officeart/2005/8/layout/hList6"/>
    <dgm:cxn modelId="{179CA082-B7FC-5B48-8237-BA70AECBFED8}" srcId="{2E674A90-4BD5-D44E-A90B-899131C5C087}" destId="{51CA17E1-FA67-6245-B435-FA8460DF416D}" srcOrd="1" destOrd="0" parTransId="{D9600806-CD08-E143-ABA7-5801CBBD448D}" sibTransId="{53C6D3E6-B940-DB4C-B3F4-21BF1265E809}"/>
    <dgm:cxn modelId="{3F5D4876-ADBF-DC4B-9942-8A0BD5A2E8E6}" srcId="{51CA17E1-FA67-6245-B435-FA8460DF416D}" destId="{B4B4D862-5844-C447-9E51-E5AAED424240}" srcOrd="1" destOrd="0" parTransId="{C9CE84F9-BD4E-194B-B4AB-7F6DE6C5B4CA}" sibTransId="{E805B0DA-42F1-294D-8062-F5B7E7D72FDB}"/>
    <dgm:cxn modelId="{3D8C2A37-6B65-5348-BEDD-D25667E9CCC9}" type="presOf" srcId="{861F0FF5-D2FA-514D-B8FD-80E712348238}" destId="{2B3C3E7C-7645-D342-B896-F0B2C9A1697E}" srcOrd="0" destOrd="0" presId="urn:microsoft.com/office/officeart/2005/8/layout/hList6"/>
    <dgm:cxn modelId="{B85210DD-31D4-944B-B348-F077789F2858}" srcId="{2E674A90-4BD5-D44E-A90B-899131C5C087}" destId="{F7624AF0-068D-7340-BAD2-CEB84F65BE92}" srcOrd="2" destOrd="0" parTransId="{18FE6908-2D8C-AC4C-882B-A3E482B7A116}" sibTransId="{A16484D7-834B-7F4C-A8DF-2BCA867564D5}"/>
    <dgm:cxn modelId="{53E995CC-1978-EA44-B05A-5B2E5EE56293}" srcId="{861F0FF5-D2FA-514D-B8FD-80E712348238}" destId="{C3A475B5-4A90-764B-A995-C427782241B4}" srcOrd="1" destOrd="0" parTransId="{6609EFD7-7561-7944-8216-77627B764C98}" sibTransId="{EADD487C-DF63-A945-9B1B-3544FA706153}"/>
    <dgm:cxn modelId="{C9C7C029-C773-8E40-A0C8-B29B8101E1FC}" srcId="{861F0FF5-D2FA-514D-B8FD-80E712348238}" destId="{D764DB18-FB19-E840-A306-7F32E555449B}" srcOrd="0" destOrd="0" parTransId="{69B2B009-0E20-7F46-9276-4473B67B8A18}" sibTransId="{8ED7B1ED-8F64-BF4C-8FCE-CC426EAAFDB6}"/>
    <dgm:cxn modelId="{BA764C4B-B94E-2148-835B-53439A7EA680}" srcId="{51CA17E1-FA67-6245-B435-FA8460DF416D}" destId="{4C7F4A02-0170-7A49-A941-5BEBEC1CAC27}" srcOrd="2" destOrd="0" parTransId="{ED7EA629-DC17-8746-925C-5FCC2A5CA945}" sibTransId="{C46C8DE5-5459-804F-93D9-A2AE19DF2EA7}"/>
    <dgm:cxn modelId="{D2AECED2-9568-8A43-B73E-A0F560BED0DC}" type="presOf" srcId="{F7624AF0-068D-7340-BAD2-CEB84F65BE92}" destId="{9930D4D3-D3F9-E24A-81D9-3709372E8AF8}" srcOrd="0" destOrd="0" presId="urn:microsoft.com/office/officeart/2005/8/layout/hList6"/>
    <dgm:cxn modelId="{AA3B093C-996E-764B-AE4D-E1DC1C1764F6}" type="presOf" srcId="{C3A475B5-4A90-764B-A995-C427782241B4}" destId="{2B3C3E7C-7645-D342-B896-F0B2C9A1697E}" srcOrd="0" destOrd="2" presId="urn:microsoft.com/office/officeart/2005/8/layout/hList6"/>
    <dgm:cxn modelId="{F5AFFA59-E3DF-2340-8944-932B0110C057}" srcId="{2E674A90-4BD5-D44E-A90B-899131C5C087}" destId="{861F0FF5-D2FA-514D-B8FD-80E712348238}" srcOrd="0" destOrd="0" parTransId="{7E0C7A0E-D7DE-DA4C-8918-01DDE0F9825D}" sibTransId="{15AC180B-87CF-3A42-A1FC-BA9D4FF56D04}"/>
    <dgm:cxn modelId="{F70434B1-95F5-F741-A2E8-4C31CAB61A82}" type="presOf" srcId="{B4B4D862-5844-C447-9E51-E5AAED424240}" destId="{1B7CBB5F-65DE-7A4E-840D-1111D5260F62}" srcOrd="0" destOrd="2" presId="urn:microsoft.com/office/officeart/2005/8/layout/hList6"/>
    <dgm:cxn modelId="{08F54D0F-8037-6C48-94FF-86AA7C6AFE2F}" type="presOf" srcId="{FBA59E3B-8A8C-8D44-B509-06FC75908815}" destId="{1B7CBB5F-65DE-7A4E-840D-1111D5260F62}" srcOrd="0" destOrd="1" presId="urn:microsoft.com/office/officeart/2005/8/layout/hList6"/>
    <dgm:cxn modelId="{33E6E03C-A7D6-C040-9BD8-87C3F946027A}" type="presParOf" srcId="{7AEA3F73-6C06-7645-B5BC-387C1DB4A9F4}" destId="{2B3C3E7C-7645-D342-B896-F0B2C9A1697E}" srcOrd="0" destOrd="0" presId="urn:microsoft.com/office/officeart/2005/8/layout/hList6"/>
    <dgm:cxn modelId="{49894BF5-7274-CC4F-99E4-877F5D5328B9}" type="presParOf" srcId="{7AEA3F73-6C06-7645-B5BC-387C1DB4A9F4}" destId="{AFDBF182-B1AA-1B4E-B730-4A479E9ABAF3}" srcOrd="1" destOrd="0" presId="urn:microsoft.com/office/officeart/2005/8/layout/hList6"/>
    <dgm:cxn modelId="{CFBD380F-2ECD-0146-B27E-D58AF589DB1D}" type="presParOf" srcId="{7AEA3F73-6C06-7645-B5BC-387C1DB4A9F4}" destId="{1B7CBB5F-65DE-7A4E-840D-1111D5260F62}" srcOrd="2" destOrd="0" presId="urn:microsoft.com/office/officeart/2005/8/layout/hList6"/>
    <dgm:cxn modelId="{56D0D93E-B3D6-F649-B3DE-8D9502ABF375}" type="presParOf" srcId="{7AEA3F73-6C06-7645-B5BC-387C1DB4A9F4}" destId="{856AD077-E234-D446-AB39-2BC0FC8D3670}" srcOrd="3" destOrd="0" presId="urn:microsoft.com/office/officeart/2005/8/layout/hList6"/>
    <dgm:cxn modelId="{AE6114CB-76A4-BB4D-99C2-3341AE3BCFA6}" type="presParOf" srcId="{7AEA3F73-6C06-7645-B5BC-387C1DB4A9F4}" destId="{9930D4D3-D3F9-E24A-81D9-3709372E8AF8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C3E7C-7645-D342-B896-F0B2C9A1697E}">
      <dsp:nvSpPr>
        <dsp:cNvPr id="0" name=""/>
        <dsp:cNvSpPr/>
      </dsp:nvSpPr>
      <dsp:spPr>
        <a:xfrm rot="16200000">
          <a:off x="-1414557" y="1415561"/>
          <a:ext cx="5443057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0" tIns="0" rIns="194368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rgbClr val="000000"/>
              </a:solidFill>
            </a:rPr>
            <a:t>Philosophy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Pragmatism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Logic of Inquiry 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Democracy</a:t>
          </a:r>
          <a:endParaRPr lang="en-US" sz="2400" kern="1200" dirty="0"/>
        </a:p>
      </dsp:txBody>
      <dsp:txXfrm rot="5400000">
        <a:off x="1005" y="1088610"/>
        <a:ext cx="2611933" cy="3265835"/>
      </dsp:txXfrm>
    </dsp:sp>
    <dsp:sp modelId="{1B7CBB5F-65DE-7A4E-840D-1111D5260F62}">
      <dsp:nvSpPr>
        <dsp:cNvPr id="0" name=""/>
        <dsp:cNvSpPr/>
      </dsp:nvSpPr>
      <dsp:spPr>
        <a:xfrm rot="16200000">
          <a:off x="1393271" y="1415561"/>
          <a:ext cx="5443057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0" tIns="0" rIns="194368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rgbClr val="000000"/>
              </a:solidFill>
            </a:rPr>
            <a:t>Social Science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chemeClr val="bg1"/>
              </a:solidFill>
            </a:rPr>
            <a:t>Sociology</a:t>
          </a:r>
          <a:endParaRPr lang="en-US" sz="3100" kern="1200" dirty="0">
            <a:solidFill>
              <a:schemeClr val="bg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Social Control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Social Organization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Institution Building</a:t>
          </a:r>
          <a:endParaRPr lang="en-US" sz="2400" kern="1200" dirty="0"/>
        </a:p>
      </dsp:txBody>
      <dsp:txXfrm rot="5400000">
        <a:off x="2808833" y="1088610"/>
        <a:ext cx="2611933" cy="3265835"/>
      </dsp:txXfrm>
    </dsp:sp>
    <dsp:sp modelId="{9930D4D3-D3F9-E24A-81D9-3709372E8AF8}">
      <dsp:nvSpPr>
        <dsp:cNvPr id="0" name=""/>
        <dsp:cNvSpPr/>
      </dsp:nvSpPr>
      <dsp:spPr>
        <a:xfrm rot="16200000">
          <a:off x="4201100" y="1415561"/>
          <a:ext cx="5443057" cy="261193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0" tIns="0" rIns="194368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solidFill>
                <a:srgbClr val="000000"/>
              </a:solidFill>
            </a:rPr>
            <a:t>Applied Fields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Applied to problems in military realm</a:t>
          </a:r>
          <a:endParaRPr lang="en-US" sz="3100" kern="1200" dirty="0"/>
        </a:p>
      </dsp:txBody>
      <dsp:txXfrm rot="5400000">
        <a:off x="5616662" y="1088610"/>
        <a:ext cx="2611933" cy="32658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#1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7D155-936B-3041-9DD4-1828796CAA6A}" type="datetimeFigureOut">
              <a:rPr lang="en-US" smtClean="0"/>
              <a:t>9/19/13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8FCB2-3706-904A-A3D9-8B053FFC7A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6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ristotle" TargetMode="External"/><Relationship Id="rId4" Type="http://schemas.openxmlformats.org/officeDocument/2006/relationships/hyperlink" Target="http://en.wikipedia.org/wiki/Polybius" TargetMode="External"/><Relationship Id="rId5" Type="http://schemas.openxmlformats.org/officeDocument/2006/relationships/hyperlink" Target="http://en.wikipedia.org/wiki/Cicero" TargetMode="External"/><Relationship Id="rId6" Type="http://schemas.openxmlformats.org/officeDocument/2006/relationships/hyperlink" Target="http://en.wikipedia.org/wiki/Classical_antiquity" TargetMode="External"/><Relationship Id="rId7" Type="http://schemas.openxmlformats.org/officeDocument/2006/relationships/hyperlink" Target="http://en.wikipedia.org/wiki/Feudalism" TargetMode="External"/><Relationship Id="rId8" Type="http://schemas.openxmlformats.org/officeDocument/2006/relationships/hyperlink" Target="http://en.wikipedia.org/wiki/Renaissance" TargetMode="External"/><Relationship Id="rId9" Type="http://schemas.openxmlformats.org/officeDocument/2006/relationships/hyperlink" Target="http://en.wikipedia.org/wiki/Age_of_Enlightenment" TargetMode="External"/><Relationship Id="rId10" Type="http://schemas.openxmlformats.org/officeDocument/2006/relationships/hyperlink" Target="http://en.wikipedia.org/wiki/Res_publica" TargetMode="External"/><Relationship Id="rId11" Type="http://schemas.openxmlformats.org/officeDocument/2006/relationships/hyperlink" Target="http://en.wikipedia.org/wiki/Niccol%C3%B2_Machiavelli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8FCB2-3706-904A-A3D9-8B053FFC7A5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2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Huntington --Protect rights and liberties of individual citizens.</a:t>
            </a:r>
          </a:p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Social Contract - State as sovereign power whose laws were obeyed in exchange </a:t>
            </a:r>
          </a:p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for protection of its citizens.</a:t>
            </a:r>
          </a:p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Janowitz - inspired by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3"/>
              </a:rPr>
              <a:t>Aristotle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,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4"/>
              </a:rPr>
              <a:t>Polybius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, and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5"/>
              </a:rPr>
              <a:t>Cicero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</a:rPr>
              <a:t> 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inspired by the governmental forms and writings 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of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6"/>
              </a:rPr>
              <a:t>classical antiquity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. After a gaping centuries-long 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period of neglect due to unique arrangements of medieval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7"/>
              </a:rPr>
              <a:t>feudalism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, its main ideas were recovered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and went on to flourish during the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8"/>
              </a:rPr>
              <a:t>Renaissance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9"/>
              </a:rPr>
              <a:t>Enlightenment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. In the classical itself the 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term </a:t>
            </a:r>
            <a:r>
              <a:rPr lang="en-US" i="1">
                <a:latin typeface="Helvetica" charset="0"/>
                <a:ea typeface="ＭＳ Ｐゴシック" charset="0"/>
                <a:cs typeface="ＭＳ Ｐゴシック" charset="0"/>
              </a:rPr>
              <a:t>republicanism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did not exist, however the term </a:t>
            </a:r>
            <a:r>
              <a:rPr lang="en-US" i="1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10"/>
              </a:rPr>
              <a:t>res publica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, which translates literally as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"things public," </a:t>
            </a:r>
            <a:r>
              <a:rPr lang="en-US" i="1">
                <a:latin typeface="Helvetica" charset="0"/>
                <a:ea typeface="ＭＳ Ｐゴシック" charset="0"/>
                <a:cs typeface="ＭＳ Ｐゴシック" charset="0"/>
              </a:rPr>
              <a:t>was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in usage. There were a number of theorists who wrote on political philosophy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during this period such as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3"/>
              </a:rPr>
              <a:t>Aristotle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,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4"/>
              </a:rPr>
              <a:t>Polybius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, and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5"/>
              </a:rPr>
              <a:t>Cicero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,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</a:rPr>
              <a:t> 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and their ideas became the essential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core of classical republicanism.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The ideology of republicanism blossomed during the Italian Renaissance, most notably in Florence, 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when a number of authors looked back to the classical period and used its examples to formulate</a:t>
            </a:r>
          </a:p>
          <a:p>
            <a:pPr eaLnBrk="1" hangingPunct="1"/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ideas about ideal governance. Most prominent among these was 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11"/>
              </a:rPr>
              <a:t>Niccol</a:t>
            </a:r>
            <a:r>
              <a:rPr lang="en-US">
                <a:solidFill>
                  <a:srgbClr val="0C2FB4"/>
                </a:solidFill>
                <a:latin typeface="Lucida Grande" charset="0"/>
                <a:ea typeface="ＭＳ Ｐゴシック" charset="0"/>
                <a:cs typeface="ＭＳ Ｐゴシック" charset="0"/>
                <a:hlinkClick r:id="rId11"/>
              </a:rPr>
              <a:t>�</a:t>
            </a:r>
            <a:r>
              <a:rPr lang="en-US">
                <a:solidFill>
                  <a:srgbClr val="0C2FB4"/>
                </a:solidFill>
                <a:latin typeface="Helvetica" charset="0"/>
                <a:ea typeface="ＭＳ Ｐゴシック" charset="0"/>
                <a:cs typeface="ＭＳ Ｐゴシック" charset="0"/>
                <a:hlinkClick r:id="rId11"/>
              </a:rPr>
              <a:t> Machiavelli</a:t>
            </a:r>
            <a:r>
              <a:rPr lang="en-US">
                <a:latin typeface="Helvetica" charset="0"/>
                <a:ea typeface="ＭＳ Ｐゴシック" charset="0"/>
                <a:cs typeface="ＭＳ Ｐゴシック" charset="0"/>
              </a:rPr>
              <a:t> (1469-1527).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2000"/>
              <a:t>How do civil military relations sustain and protect democratic values.  Burk p. 8</a:t>
            </a:r>
          </a:p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15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35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0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1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3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89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90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3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34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0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35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D6329-3158-FB45-BCE6-A76DF5FF03F3}" type="datetimeFigureOut">
              <a:rPr lang="en-US" smtClean="0"/>
              <a:t>9/19/13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7AD44-18B9-9E46-A65B-58E914DA6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0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3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7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14.png"/><Relationship Id="rId5" Type="http://schemas.openxmlformats.org/officeDocument/2006/relationships/image" Target="../media/image56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resmilitaris.net" TargetMode="External"/><Relationship Id="rId4" Type="http://schemas.openxmlformats.org/officeDocument/2006/relationships/image" Target="../media/image53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jpe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8.jpeg"/><Relationship Id="rId5" Type="http://schemas.openxmlformats.org/officeDocument/2006/relationships/image" Target="../media/image54.png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54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4" Type="http://schemas.openxmlformats.org/officeDocument/2006/relationships/image" Target="../media/image82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50.png"/><Relationship Id="rId6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0.png"/><Relationship Id="rId5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64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54.png"/><Relationship Id="rId7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6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3" Type="http://schemas.openxmlformats.org/officeDocument/2006/relationships/image" Target="../media/image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6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0.png"/><Relationship Id="rId3" Type="http://schemas.openxmlformats.org/officeDocument/2006/relationships/image" Target="../media/image11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177" y="311447"/>
            <a:ext cx="3083005" cy="832294"/>
          </a:xfrm>
          <a:prstGeom prst="rect">
            <a:avLst/>
          </a:prstGeom>
          <a:effectLst>
            <a:outerShdw blurRad="952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865" y="5162213"/>
            <a:ext cx="3155891" cy="1344474"/>
          </a:xfrm>
          <a:prstGeom prst="rect">
            <a:avLst/>
          </a:prstGeom>
          <a:effectLst>
            <a:outerShdw blurRad="95250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03801" y="543576"/>
            <a:ext cx="51414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Military Sociology: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          Past, Present, Future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494972" y="2271373"/>
            <a:ext cx="519129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Patricia M. Shields, PhD</a:t>
            </a:r>
          </a:p>
          <a:p>
            <a:r>
              <a:rPr lang="en-US" sz="2400" dirty="0" smtClean="0"/>
              <a:t>Texas State University</a:t>
            </a:r>
          </a:p>
          <a:p>
            <a:endParaRPr lang="en-US" sz="2400" dirty="0"/>
          </a:p>
          <a:p>
            <a:r>
              <a:rPr lang="en-US" sz="2400" dirty="0" smtClean="0"/>
              <a:t>Presented at </a:t>
            </a:r>
          </a:p>
          <a:p>
            <a:r>
              <a:rPr lang="en-US" sz="2400" dirty="0" smtClean="0"/>
              <a:t>Norwegian Institute for </a:t>
            </a:r>
            <a:r>
              <a:rPr lang="en-US" sz="2400" dirty="0" err="1" smtClean="0"/>
              <a:t>Defence</a:t>
            </a:r>
            <a:r>
              <a:rPr lang="en-US" sz="2400" dirty="0" smtClean="0"/>
              <a:t> Studies</a:t>
            </a:r>
          </a:p>
          <a:p>
            <a:r>
              <a:rPr lang="en-US" sz="2400" dirty="0" smtClean="0"/>
              <a:t>September 24, 2013</a:t>
            </a:r>
            <a:endParaRPr lang="en-US" sz="2400" dirty="0"/>
          </a:p>
        </p:txBody>
      </p:sp>
      <p:pic>
        <p:nvPicPr>
          <p:cNvPr id="6" name="Picture 5" descr="Screen Shot 2013-08-17 at 1.03.1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462" y="5668110"/>
            <a:ext cx="3263743" cy="863374"/>
          </a:xfrm>
          <a:prstGeom prst="rect">
            <a:avLst/>
          </a:prstGeom>
          <a:effectLst>
            <a:outerShdw blurRad="95250" dist="1397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594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458788" y="685800"/>
            <a:ext cx="42656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dirty="0"/>
              <a:t>2003</a:t>
            </a:r>
            <a:endParaRPr lang="en-US" dirty="0"/>
          </a:p>
          <a:p>
            <a:r>
              <a:rPr lang="en-US" sz="2400" dirty="0"/>
              <a:t>The Bureaucracy in Military Sociology</a:t>
            </a: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4724400" y="4343400"/>
            <a:ext cx="3521075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dirty="0"/>
              <a:t>2009</a:t>
            </a:r>
            <a:endParaRPr lang="en-US" dirty="0"/>
          </a:p>
          <a:p>
            <a:r>
              <a:rPr lang="en-US" sz="2000" dirty="0" smtClean="0"/>
              <a:t>Women</a:t>
            </a:r>
            <a:r>
              <a:rPr lang="ja-JP" altLang="en-US" sz="2000" dirty="0" smtClean="0"/>
              <a:t>’</a:t>
            </a:r>
            <a:r>
              <a:rPr lang="en-US" sz="2000" dirty="0" smtClean="0"/>
              <a:t>s </a:t>
            </a:r>
            <a:r>
              <a:rPr lang="en-US" sz="2000" dirty="0"/>
              <a:t>Contribution to Military and Societal Transformation</a:t>
            </a:r>
          </a:p>
        </p:txBody>
      </p:sp>
      <p:pic>
        <p:nvPicPr>
          <p:cNvPr id="114692" name="Picture 4" descr="book cover for P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2133600"/>
            <a:ext cx="2156007" cy="276976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93" name="Picture 5" descr="Florence_Nightingale_nursing_19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44500"/>
            <a:ext cx="1657350" cy="2603500"/>
          </a:xfrm>
          <a:prstGeom prst="rect">
            <a:avLst/>
          </a:prstGeom>
          <a:noFill/>
          <a:effectLst>
            <a:outerShdw blurRad="111125" dist="2159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95" name="Picture 7" descr="kreicksonpic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95488"/>
            <a:ext cx="2286000" cy="204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7227438" y="3233840"/>
            <a:ext cx="163874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/>
              <a:t>Florence Nightingale</a:t>
            </a:r>
          </a:p>
        </p:txBody>
      </p:sp>
    </p:spTree>
    <p:extLst>
      <p:ext uri="{BB962C8B-B14F-4D97-AF65-F5344CB8AC3E}">
        <p14:creationId xmlns:p14="http://schemas.microsoft.com/office/powerpoint/2010/main" val="3300474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9514" y="672414"/>
            <a:ext cx="2241253" cy="3309350"/>
          </a:xfrm>
          <a:prstGeom prst="rect">
            <a:avLst/>
          </a:prstGeom>
          <a:effectLst>
            <a:outerShdw blurRad="95250" dist="165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483" y="672414"/>
            <a:ext cx="3024815" cy="481089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95250" dist="165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53720" y="6102355"/>
            <a:ext cx="3156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Pragmatism &amp; Peacekeeping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361490" y="4383143"/>
            <a:ext cx="17796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Expeditionary</a:t>
            </a:r>
          </a:p>
          <a:p>
            <a:r>
              <a:rPr lang="en-US" sz="2000" dirty="0" smtClean="0"/>
              <a:t>Mindset (2011)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41090" y="5579135"/>
            <a:ext cx="912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2013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461878" y="5915896"/>
            <a:ext cx="3390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Post Cold War – War on Terror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40918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300" y="2536339"/>
            <a:ext cx="2374900" cy="3416300"/>
          </a:xfrm>
          <a:prstGeom prst="rect">
            <a:avLst/>
          </a:prstGeom>
          <a:effectLst>
            <a:outerShdw blurRad="7620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847" y="495681"/>
            <a:ext cx="2540000" cy="3276600"/>
          </a:xfrm>
          <a:prstGeom prst="rect">
            <a:avLst/>
          </a:prstGeom>
          <a:effectLst>
            <a:outerShdw blurRad="76200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53070" y="4274312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03033" y="6225629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5485" y="493469"/>
            <a:ext cx="329849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Research Methods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58603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212" y="1043045"/>
            <a:ext cx="1669714" cy="2510993"/>
          </a:xfrm>
          <a:prstGeom prst="rect">
            <a:avLst/>
          </a:prstGeom>
          <a:effectLst>
            <a:outerShdw blurRad="2349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930" y="402930"/>
            <a:ext cx="1527955" cy="2429276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6247" y="132255"/>
            <a:ext cx="1926780" cy="2874114"/>
          </a:xfrm>
          <a:prstGeom prst="rect">
            <a:avLst/>
          </a:prstGeom>
          <a:effectLst>
            <a:outerShdw blurRad="2349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5524" y="1775800"/>
            <a:ext cx="1966867" cy="2955675"/>
          </a:xfrm>
          <a:prstGeom prst="rect">
            <a:avLst/>
          </a:prstGeom>
          <a:effectLst>
            <a:outerShdw blurRad="2349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6873" y="3774003"/>
            <a:ext cx="1882875" cy="2876040"/>
          </a:xfrm>
          <a:prstGeom prst="rect">
            <a:avLst/>
          </a:prstGeom>
          <a:effectLst>
            <a:outerShdw blurRad="2349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404" y="3902857"/>
            <a:ext cx="1549400" cy="2311400"/>
          </a:xfrm>
          <a:prstGeom prst="rect">
            <a:avLst/>
          </a:prstGeom>
          <a:effectLst>
            <a:outerShdw blurRad="2349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11647" y="3369733"/>
            <a:ext cx="1943100" cy="2540000"/>
          </a:xfrm>
          <a:prstGeom prst="rect">
            <a:avLst/>
          </a:prstGeom>
          <a:effectLst>
            <a:outerShdw blurRad="2349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228600"/>
            <a:ext cx="1044575" cy="1219200"/>
          </a:xfrm>
          <a:prstGeom prst="rect">
            <a:avLst/>
          </a:prstGeom>
          <a:noFill/>
          <a:effectLst>
            <a:outerShdw blurRad="95250" dist="165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603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4368" y="1126073"/>
            <a:ext cx="778498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Military sociology </a:t>
            </a:r>
            <a:r>
              <a:rPr lang="en-US" sz="3200" dirty="0" smtClean="0"/>
              <a:t> </a:t>
            </a:r>
            <a:r>
              <a:rPr lang="en-US" sz="3200" dirty="0"/>
              <a:t>is a subfield of the study of armed forces and society that is </a:t>
            </a:r>
            <a:r>
              <a:rPr lang="en-US" sz="3200" dirty="0" smtClean="0"/>
              <a:t>             								focused </a:t>
            </a:r>
            <a:r>
              <a:rPr lang="en-US" sz="3200" dirty="0"/>
              <a:t>more narrowly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								on </a:t>
            </a:r>
            <a:r>
              <a:rPr lang="en-US" sz="3200" dirty="0"/>
              <a:t>the relationships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								between </a:t>
            </a:r>
            <a:r>
              <a:rPr lang="en-US" sz="3200" dirty="0"/>
              <a:t>military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								</a:t>
            </a:r>
            <a:r>
              <a:rPr lang="en-US" sz="3200" dirty="0" err="1" smtClean="0"/>
              <a:t>oganizations</a:t>
            </a:r>
            <a:r>
              <a:rPr lang="en-US" sz="3200" dirty="0" smtClean="0"/>
              <a:t> </a:t>
            </a:r>
            <a:r>
              <a:rPr lang="en-US" sz="3200" dirty="0"/>
              <a:t>and the 	</a:t>
            </a:r>
            <a:r>
              <a:rPr lang="en-US" sz="3200" dirty="0" smtClean="0"/>
              <a:t>							larger </a:t>
            </a:r>
            <a:r>
              <a:rPr lang="en-US" sz="3200" dirty="0"/>
              <a:t>society. 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50" y="2498139"/>
            <a:ext cx="2068822" cy="3103233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1565547" y="5951681"/>
            <a:ext cx="1242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James Burk</a:t>
            </a:r>
          </a:p>
        </p:txBody>
      </p:sp>
    </p:spTree>
    <p:extLst>
      <p:ext uri="{BB962C8B-B14F-4D97-AF65-F5344CB8AC3E}">
        <p14:creationId xmlns:p14="http://schemas.microsoft.com/office/powerpoint/2010/main" val="418397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148" y="418619"/>
            <a:ext cx="574628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dirty="0"/>
              <a:t>Military sociology is a broad term </a:t>
            </a:r>
            <a:endParaRPr lang="en-AU" sz="3200" dirty="0" smtClean="0"/>
          </a:p>
          <a:p>
            <a:r>
              <a:rPr lang="en-AU" sz="3200" dirty="0" smtClean="0"/>
              <a:t>to </a:t>
            </a:r>
            <a:r>
              <a:rPr lang="en-AU" sz="3200" dirty="0"/>
              <a:t>describe </a:t>
            </a:r>
            <a:endParaRPr lang="en-AU" sz="3200" dirty="0" smtClean="0"/>
          </a:p>
          <a:p>
            <a:r>
              <a:rPr lang="en-AU" sz="3200" dirty="0" smtClean="0"/>
              <a:t>the </a:t>
            </a:r>
            <a:r>
              <a:rPr lang="en-AU" sz="3200" dirty="0"/>
              <a:t>academic field </a:t>
            </a:r>
            <a:r>
              <a:rPr lang="en-AU" sz="3200" dirty="0" smtClean="0"/>
              <a:t>that</a:t>
            </a:r>
          </a:p>
          <a:p>
            <a:r>
              <a:rPr lang="en-AU" sz="3200" dirty="0" smtClean="0"/>
              <a:t> </a:t>
            </a:r>
            <a:r>
              <a:rPr lang="en-AU" sz="3200" dirty="0"/>
              <a:t>studies the individual within </a:t>
            </a:r>
            <a:endParaRPr lang="en-AU" sz="3200" dirty="0" smtClean="0"/>
          </a:p>
          <a:p>
            <a:r>
              <a:rPr lang="en-AU" sz="3200" dirty="0" smtClean="0"/>
              <a:t>the </a:t>
            </a:r>
            <a:r>
              <a:rPr lang="en-AU" sz="3200" dirty="0"/>
              <a:t>military institution, </a:t>
            </a:r>
            <a:endParaRPr lang="en-AU" sz="3200" dirty="0" smtClean="0"/>
          </a:p>
          <a:p>
            <a:r>
              <a:rPr lang="en-AU" sz="3200" dirty="0" smtClean="0"/>
              <a:t>and </a:t>
            </a:r>
            <a:r>
              <a:rPr lang="en-AU" sz="3200" dirty="0"/>
              <a:t>the military profession </a:t>
            </a:r>
            <a:endParaRPr lang="en-AU" sz="3200" dirty="0" smtClean="0"/>
          </a:p>
          <a:p>
            <a:r>
              <a:rPr lang="en-AU" sz="3200" dirty="0" smtClean="0"/>
              <a:t>within </a:t>
            </a:r>
            <a:r>
              <a:rPr lang="en-AU" sz="3200" dirty="0"/>
              <a:t>its wider </a:t>
            </a:r>
            <a:r>
              <a:rPr lang="en-AU" sz="3200" dirty="0" smtClean="0"/>
              <a:t>society.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805" y="3429000"/>
            <a:ext cx="2209800" cy="2362200"/>
          </a:xfrm>
          <a:prstGeom prst="rect">
            <a:avLst/>
          </a:prstGeom>
          <a:effectLst>
            <a:outerShdw blurRad="1651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232432" y="599849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BG Nick </a:t>
            </a:r>
            <a:r>
              <a:rPr lang="en-US" dirty="0" err="1" smtClean="0"/>
              <a:t>Jans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936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9938" r="19721"/>
          <a:stretch/>
        </p:blipFill>
        <p:spPr>
          <a:xfrm>
            <a:off x="514166" y="397207"/>
            <a:ext cx="1724262" cy="2857500"/>
          </a:xfrm>
          <a:prstGeom prst="rect">
            <a:avLst/>
          </a:prstGeom>
          <a:effectLst>
            <a:outerShdw blurRad="95250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22615" y="1846899"/>
            <a:ext cx="560702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‘In warfare the force of armies is </a:t>
            </a:r>
            <a:br>
              <a:rPr lang="en-US" sz="3200" dirty="0" smtClean="0"/>
            </a:br>
            <a:r>
              <a:rPr lang="en-US" sz="3200" dirty="0" smtClean="0"/>
              <a:t>the product of mass multiplied</a:t>
            </a:r>
            <a:br>
              <a:rPr lang="en-US" sz="3200" dirty="0" smtClean="0"/>
            </a:br>
            <a:r>
              <a:rPr lang="en-US" sz="3200" dirty="0" smtClean="0"/>
              <a:t>but something else, </a:t>
            </a:r>
            <a:br>
              <a:rPr lang="en-US" sz="3200" dirty="0" smtClean="0"/>
            </a:br>
            <a:r>
              <a:rPr lang="en-US" sz="3200" dirty="0" smtClean="0"/>
              <a:t>an unknown </a:t>
            </a:r>
            <a:r>
              <a:rPr lang="en-US" sz="3200" i="1" dirty="0" smtClean="0"/>
              <a:t>x</a:t>
            </a:r>
            <a:r>
              <a:rPr lang="en-US" sz="3200" dirty="0" smtClean="0"/>
              <a:t>.’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20750" y="4593167"/>
            <a:ext cx="58643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‘</a:t>
            </a:r>
            <a:r>
              <a:rPr lang="en-US" sz="4000" b="1" i="1" dirty="0" smtClean="0"/>
              <a:t>X</a:t>
            </a:r>
            <a:r>
              <a:rPr lang="en-US" sz="4000" b="1" dirty="0" smtClean="0"/>
              <a:t> is the spirit of the Army’</a:t>
            </a:r>
            <a:endParaRPr lang="en-US" sz="4000" b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228600"/>
            <a:ext cx="1044575" cy="1219200"/>
          </a:xfrm>
          <a:prstGeom prst="rect">
            <a:avLst/>
          </a:prstGeom>
          <a:noFill/>
          <a:effectLst>
            <a:outerShdw blurRad="95250" dist="165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18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299" y="1954964"/>
            <a:ext cx="3056873" cy="3293086"/>
          </a:xfrm>
          <a:prstGeom prst="rect">
            <a:avLst/>
          </a:prstGeom>
          <a:effectLst>
            <a:outerShdw blurRad="698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313" y="241259"/>
            <a:ext cx="2088690" cy="3164682"/>
          </a:xfrm>
          <a:prstGeom prst="rect">
            <a:avLst/>
          </a:prstGeom>
          <a:effectLst>
            <a:outerShdw blurRad="111125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47916" y="3844575"/>
            <a:ext cx="1613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Opinion </a:t>
            </a:r>
            <a:r>
              <a:rPr lang="en-US" dirty="0"/>
              <a:t>p</a:t>
            </a:r>
            <a:r>
              <a:rPr lang="en-US" dirty="0" smtClean="0"/>
              <a:t>olling</a:t>
            </a:r>
          </a:p>
          <a:p>
            <a:r>
              <a:rPr lang="en-US" dirty="0" smtClean="0"/>
              <a:t>500,000+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88548" y="5462539"/>
            <a:ext cx="1419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1900 - 1960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60313" y="4478637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Research Arm of Army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117005" y="710957"/>
            <a:ext cx="55419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Understand </a:t>
            </a:r>
            <a:r>
              <a:rPr lang="en-US" sz="3200" b="1" i="1" dirty="0" smtClean="0"/>
              <a:t>X – </a:t>
            </a:r>
            <a:r>
              <a:rPr lang="en-US" sz="3200" dirty="0" smtClean="0"/>
              <a:t>develop policies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01041" y="6128364"/>
            <a:ext cx="1626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Self aware 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613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270" y="403245"/>
            <a:ext cx="2003645" cy="2686931"/>
          </a:xfrm>
          <a:prstGeom prst="rect">
            <a:avLst/>
          </a:prstGeom>
          <a:effectLst>
            <a:outerShdw blurRad="130175" dist="1016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399523" y="3225894"/>
            <a:ext cx="2928783" cy="3890687"/>
          </a:xfrm>
          <a:prstGeom prst="rect">
            <a:avLst/>
          </a:prstGeom>
          <a:effectLst>
            <a:outerShdw blurRad="130175" dist="1016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646" b="-646"/>
          <a:stretch/>
        </p:blipFill>
        <p:spPr>
          <a:xfrm>
            <a:off x="5962398" y="403245"/>
            <a:ext cx="2768421" cy="3857041"/>
          </a:xfrm>
          <a:prstGeom prst="rect">
            <a:avLst/>
          </a:prstGeom>
          <a:effectLst>
            <a:outerShdw blurRad="130175" dist="1016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496731" y="4915820"/>
            <a:ext cx="340349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Morale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Integration </a:t>
            </a:r>
            <a:r>
              <a:rPr lang="en-US" sz="1200" b="1" dirty="0" smtClean="0"/>
              <a:t>(contact Hypothesis)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Demobilization </a:t>
            </a:r>
            <a:r>
              <a:rPr lang="en-US" sz="1200" b="1" dirty="0" smtClean="0"/>
              <a:t>(point system)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97250" y="1439333"/>
            <a:ext cx="98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practical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766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039" y="716348"/>
            <a:ext cx="2794000" cy="3619500"/>
          </a:xfrm>
          <a:prstGeom prst="rect">
            <a:avLst/>
          </a:prstGeom>
          <a:effectLst>
            <a:outerShdw blurRad="95250" dist="165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245140" y="4482760"/>
            <a:ext cx="119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1919-1988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5684" y="716348"/>
            <a:ext cx="3021075" cy="4598010"/>
          </a:xfrm>
          <a:prstGeom prst="rect">
            <a:avLst/>
          </a:prstGeom>
          <a:effectLst>
            <a:outerShdw blurRad="88900" dist="1778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362668" y="5690615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1960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3971" y="5513244"/>
            <a:ext cx="3750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Standing Army and shift focus Officer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1119" y="6174007"/>
            <a:ext cx="1052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Cold War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13358" y="6318549"/>
            <a:ext cx="3538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(Shift from absolutist to pragmatist)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100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Organization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Short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Scholarly Biography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Definitions of Military Sociology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History and Leading Military Sociologists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Theoretical perspectives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Contemporary Dimensions of Military Sociology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Future of Military Sociology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514350" indent="-514350" eaLnBrk="1" hangingPunct="1">
              <a:buFont typeface="Calibri" charset="0"/>
              <a:buAutoNum type="arabicPeriod"/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228600"/>
            <a:ext cx="1044575" cy="1219200"/>
          </a:xfrm>
          <a:prstGeom prst="rect">
            <a:avLst/>
          </a:prstGeom>
          <a:noFill/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787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620183"/>
            <a:ext cx="2984500" cy="4483100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7484" y="1314450"/>
            <a:ext cx="4648200" cy="2768600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477979" y="5740381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5" name="Picture 7" descr="Vietnam_War_Protest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618" y="4689528"/>
            <a:ext cx="1317068" cy="1937755"/>
          </a:xfrm>
          <a:prstGeom prst="rect">
            <a:avLst/>
          </a:prstGeom>
          <a:noFill/>
          <a:ln>
            <a:noFill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2937" y="4598805"/>
            <a:ext cx="1850129" cy="16926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22937" y="5290569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sociology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940498" y="5614367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Political science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544326" y="5933795"/>
            <a:ext cx="995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Social </a:t>
            </a:r>
            <a:br>
              <a:rPr lang="en-US" sz="1400" dirty="0" smtClean="0"/>
            </a:br>
            <a:r>
              <a:rPr lang="en-US" sz="1400" dirty="0" smtClean="0"/>
              <a:t>Psychology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709537" y="6048797"/>
            <a:ext cx="29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X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98241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02" y="378237"/>
            <a:ext cx="2437687" cy="3656531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143" y="269409"/>
            <a:ext cx="1778000" cy="2349500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105" y="3835980"/>
            <a:ext cx="1778000" cy="2324100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5469" y="427892"/>
            <a:ext cx="2032000" cy="2540000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34414" y="4263987"/>
            <a:ext cx="14798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James Burk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6461850" y="6266927"/>
            <a:ext cx="15002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David Segal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7062043" y="2795952"/>
            <a:ext cx="15034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/>
              <a:t>Mady</a:t>
            </a:r>
            <a:r>
              <a:rPr lang="en-US" sz="2200" dirty="0" smtClean="0"/>
              <a:t> Segal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4487721" y="3201941"/>
            <a:ext cx="18497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Brenda Moore</a:t>
            </a:r>
            <a:endParaRPr lang="en-US" sz="2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2975" y="3708678"/>
            <a:ext cx="1631297" cy="2451402"/>
          </a:xfrm>
          <a:prstGeom prst="rect">
            <a:avLst/>
          </a:prstGeom>
          <a:effectLst>
            <a:outerShdw blurRad="111125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301772" y="6328482"/>
            <a:ext cx="158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Bernard </a:t>
            </a:r>
            <a:r>
              <a:rPr lang="en-US" dirty="0" err="1" smtClean="0"/>
              <a:t>Boëne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805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2598" y="806678"/>
            <a:ext cx="2006600" cy="2032000"/>
          </a:xfrm>
          <a:prstGeom prst="rect">
            <a:avLst/>
          </a:prstGeom>
          <a:effectLst>
            <a:outerShdw blurRad="92075" dist="1524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38542" y="3125480"/>
            <a:ext cx="14149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1934-2008</a:t>
            </a:r>
            <a:endParaRPr lang="en-US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226" y="4038600"/>
            <a:ext cx="1905000" cy="1231900"/>
          </a:xfrm>
          <a:prstGeom prst="rect">
            <a:avLst/>
          </a:prstGeom>
          <a:effectLst>
            <a:outerShdw blurRad="152400" dist="88900" dir="2700000" algn="tl" rotWithShape="0">
              <a:srgbClr val="000000">
                <a:alpha val="66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34" y="552735"/>
            <a:ext cx="2540000" cy="3810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70821" y="4594829"/>
            <a:ext cx="756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1988</a:t>
            </a:r>
            <a:endParaRPr lang="en-US" sz="2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0362" y="1609021"/>
            <a:ext cx="2507120" cy="3771581"/>
          </a:xfrm>
          <a:prstGeom prst="rect">
            <a:avLst/>
          </a:prstGeom>
          <a:effectLst>
            <a:outerShdw blurRad="152400" dist="88900" dir="2700000" algn="tl" rotWithShape="0">
              <a:srgbClr val="000000">
                <a:alpha val="66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771038" y="5604417"/>
            <a:ext cx="756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1971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629820" y="6266927"/>
            <a:ext cx="4752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Post Vietnam – volunteer military/Post Cold War 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5818" y="6035304"/>
            <a:ext cx="1094816" cy="652104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0443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570" y="752841"/>
            <a:ext cx="2705100" cy="4064000"/>
          </a:xfrm>
          <a:prstGeom prst="rect">
            <a:avLst/>
          </a:prstGeom>
          <a:effectLst>
            <a:outerShdw blurRad="152400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357" y="318440"/>
            <a:ext cx="1879600" cy="2844800"/>
          </a:xfrm>
          <a:prstGeom prst="rect">
            <a:avLst/>
          </a:prstGeom>
          <a:effectLst>
            <a:outerShdw blurRad="1524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208015" y="510026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John Butler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16377" y="3379072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1996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906" y="3833097"/>
            <a:ext cx="2619226" cy="1727171"/>
          </a:xfrm>
          <a:prstGeom prst="rect">
            <a:avLst/>
          </a:prstGeom>
          <a:effectLst>
            <a:outerShdw blurRad="82550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7329183" y="5860393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1993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065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4696" y="3523912"/>
            <a:ext cx="158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Bernard </a:t>
            </a:r>
            <a:r>
              <a:rPr lang="en-US" dirty="0" err="1" smtClean="0"/>
              <a:t>Boëne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54" y="4731275"/>
            <a:ext cx="6185895" cy="6485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0550" y="5833301"/>
            <a:ext cx="3584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European Journal of Military Studies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550" y="344550"/>
            <a:ext cx="2054830" cy="3087859"/>
          </a:xfrm>
          <a:prstGeom prst="rect">
            <a:avLst/>
          </a:prstGeom>
          <a:effectLst>
            <a:outerShdw blurRad="111125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701946" y="629680"/>
            <a:ext cx="53527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‘Military sociology … should be </a:t>
            </a:r>
            <a:br>
              <a:rPr lang="en-US" sz="2800" dirty="0" smtClean="0"/>
            </a:br>
            <a:r>
              <a:rPr lang="en-US" sz="2800" dirty="0" smtClean="0"/>
              <a:t>understood in a broad, generic way</a:t>
            </a:r>
            <a:br>
              <a:rPr lang="en-US" sz="2800" dirty="0" smtClean="0"/>
            </a:br>
            <a:r>
              <a:rPr lang="en-US" sz="2800" dirty="0" smtClean="0"/>
              <a:t> – cluster of disciplines’ </a:t>
            </a:r>
            <a:r>
              <a:rPr lang="en-US" sz="1100" dirty="0" smtClean="0"/>
              <a:t>(</a:t>
            </a:r>
            <a:r>
              <a:rPr lang="en-US" sz="1100" dirty="0" err="1" smtClean="0"/>
              <a:t>Boëne</a:t>
            </a:r>
            <a:r>
              <a:rPr lang="en-US" sz="1100" dirty="0" smtClean="0"/>
              <a:t>, 2000)</a:t>
            </a:r>
            <a:endParaRPr lang="en-US" sz="1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0491" y="2391782"/>
            <a:ext cx="2339519" cy="214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523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9717"/>
          <a:stretch/>
        </p:blipFill>
        <p:spPr>
          <a:xfrm>
            <a:off x="278773" y="581920"/>
            <a:ext cx="7041589" cy="30406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0716" y="4039268"/>
            <a:ext cx="1941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Jacques van </a:t>
            </a:r>
            <a:r>
              <a:rPr lang="en-US" dirty="0" err="1" smtClean="0"/>
              <a:t>Doorn</a:t>
            </a:r>
            <a:endParaRPr lang="en-US" dirty="0" smtClean="0"/>
          </a:p>
          <a:p>
            <a:r>
              <a:rPr lang="en-US" dirty="0" smtClean="0"/>
              <a:t>1925 - 2008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6894" y="4716573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Decline of Mass Army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67799" y="3594117"/>
            <a:ext cx="264687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Shift in Center of </a:t>
            </a:r>
            <a:br>
              <a:rPr lang="en-US" sz="2800" dirty="0" smtClean="0"/>
            </a:br>
            <a:r>
              <a:rPr lang="en-US" sz="2800" dirty="0" smtClean="0"/>
              <a:t>gravity from</a:t>
            </a:r>
            <a:endParaRPr lang="en-US" sz="2800" dirty="0"/>
          </a:p>
          <a:p>
            <a:r>
              <a:rPr lang="en-US" sz="2800" dirty="0" smtClean="0"/>
              <a:t>US to Europe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3527" r="21978" b="6734"/>
          <a:stretch/>
        </p:blipFill>
        <p:spPr>
          <a:xfrm>
            <a:off x="6669892" y="5193185"/>
            <a:ext cx="1580246" cy="14540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399" y="5504778"/>
            <a:ext cx="1440092" cy="902593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5154590" y="5874599"/>
            <a:ext cx="864834" cy="2629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50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689" y="1295400"/>
            <a:ext cx="3810000" cy="2133600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400" y="4227454"/>
            <a:ext cx="2265529" cy="2265529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034008" y="3665171"/>
            <a:ext cx="2252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Christopher </a:t>
            </a:r>
            <a:r>
              <a:rPr lang="en-US" dirty="0" err="1" smtClean="0"/>
              <a:t>Dandeker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8195" y="5058969"/>
            <a:ext cx="31213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Health/mental health of troops</a:t>
            </a:r>
          </a:p>
          <a:p>
            <a:r>
              <a:rPr lang="en-US" dirty="0" smtClean="0"/>
              <a:t>Veterans</a:t>
            </a:r>
          </a:p>
          <a:p>
            <a:endParaRPr lang="en-US" dirty="0"/>
          </a:p>
          <a:p>
            <a:r>
              <a:rPr lang="en-US" dirty="0" smtClean="0"/>
              <a:t>Strategic concerns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38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136" y="978486"/>
            <a:ext cx="3161723" cy="3161723"/>
          </a:xfrm>
          <a:prstGeom prst="rect">
            <a:avLst/>
          </a:prstGeom>
          <a:effectLst>
            <a:outerShdw blurRad="85725" dist="1524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403733" y="4598703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Giuseppe </a:t>
            </a:r>
            <a:r>
              <a:rPr lang="en-US" dirty="0" err="1"/>
              <a:t>C</a:t>
            </a:r>
            <a:r>
              <a:rPr lang="en-US" dirty="0" err="1" smtClean="0"/>
              <a:t>aforio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04" y="3902857"/>
            <a:ext cx="1549400" cy="2311400"/>
          </a:xfrm>
          <a:prstGeom prst="rect">
            <a:avLst/>
          </a:prstGeom>
          <a:effectLst>
            <a:outerShdw blurRad="2349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000" y="1554252"/>
            <a:ext cx="1882875" cy="2876040"/>
          </a:xfrm>
          <a:prstGeom prst="rect">
            <a:avLst/>
          </a:prstGeom>
          <a:effectLst>
            <a:outerShdw blurRad="234950" dist="1397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4478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8-17 at 9.54.3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6" t="3324" b="3853"/>
          <a:stretch/>
        </p:blipFill>
        <p:spPr>
          <a:xfrm>
            <a:off x="960217" y="691737"/>
            <a:ext cx="2534000" cy="3241869"/>
          </a:xfrm>
          <a:prstGeom prst="rect">
            <a:avLst/>
          </a:prstGeom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433596" y="4346870"/>
            <a:ext cx="1787727" cy="2652967"/>
          </a:xfrm>
          <a:prstGeom prst="rect">
            <a:avLst/>
          </a:prstGeom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177040" y="416074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Yagil</a:t>
            </a:r>
            <a:r>
              <a:rPr lang="en-US" dirty="0" smtClean="0"/>
              <a:t> Levy</a:t>
            </a:r>
            <a:endParaRPr lang="en-US" dirty="0"/>
          </a:p>
        </p:txBody>
      </p:sp>
      <p:pic>
        <p:nvPicPr>
          <p:cNvPr id="5" name="Picture 4" descr="logoergom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575020" y="4988966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032149" y="3161657"/>
            <a:ext cx="1243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Reuvan</a:t>
            </a:r>
            <a:r>
              <a:rPr lang="en-US" dirty="0" smtClean="0"/>
              <a:t> Gal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2298" y="533915"/>
            <a:ext cx="1625960" cy="2514818"/>
          </a:xfrm>
          <a:prstGeom prst="rect">
            <a:avLst/>
          </a:prstGeom>
          <a:effectLst>
            <a:outerShdw blurRad="50800" dist="1143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9328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248400" cy="1173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Civil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Military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Relations</a:t>
            </a:r>
            <a:b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Theories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3" name="Rectangle 1029"/>
          <p:cNvSpPr>
            <a:spLocks noChangeArrowheads="1"/>
          </p:cNvSpPr>
          <p:nvPr/>
        </p:nvSpPr>
        <p:spPr bwMode="auto">
          <a:xfrm>
            <a:off x="685800" y="1981200"/>
            <a:ext cx="3810000" cy="1524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1"/>
            </a:solidFill>
            <a:miter lim="800000"/>
            <a:headEnd/>
            <a:tailEnd/>
          </a:ln>
          <a:effectLst>
            <a:outerShdw blurRad="63500" dist="107763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sz="3200" dirty="0"/>
              <a:t>Huntington</a:t>
            </a:r>
          </a:p>
          <a:p>
            <a:pPr algn="ctr"/>
            <a:r>
              <a:rPr lang="en-US" sz="1800" dirty="0"/>
              <a:t> Democratic Control</a:t>
            </a:r>
          </a:p>
          <a:p>
            <a:pPr algn="ctr"/>
            <a:r>
              <a:rPr lang="en-US" sz="1800" dirty="0"/>
              <a:t>(</a:t>
            </a:r>
            <a:r>
              <a:rPr lang="en-US" sz="1800" dirty="0" smtClean="0"/>
              <a:t>Hobbes</a:t>
            </a:r>
            <a:r>
              <a:rPr lang="en-US" dirty="0"/>
              <a:t> </a:t>
            </a:r>
            <a:r>
              <a:rPr lang="en-US" dirty="0" smtClean="0"/>
              <a:t>– Political Science)</a:t>
            </a:r>
            <a:endParaRPr lang="en-US" sz="1800" dirty="0"/>
          </a:p>
        </p:txBody>
      </p:sp>
      <p:sp>
        <p:nvSpPr>
          <p:cNvPr id="22534" name="Rectangle 1030"/>
          <p:cNvSpPr>
            <a:spLocks noChangeArrowheads="1"/>
          </p:cNvSpPr>
          <p:nvPr/>
        </p:nvSpPr>
        <p:spPr bwMode="auto">
          <a:xfrm>
            <a:off x="4953000" y="1981200"/>
            <a:ext cx="3429000" cy="1524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1"/>
            </a:solidFill>
            <a:miter lim="800000"/>
            <a:headEnd/>
            <a:tailEnd/>
          </a:ln>
          <a:effectLst>
            <a:outerShdw blurRad="63500" dist="107763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sz="3200" dirty="0" err="1"/>
              <a:t>Janowitz</a:t>
            </a:r>
            <a:r>
              <a:rPr lang="en-US" sz="1800" dirty="0"/>
              <a:t> </a:t>
            </a:r>
          </a:p>
          <a:p>
            <a:pPr algn="ctr"/>
            <a:r>
              <a:rPr lang="en-US" sz="1800" dirty="0"/>
              <a:t>Citizen Soldier</a:t>
            </a:r>
          </a:p>
          <a:p>
            <a:pPr algn="ctr"/>
            <a:r>
              <a:rPr lang="en-US" sz="1800" dirty="0"/>
              <a:t>(</a:t>
            </a:r>
            <a:r>
              <a:rPr lang="en-US" sz="1800" dirty="0" smtClean="0"/>
              <a:t>Aristotle/Dewey</a:t>
            </a:r>
            <a:r>
              <a:rPr lang="en-US" dirty="0" smtClean="0"/>
              <a:t> - </a:t>
            </a:r>
            <a:r>
              <a:rPr lang="en-US" sz="1800" dirty="0" smtClean="0"/>
              <a:t>Sociology)</a:t>
            </a:r>
            <a:endParaRPr lang="en-US" sz="1800" dirty="0"/>
          </a:p>
        </p:txBody>
      </p:sp>
      <p:sp>
        <p:nvSpPr>
          <p:cNvPr id="22535" name="Rectangle 1031"/>
          <p:cNvSpPr>
            <a:spLocks noChangeArrowheads="1"/>
          </p:cNvSpPr>
          <p:nvPr/>
        </p:nvSpPr>
        <p:spPr bwMode="auto">
          <a:xfrm>
            <a:off x="3086100" y="4724400"/>
            <a:ext cx="3619500" cy="17526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1"/>
            </a:solidFill>
            <a:miter lim="800000"/>
            <a:headEnd/>
            <a:tailEnd/>
          </a:ln>
          <a:effectLst>
            <a:outerShdw blurRad="63500" dist="107763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en-US" sz="2800"/>
              <a:t>Civil Military Relations</a:t>
            </a:r>
            <a:r>
              <a:rPr lang="en-US" sz="1800"/>
              <a:t> </a:t>
            </a:r>
          </a:p>
        </p:txBody>
      </p:sp>
      <p:sp>
        <p:nvSpPr>
          <p:cNvPr id="26630" name="Line 1032"/>
          <p:cNvSpPr>
            <a:spLocks noChangeShapeType="1"/>
          </p:cNvSpPr>
          <p:nvPr/>
        </p:nvSpPr>
        <p:spPr bwMode="auto">
          <a:xfrm>
            <a:off x="3086100" y="3505200"/>
            <a:ext cx="1638300" cy="12192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Line 1033"/>
          <p:cNvSpPr>
            <a:spLocks noChangeShapeType="1"/>
          </p:cNvSpPr>
          <p:nvPr/>
        </p:nvSpPr>
        <p:spPr bwMode="auto">
          <a:xfrm flipH="1">
            <a:off x="4953000" y="3505200"/>
            <a:ext cx="1752600" cy="121920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228600"/>
            <a:ext cx="1044575" cy="1219200"/>
          </a:xfrm>
          <a:prstGeom prst="rect">
            <a:avLst/>
          </a:prstGeom>
          <a:noFill/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450" y="5225913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Theoretical</a:t>
            </a:r>
          </a:p>
          <a:p>
            <a:r>
              <a:rPr lang="en-US" dirty="0" smtClean="0"/>
              <a:t>Perspectives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725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178980" y="867251"/>
            <a:ext cx="3286304" cy="4962187"/>
          </a:xfrm>
          <a:prstGeom prst="rect">
            <a:avLst/>
          </a:prstGeom>
          <a:effectLst>
            <a:outerShdw blurRad="123825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4742"/>
          <a:stretch/>
        </p:blipFill>
        <p:spPr>
          <a:xfrm rot="10800000">
            <a:off x="355929" y="1971964"/>
            <a:ext cx="2769015" cy="4508942"/>
          </a:xfrm>
          <a:prstGeom prst="rect">
            <a:avLst/>
          </a:prstGeom>
          <a:effectLst>
            <a:outerShdw blurRad="123825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13701" y="243313"/>
            <a:ext cx="3727164" cy="189384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Short Scholarly Biography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52709" y="6111574"/>
            <a:ext cx="249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 G. Shields  1914 - 2002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228600"/>
            <a:ext cx="1044575" cy="1219200"/>
          </a:xfrm>
          <a:prstGeom prst="rect">
            <a:avLst/>
          </a:prstGeom>
          <a:noFill/>
          <a:effectLst>
            <a:outerShdw blurRad="69850" dist="1143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029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 flipH="1">
            <a:off x="612775" y="1892300"/>
            <a:ext cx="2513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800">
              <a:latin typeface="Calibri" pitchFamily="-72" charset="0"/>
            </a:endParaRP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530176" y="1073150"/>
            <a:ext cx="792480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4950" indent="-234950">
              <a:spcAft>
                <a:spcPct val="50000"/>
              </a:spcAft>
              <a:buFont typeface="Times" pitchFamily="-72" charset="0"/>
              <a:buChar char="•"/>
            </a:pPr>
            <a:r>
              <a:rPr lang="en-US" sz="2800" dirty="0">
                <a:latin typeface="Calibri" pitchFamily="-72" charset="0"/>
              </a:rPr>
              <a:t>Political Science</a:t>
            </a:r>
          </a:p>
          <a:p>
            <a:pPr marL="234950" indent="-234950">
              <a:spcAft>
                <a:spcPct val="50000"/>
              </a:spcAft>
              <a:buFont typeface="Times" pitchFamily="-72" charset="0"/>
              <a:buChar char="•"/>
            </a:pPr>
            <a:r>
              <a:rPr lang="en-US" sz="2800" dirty="0" smtClean="0">
                <a:latin typeface="Calibri" pitchFamily="-72" charset="0"/>
              </a:rPr>
              <a:t>Security Studies</a:t>
            </a:r>
            <a:endParaRPr lang="en-US" sz="2800" dirty="0">
              <a:latin typeface="Calibri" pitchFamily="-72" charset="0"/>
            </a:endParaRPr>
          </a:p>
          <a:p>
            <a:pPr marL="234950" indent="-234950">
              <a:spcAft>
                <a:spcPct val="50000"/>
              </a:spcAft>
              <a:buFont typeface="Times" pitchFamily="-72" charset="0"/>
              <a:buChar char="•"/>
            </a:pPr>
            <a:r>
              <a:rPr lang="en-US" sz="2800" dirty="0">
                <a:latin typeface="Calibri" pitchFamily="-72" charset="0"/>
              </a:rPr>
              <a:t>Liberal theory of democratic state</a:t>
            </a:r>
          </a:p>
          <a:p>
            <a:pPr marL="234950" indent="-234950">
              <a:spcAft>
                <a:spcPct val="50000"/>
              </a:spcAft>
              <a:buFont typeface="Times" pitchFamily="-72" charset="0"/>
              <a:buChar char="•"/>
            </a:pPr>
            <a:r>
              <a:rPr lang="en-US" sz="2800" dirty="0" err="1">
                <a:latin typeface="Calibri" pitchFamily="-72" charset="0"/>
              </a:rPr>
              <a:t>Problematique</a:t>
            </a:r>
            <a:r>
              <a:rPr lang="en-US" sz="2800" dirty="0">
                <a:latin typeface="Calibri" pitchFamily="-72" charset="0"/>
              </a:rPr>
              <a:t> -military strong enough to defend the state can threaten the polity </a:t>
            </a:r>
          </a:p>
          <a:p>
            <a:pPr marL="234950" indent="-234950">
              <a:spcAft>
                <a:spcPct val="50000"/>
              </a:spcAft>
              <a:buFont typeface="Times" pitchFamily="-72" charset="0"/>
              <a:buChar char="•"/>
            </a:pPr>
            <a:r>
              <a:rPr lang="en-US" sz="2800" dirty="0">
                <a:latin typeface="Calibri" pitchFamily="-72" charset="0"/>
              </a:rPr>
              <a:t>Objective Control - regime </a:t>
            </a:r>
            <a:br>
              <a:rPr lang="en-US" sz="2800" dirty="0">
                <a:latin typeface="Calibri" pitchFamily="-72" charset="0"/>
              </a:rPr>
            </a:br>
            <a:r>
              <a:rPr lang="en-US" sz="2800" dirty="0">
                <a:latin typeface="Calibri" pitchFamily="-72" charset="0"/>
              </a:rPr>
              <a:t>loyalty/Professional autonomy</a:t>
            </a:r>
          </a:p>
          <a:p>
            <a:pPr marL="234950" indent="-234950">
              <a:spcAft>
                <a:spcPct val="50000"/>
              </a:spcAft>
              <a:buFont typeface="Times" pitchFamily="-72" charset="0"/>
              <a:buChar char="•"/>
            </a:pPr>
            <a:r>
              <a:rPr lang="en-US" sz="2800" b="1" dirty="0" smtClean="0">
                <a:latin typeface="Calibri" pitchFamily="-72" charset="0"/>
              </a:rPr>
              <a:t>Effectiveness</a:t>
            </a:r>
            <a:endParaRPr lang="en-US" sz="2800" b="1" dirty="0">
              <a:latin typeface="Calibri" pitchFamily="-72" charset="0"/>
            </a:endParaRPr>
          </a:p>
          <a:p>
            <a:pPr marL="234950" indent="-234950">
              <a:spcAft>
                <a:spcPct val="50000"/>
              </a:spcAft>
              <a:buFont typeface="Times" pitchFamily="-72" charset="0"/>
              <a:buChar char="•"/>
            </a:pPr>
            <a:endParaRPr lang="en-US" sz="1800" dirty="0">
              <a:latin typeface="Calibri" pitchFamily="-72" charset="0"/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068638" y="249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1800">
              <a:latin typeface="Calibri" pitchFamily="-72" charset="0"/>
            </a:endParaRP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828800" y="249238"/>
            <a:ext cx="49577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800">
                <a:latin typeface="Calibri" pitchFamily="-72" charset="0"/>
              </a:rPr>
              <a:t>Samuel Huntington</a:t>
            </a:r>
            <a:endParaRPr lang="en-US" sz="4400">
              <a:latin typeface="Calibri" pitchFamily="-72" charset="0"/>
            </a:endParaRPr>
          </a:p>
        </p:txBody>
      </p:sp>
      <p:pic>
        <p:nvPicPr>
          <p:cNvPr id="40967" name="Picture 7" descr="Huntingt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5688" y="3794125"/>
            <a:ext cx="2122487" cy="2438400"/>
          </a:xfrm>
          <a:prstGeom prst="rect">
            <a:avLst/>
          </a:prstGeom>
          <a:noFill/>
          <a:effectLst>
            <a:outerShdw blurRad="63500" dist="888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6553200" y="6232525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1" dirty="0">
                <a:solidFill>
                  <a:srgbClr val="811E24"/>
                </a:solidFill>
                <a:latin typeface="Calibri" pitchFamily="-72" charset="0"/>
              </a:rPr>
              <a:t>Soldier and the State</a:t>
            </a:r>
          </a:p>
        </p:txBody>
      </p:sp>
    </p:spTree>
    <p:extLst>
      <p:ext uri="{BB962C8B-B14F-4D97-AF65-F5344CB8AC3E}">
        <p14:creationId xmlns:p14="http://schemas.microsoft.com/office/powerpoint/2010/main" val="1620039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35700" cy="1143000"/>
          </a:xfrm>
        </p:spPr>
        <p:txBody>
          <a:bodyPr/>
          <a:lstStyle/>
          <a:p>
            <a:pPr eaLnBrk="1" hangingPunct="1"/>
            <a:r>
              <a:rPr lang="en-US" sz="4800">
                <a:latin typeface="Arial" pitchFamily="-72" charset="0"/>
              </a:rPr>
              <a:t>Morris Janowitz</a:t>
            </a:r>
            <a:endParaRPr lang="en-US" sz="3600" b="1">
              <a:latin typeface="Arial" pitchFamily="-72" charset="0"/>
            </a:endParaRP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565827" y="1910687"/>
            <a:ext cx="79248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4950" indent="-234950"/>
            <a:endParaRPr lang="en-US" sz="3600" dirty="0">
              <a:latin typeface="Calibri" pitchFamily="-72" charset="0"/>
            </a:endParaRPr>
          </a:p>
          <a:p>
            <a:pPr marL="234950" indent="-234950">
              <a:spcAft>
                <a:spcPct val="50000"/>
              </a:spcAft>
              <a:buFontTx/>
              <a:buChar char="•"/>
            </a:pPr>
            <a:r>
              <a:rPr lang="en-US" sz="2800" dirty="0">
                <a:latin typeface="Calibri" pitchFamily="-72" charset="0"/>
              </a:rPr>
              <a:t>Sociology</a:t>
            </a:r>
          </a:p>
          <a:p>
            <a:pPr marL="234950" indent="-234950">
              <a:spcAft>
                <a:spcPct val="50000"/>
              </a:spcAft>
              <a:buFontTx/>
              <a:buChar char="•"/>
            </a:pPr>
            <a:r>
              <a:rPr lang="en-US" sz="2800" dirty="0">
                <a:latin typeface="Calibri" pitchFamily="-72" charset="0"/>
              </a:rPr>
              <a:t>Civic republicanism theory of democracy</a:t>
            </a:r>
          </a:p>
          <a:p>
            <a:pPr marL="234950" indent="-234950">
              <a:spcAft>
                <a:spcPct val="50000"/>
              </a:spcAft>
              <a:buFontTx/>
              <a:buChar char="•"/>
            </a:pPr>
            <a:r>
              <a:rPr lang="en-US" sz="2800" dirty="0">
                <a:latin typeface="Calibri" pitchFamily="-72" charset="0"/>
              </a:rPr>
              <a:t>Citizen </a:t>
            </a:r>
            <a:r>
              <a:rPr lang="en-US" sz="2800" dirty="0" smtClean="0">
                <a:latin typeface="Calibri" pitchFamily="-72" charset="0"/>
              </a:rPr>
              <a:t>Soldier – service &amp; fairness </a:t>
            </a:r>
            <a:endParaRPr lang="en-US" sz="2800" dirty="0">
              <a:latin typeface="Calibri" pitchFamily="-72" charset="0"/>
            </a:endParaRPr>
          </a:p>
          <a:p>
            <a:pPr marL="234950" indent="-234950">
              <a:spcAft>
                <a:spcPct val="50000"/>
              </a:spcAft>
              <a:buFontTx/>
              <a:buChar char="•"/>
            </a:pPr>
            <a:r>
              <a:rPr lang="en-US" sz="2800" dirty="0">
                <a:latin typeface="Calibri" pitchFamily="-72" charset="0"/>
              </a:rPr>
              <a:t>Functional Imperative (meet changing threat </a:t>
            </a:r>
            <a:r>
              <a:rPr lang="en-US" sz="2800" dirty="0" smtClean="0">
                <a:latin typeface="Calibri" pitchFamily="-72" charset="0"/>
              </a:rPr>
              <a:t>environment – constabulary force)</a:t>
            </a:r>
            <a:endParaRPr lang="en-US" sz="2800" dirty="0">
              <a:latin typeface="Calibri" pitchFamily="-72" charset="0"/>
            </a:endParaRPr>
          </a:p>
          <a:p>
            <a:pPr marL="234950" indent="-234950">
              <a:spcAft>
                <a:spcPct val="50000"/>
              </a:spcAft>
              <a:buFontTx/>
              <a:buChar char="•"/>
            </a:pPr>
            <a:r>
              <a:rPr lang="en-US" sz="2800" dirty="0"/>
              <a:t>Pragmatic </a:t>
            </a:r>
            <a:r>
              <a:rPr lang="en-US" sz="2800" dirty="0" smtClean="0"/>
              <a:t>professionalism (focus </a:t>
            </a:r>
            <a:r>
              <a:rPr lang="en-US" sz="2800" dirty="0"/>
              <a:t>policy problems </a:t>
            </a:r>
            <a:r>
              <a:rPr lang="en-US" sz="2800" dirty="0" smtClean="0"/>
              <a:t>)</a:t>
            </a:r>
            <a:endParaRPr lang="en-US" sz="2800" dirty="0">
              <a:latin typeface="Calibri" pitchFamily="-72" charset="0"/>
            </a:endParaRPr>
          </a:p>
        </p:txBody>
      </p:sp>
      <p:pic>
        <p:nvPicPr>
          <p:cNvPr id="41989" name="Content Placeholder 3" descr="janowitz.gif"/>
          <p:cNvPicPr>
            <a:picLocks noChangeAspect="1"/>
          </p:cNvPicPr>
          <p:nvPr/>
        </p:nvPicPr>
        <p:blipFill>
          <a:blip r:embed="rId3"/>
          <a:srcRect l="171" r="447"/>
          <a:stretch>
            <a:fillRect/>
          </a:stretch>
        </p:blipFill>
        <p:spPr bwMode="auto">
          <a:xfrm>
            <a:off x="6692900" y="274638"/>
            <a:ext cx="19939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888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6019800" y="2611438"/>
            <a:ext cx="3124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1">
                <a:solidFill>
                  <a:srgbClr val="811E24"/>
                </a:solidFill>
                <a:latin typeface="Calibri" pitchFamily="-72" charset="0"/>
              </a:rPr>
              <a:t>The Professional Soldier</a:t>
            </a:r>
          </a:p>
        </p:txBody>
      </p:sp>
    </p:spTree>
    <p:extLst>
      <p:ext uri="{BB962C8B-B14F-4D97-AF65-F5344CB8AC3E}">
        <p14:creationId xmlns:p14="http://schemas.microsoft.com/office/powerpoint/2010/main" val="364865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25" name="Group 10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135288"/>
              </p:ext>
            </p:extLst>
          </p:nvPr>
        </p:nvGraphicFramePr>
        <p:xfrm>
          <a:off x="820738" y="825954"/>
          <a:ext cx="7620000" cy="5481739"/>
        </p:xfrm>
        <a:graphic>
          <a:graphicData uri="http://schemas.openxmlformats.org/drawingml/2006/table">
            <a:tbl>
              <a:tblPr/>
              <a:tblGrid>
                <a:gridCol w="3798887"/>
                <a:gridCol w="3821113"/>
              </a:tblGrid>
              <a:tr h="892644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Absolutist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View</a:t>
                      </a:r>
                    </a:p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Huntington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Pragmatist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View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Janowitz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War basis of IR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War a tool of IR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Total victory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More than Victory/Defeat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623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-72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End of War given</a:t>
                      </a: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-72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Adjustment  between  ends and means</a:t>
                      </a:r>
                      <a:endParaRPr kumimoji="0" lang="en-US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466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-72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Punitive objective</a:t>
                      </a: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Political objective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7325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-72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States Role in IR – </a:t>
                      </a:r>
                      <a:b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</a:br>
                      <a:r>
                        <a:rPr kumimoji="0" lang="en-US" sz="2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protect own interest</a:t>
                      </a:r>
                      <a:endParaRPr kumimoji="0" lang="en-US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Reinforce commitments to a system of international alliances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59639" y="6483740"/>
            <a:ext cx="14157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100" dirty="0">
                <a:latin typeface="Calibri" pitchFamily="-72" charset="0"/>
                <a:ea typeface="ＭＳ Ｐゴシック" pitchFamily="-72" charset="-128"/>
                <a:cs typeface="ＭＳ Ｐゴシック" pitchFamily="-72" charset="-128"/>
              </a:rPr>
              <a:t>Burk 2005 p. 156-</a:t>
            </a:r>
            <a:r>
              <a:rPr lang="en-US" sz="1100" dirty="0" smtClean="0">
                <a:latin typeface="Calibri" pitchFamily="-72" charset="0"/>
                <a:ea typeface="ＭＳ Ｐゴシック" pitchFamily="-72" charset="-128"/>
                <a:cs typeface="ＭＳ Ｐゴシック" pitchFamily="-72" charset="-128"/>
              </a:rPr>
              <a:t>157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313" y="113568"/>
            <a:ext cx="7996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Huntington/</a:t>
            </a:r>
            <a:r>
              <a:rPr lang="en-US" sz="2800" dirty="0" err="1" smtClean="0"/>
              <a:t>Janowitz</a:t>
            </a:r>
            <a:r>
              <a:rPr lang="en-US" sz="2800" dirty="0" smtClean="0"/>
              <a:t> </a:t>
            </a:r>
            <a:r>
              <a:rPr lang="en-US" sz="2800" dirty="0"/>
              <a:t> </a:t>
            </a:r>
            <a:r>
              <a:rPr lang="en-US" sz="2800" dirty="0" smtClean="0"/>
              <a:t> View of International Relations</a:t>
            </a:r>
            <a:endParaRPr lang="en-US" sz="2800" dirty="0"/>
          </a:p>
        </p:txBody>
      </p:sp>
      <p:pic>
        <p:nvPicPr>
          <p:cNvPr id="5" name="Picture 3" descr="coldwar.jpg"/>
          <p:cNvPicPr>
            <a:picLocks noChangeAspect="1"/>
          </p:cNvPicPr>
          <p:nvPr/>
        </p:nvPicPr>
        <p:blipFill rotWithShape="1">
          <a:blip r:embed="rId2">
            <a:alphaModFix amt="93000"/>
          </a:blip>
          <a:srcRect l="28795" t="12402" r="31004" b="15594"/>
          <a:stretch/>
        </p:blipFill>
        <p:spPr bwMode="auto">
          <a:xfrm>
            <a:off x="8231000" y="5743374"/>
            <a:ext cx="745736" cy="100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7867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Constabulary Force revisited</a:t>
            </a:r>
          </a:p>
        </p:txBody>
      </p:sp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835025" y="1417638"/>
            <a:ext cx="70802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200" b="1">
                <a:latin typeface="Calibri" pitchFamily="-72" charset="0"/>
              </a:rPr>
              <a:t>Definition</a:t>
            </a:r>
            <a:r>
              <a:rPr lang="en-US" sz="3200">
                <a:latin typeface="Calibri" pitchFamily="-72" charset="0"/>
              </a:rPr>
              <a:t>: “continuously prepared to act, [was] committed to the minimum use of force, and [sought] viable international relations rather than [military] victory” </a:t>
            </a:r>
            <a:r>
              <a:rPr lang="en-US" sz="1400">
                <a:latin typeface="Calibri" pitchFamily="-72" charset="0"/>
              </a:rPr>
              <a:t>(Janowitz, 1971, 418)</a:t>
            </a:r>
          </a:p>
          <a:p>
            <a:endParaRPr lang="en-US" sz="1800">
              <a:latin typeface="Calibri" pitchFamily="-72" charset="0"/>
            </a:endParaRPr>
          </a:p>
          <a:p>
            <a:pPr>
              <a:buFont typeface="Arial" pitchFamily="-72" charset="0"/>
              <a:buChar char="•"/>
            </a:pPr>
            <a:r>
              <a:rPr lang="en-US" sz="3200">
                <a:latin typeface="Calibri" pitchFamily="-72" charset="0"/>
              </a:rPr>
              <a:t>Approach to the use of force</a:t>
            </a:r>
          </a:p>
          <a:p>
            <a:pPr>
              <a:buFont typeface="Arial" pitchFamily="-72" charset="0"/>
              <a:buChar char="•"/>
            </a:pPr>
            <a:r>
              <a:rPr lang="en-US" sz="3200">
                <a:latin typeface="Calibri" pitchFamily="-72" charset="0"/>
              </a:rPr>
              <a:t>Does</a:t>
            </a:r>
            <a:r>
              <a:rPr lang="en-US" sz="3200" b="1">
                <a:latin typeface="Calibri" pitchFamily="-72" charset="0"/>
              </a:rPr>
              <a:t> not </a:t>
            </a:r>
            <a:r>
              <a:rPr lang="en-US" sz="3200">
                <a:latin typeface="Calibri" pitchFamily="-72" charset="0"/>
              </a:rPr>
              <a:t>specify a unique structure</a:t>
            </a:r>
            <a:r>
              <a:rPr lang="en-US" sz="3200" b="1">
                <a:latin typeface="Calibri" pitchFamily="-72" charset="0"/>
              </a:rPr>
              <a:t>     </a:t>
            </a:r>
            <a:endParaRPr lang="en-US" sz="3200">
              <a:latin typeface="Calibri" pitchFamily="-72" charset="0"/>
            </a:endParaRPr>
          </a:p>
          <a:p>
            <a:pPr>
              <a:buFont typeface="Arial" pitchFamily="-72" charset="0"/>
              <a:buChar char="•"/>
            </a:pPr>
            <a:endParaRPr lang="en-US">
              <a:latin typeface="Calibri" pitchFamily="-7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602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22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01200"/>
              </p:ext>
            </p:extLst>
          </p:nvPr>
        </p:nvGraphicFramePr>
        <p:xfrm>
          <a:off x="820738" y="1011521"/>
          <a:ext cx="7620000" cy="5586731"/>
        </p:xfrm>
        <a:graphic>
          <a:graphicData uri="http://schemas.openxmlformats.org/drawingml/2006/table">
            <a:tbl>
              <a:tblPr/>
              <a:tblGrid>
                <a:gridCol w="3798887"/>
                <a:gridCol w="3821113"/>
              </a:tblGrid>
              <a:tr h="582613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Pragmatist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View of IR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Constabulary Force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War a tool of IR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tool of IR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07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More than victory/defeat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Success/effectiveness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4575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-72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Adjustment between ends and means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72" charset="0"/>
                        <a:ea typeface="ＭＳ Ｐゴシック" pitchFamily="-72" charset="-128"/>
                        <a:cs typeface="ＭＳ Ｐゴシック" pitchFamily="-7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-72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Fluidity between ends and means as context changes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-72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Political objective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Emphasize political objectives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8275">
                <a:tc>
                  <a:txBody>
                    <a:bodyPr/>
                    <a:lstStyle/>
                    <a:p>
                      <a:pPr marL="533400" marR="0" lvl="0" indent="-53340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Calibri" pitchFamily="-72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Reinforce commitments to a system of international alliances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-72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72" charset="0"/>
                          <a:ea typeface="ＭＳ Ｐゴシック" pitchFamily="-72" charset="-128"/>
                          <a:cs typeface="ＭＳ Ｐゴシック" pitchFamily="-72" charset="-128"/>
                        </a:rPr>
                        <a:t>Manage commitments to an international system of alliances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30759" y="330382"/>
            <a:ext cx="53669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Implications for force structure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33080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24463187"/>
              </p:ext>
            </p:extLst>
          </p:nvPr>
        </p:nvGraphicFramePr>
        <p:xfrm>
          <a:off x="457200" y="624944"/>
          <a:ext cx="8229600" cy="5443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1320800" y="5222875"/>
            <a:ext cx="6107113" cy="1588"/>
          </a:xfrm>
          <a:prstGeom prst="straightConnector1">
            <a:avLst/>
          </a:prstGeom>
          <a:ln w="730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797800" y="990600"/>
            <a:ext cx="1142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Brendel</a:t>
            </a:r>
            <a:r>
              <a:rPr lang="en-US" sz="1200" dirty="0" smtClean="0"/>
              <a:t>, 2006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079500" y="6068001"/>
            <a:ext cx="611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Categories useful distinctions,</a:t>
            </a:r>
            <a:r>
              <a:rPr lang="en-US" dirty="0" smtClean="0"/>
              <a:t> </a:t>
            </a:r>
            <a:r>
              <a:rPr lang="en-US" sz="1400" dirty="0" smtClean="0"/>
              <a:t>they interpenetrate,</a:t>
            </a:r>
            <a:r>
              <a:rPr lang="en-US" dirty="0" smtClean="0"/>
              <a:t> </a:t>
            </a:r>
            <a:r>
              <a:rPr lang="en-US" sz="1400" dirty="0" smtClean="0"/>
              <a:t>process connects them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7491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oldwar.jpg"/>
          <p:cNvPicPr>
            <a:picLocks noChangeAspect="1"/>
          </p:cNvPicPr>
          <p:nvPr/>
        </p:nvPicPr>
        <p:blipFill rotWithShape="1">
          <a:blip r:embed="rId2">
            <a:alphaModFix amt="89000"/>
          </a:blip>
          <a:srcRect l="26148" t="13571" r="20529" b="9873"/>
          <a:stretch/>
        </p:blipFill>
        <p:spPr bwMode="auto">
          <a:xfrm>
            <a:off x="2766559" y="4756714"/>
            <a:ext cx="946454" cy="101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1138238" y="3719512"/>
            <a:ext cx="7096125" cy="1588"/>
          </a:xfrm>
          <a:prstGeom prst="straightConnector1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653" name="TextBox 9"/>
          <p:cNvSpPr txBox="1">
            <a:spLocks noChangeArrowheads="1"/>
          </p:cNvSpPr>
          <p:nvPr/>
        </p:nvSpPr>
        <p:spPr bwMode="auto">
          <a:xfrm>
            <a:off x="2907533" y="6045962"/>
            <a:ext cx="10523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Calibri" pitchFamily="-72" charset="0"/>
              </a:rPr>
              <a:t>Cold </a:t>
            </a:r>
            <a:r>
              <a:rPr lang="en-US" sz="1800" dirty="0">
                <a:latin typeface="Calibri" pitchFamily="-72" charset="0"/>
              </a:rPr>
              <a:t>War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13228" y="3856862"/>
            <a:ext cx="1317930" cy="1750780"/>
          </a:xfrm>
          <a:prstGeom prst="rect">
            <a:avLst/>
          </a:prstGeom>
          <a:effectLst>
            <a:outerShdw blurRad="130175" dist="1016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671119" y="5676630"/>
            <a:ext cx="71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WWII</a:t>
            </a:r>
            <a:endParaRPr lang="en-US" dirty="0"/>
          </a:p>
        </p:txBody>
      </p:sp>
      <p:pic>
        <p:nvPicPr>
          <p:cNvPr id="11" name="Picture 8" descr="vietnam-war-soldi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886" y="4478105"/>
            <a:ext cx="1971054" cy="1297904"/>
          </a:xfrm>
          <a:prstGeom prst="rect">
            <a:avLst/>
          </a:prstGeom>
          <a:noFill/>
          <a:ln>
            <a:noFill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11691" y="6078523"/>
            <a:ext cx="2502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All volunteer force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5523" y="2860453"/>
            <a:ext cx="1582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Mass Army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17330" y="2312671"/>
            <a:ext cx="34614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Institutional/Occupational </a:t>
            </a:r>
            <a:br>
              <a:rPr lang="en-US" sz="2400" dirty="0" smtClean="0"/>
            </a:br>
            <a:r>
              <a:rPr lang="en-US" sz="2400" dirty="0" smtClean="0"/>
              <a:t>Hypothesis</a:t>
            </a:r>
            <a:endParaRPr lang="en-US" sz="2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8439" y="702061"/>
            <a:ext cx="1273889" cy="1290014"/>
          </a:xfrm>
          <a:prstGeom prst="rect">
            <a:avLst/>
          </a:prstGeom>
          <a:effectLst>
            <a:outerShdw blurRad="92075" dist="1524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550254" y="2675787"/>
            <a:ext cx="2595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Constabulary Force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81444" y="578168"/>
            <a:ext cx="1846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TRENDS</a:t>
            </a:r>
            <a:endParaRPr lang="en-US" sz="4000" dirty="0"/>
          </a:p>
        </p:txBody>
      </p:sp>
      <p:pic>
        <p:nvPicPr>
          <p:cNvPr id="17" name="Content Placeholder 3" descr="janowitz.gif"/>
          <p:cNvPicPr>
            <a:picLocks noChangeAspect="1"/>
          </p:cNvPicPr>
          <p:nvPr/>
        </p:nvPicPr>
        <p:blipFill>
          <a:blip r:embed="rId6"/>
          <a:srcRect l="171" r="447"/>
          <a:stretch>
            <a:fillRect/>
          </a:stretch>
        </p:blipFill>
        <p:spPr bwMode="auto">
          <a:xfrm>
            <a:off x="3276880" y="994617"/>
            <a:ext cx="1365938" cy="160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888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2311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oldwar.jpg"/>
          <p:cNvPicPr>
            <a:picLocks noChangeAspect="1"/>
          </p:cNvPicPr>
          <p:nvPr/>
        </p:nvPicPr>
        <p:blipFill>
          <a:blip r:embed="rId2">
            <a:alphaModFix amt="60000"/>
          </a:blip>
          <a:srcRect/>
          <a:stretch>
            <a:fillRect/>
          </a:stretch>
        </p:blipFill>
        <p:spPr bwMode="auto">
          <a:xfrm>
            <a:off x="922338" y="4506914"/>
            <a:ext cx="1855063" cy="1391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1138238" y="3719512"/>
            <a:ext cx="7096125" cy="1588"/>
          </a:xfrm>
          <a:prstGeom prst="straightConnector1">
            <a:avLst/>
          </a:prstGeom>
          <a:ln w="857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653" name="TextBox 9"/>
          <p:cNvSpPr txBox="1">
            <a:spLocks noChangeArrowheads="1"/>
          </p:cNvSpPr>
          <p:nvPr/>
        </p:nvSpPr>
        <p:spPr bwMode="auto">
          <a:xfrm>
            <a:off x="922338" y="3956843"/>
            <a:ext cx="15500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alibri" pitchFamily="-72" charset="0"/>
              </a:rPr>
              <a:t>Cold </a:t>
            </a:r>
            <a:r>
              <a:rPr lang="en-US" sz="1800" dirty="0" smtClean="0">
                <a:latin typeface="Calibri" pitchFamily="-72" charset="0"/>
              </a:rPr>
              <a:t>War Ends</a:t>
            </a:r>
            <a:endParaRPr lang="en-US" sz="1800" dirty="0">
              <a:latin typeface="Calibri" pitchFamily="-72" charset="0"/>
            </a:endParaRPr>
          </a:p>
        </p:txBody>
      </p:sp>
      <p:sp>
        <p:nvSpPr>
          <p:cNvPr id="27654" name="TextBox 10"/>
          <p:cNvSpPr txBox="1">
            <a:spLocks noChangeArrowheads="1"/>
          </p:cNvSpPr>
          <p:nvPr/>
        </p:nvSpPr>
        <p:spPr bwMode="auto">
          <a:xfrm>
            <a:off x="6919913" y="3956843"/>
            <a:ext cx="131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alibri" pitchFamily="-72" charset="0"/>
              </a:rPr>
              <a:t>21</a:t>
            </a:r>
            <a:r>
              <a:rPr lang="en-US" sz="1800" baseline="30000" dirty="0">
                <a:latin typeface="Calibri" pitchFamily="-72" charset="0"/>
              </a:rPr>
              <a:t>st</a:t>
            </a:r>
            <a:r>
              <a:rPr lang="en-US" sz="1800" dirty="0">
                <a:latin typeface="Calibri" pitchFamily="-72" charset="0"/>
              </a:rPr>
              <a:t> Century</a:t>
            </a:r>
          </a:p>
        </p:txBody>
      </p:sp>
      <p:pic>
        <p:nvPicPr>
          <p:cNvPr id="7" name="Picture 6" descr="Screen shot 2011-01-25 at 8.52.2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2520" y="4656316"/>
            <a:ext cx="1429957" cy="17332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36247" y="4057499"/>
            <a:ext cx="13028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911</a:t>
            </a:r>
          </a:p>
          <a:p>
            <a:r>
              <a:rPr lang="en-US" dirty="0" smtClean="0"/>
              <a:t>Afghanistan</a:t>
            </a:r>
          </a:p>
          <a:p>
            <a:r>
              <a:rPr lang="en-US" dirty="0" smtClean="0"/>
              <a:t>Iraq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3574" y="2137155"/>
            <a:ext cx="3892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Institutional/Occupational </a:t>
            </a:r>
            <a:br>
              <a:rPr lang="en-US" sz="2400" dirty="0" smtClean="0"/>
            </a:br>
            <a:r>
              <a:rPr lang="en-US" sz="2400" dirty="0" smtClean="0"/>
              <a:t>Hypothesis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607" y="526545"/>
            <a:ext cx="1432541" cy="1450674"/>
          </a:xfrm>
          <a:prstGeom prst="rect">
            <a:avLst/>
          </a:prstGeom>
          <a:effectLst>
            <a:outerShdw blurRad="92075" dist="1524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408737" y="1775801"/>
            <a:ext cx="234952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Post Modern</a:t>
            </a:r>
            <a:br>
              <a:rPr lang="en-US" sz="3200" dirty="0" smtClean="0"/>
            </a:br>
            <a:r>
              <a:rPr lang="en-US" sz="3200" dirty="0" smtClean="0"/>
              <a:t>Military</a:t>
            </a:r>
            <a:endParaRPr lang="en-US" sz="3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9550" y="255323"/>
            <a:ext cx="787796" cy="797768"/>
          </a:xfrm>
          <a:prstGeom prst="rect">
            <a:avLst/>
          </a:prstGeom>
          <a:effectLst>
            <a:outerShdw blurRad="92075" dist="1524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8618" y="414885"/>
            <a:ext cx="828757" cy="1083303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7252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34584" y="588492"/>
            <a:ext cx="6742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Institutional                              Occupational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266" y="1465972"/>
            <a:ext cx="3292947" cy="2191307"/>
          </a:xfrm>
          <a:prstGeom prst="rect">
            <a:avLst/>
          </a:prstGeom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5177" y="1465972"/>
            <a:ext cx="2540000" cy="2628900"/>
          </a:xfrm>
          <a:prstGeom prst="rect">
            <a:avLst/>
          </a:prstGeom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311264" y="4367232"/>
            <a:ext cx="20283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Traditional values</a:t>
            </a:r>
          </a:p>
          <a:p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863170" y="4693986"/>
            <a:ext cx="2302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Market mechanisms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444261" y="6359846"/>
            <a:ext cx="143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Moskos</a:t>
            </a:r>
            <a:r>
              <a:rPr lang="en-US" dirty="0" smtClean="0"/>
              <a:t> 1977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4064081" y="794981"/>
            <a:ext cx="1561095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47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8523" y="651066"/>
            <a:ext cx="37154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Post Modern military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51" y="1436757"/>
            <a:ext cx="2332022" cy="3614634"/>
          </a:xfrm>
          <a:prstGeom prst="rect">
            <a:avLst/>
          </a:prstGeom>
          <a:effectLst>
            <a:outerShdw blurRad="1651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434003" y="1706916"/>
            <a:ext cx="35916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Decline of Mass Army</a:t>
            </a:r>
          </a:p>
          <a:p>
            <a:r>
              <a:rPr lang="en-US" sz="2800" dirty="0" smtClean="0"/>
              <a:t>Expeditionary Model</a:t>
            </a:r>
          </a:p>
          <a:p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662546" y="3341025"/>
            <a:ext cx="2234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Strategic Private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2318" y="4797162"/>
            <a:ext cx="4241854" cy="118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30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774755" y="491099"/>
            <a:ext cx="3886200" cy="21209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College Years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Content Placeholder 5"/>
          <p:cNvSpPr>
            <a:spLocks noGrp="1"/>
          </p:cNvSpPr>
          <p:nvPr>
            <p:ph idx="1"/>
          </p:nvPr>
        </p:nvSpPr>
        <p:spPr>
          <a:xfrm>
            <a:off x="457200" y="3505200"/>
            <a:ext cx="4419600" cy="4038600"/>
          </a:xfrm>
        </p:spPr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1969 – Vietnam War</a:t>
            </a:r>
          </a:p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1977 – Dissertation </a:t>
            </a:r>
            <a:r>
              <a:rPr lang="ja-JP" altLang="en-US" sz="240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>
                <a:latin typeface="Calibri" charset="0"/>
                <a:ea typeface="ＭＳ Ｐゴシック" charset="0"/>
                <a:cs typeface="ＭＳ Ｐゴシック" charset="0"/>
              </a:rPr>
              <a:t>The Determinants of Service in the Armed Forces during the Vietnam Era</a:t>
            </a:r>
            <a:r>
              <a:rPr lang="ja-JP" altLang="en-US" sz="2400">
                <a:latin typeface="Calibri" charset="0"/>
                <a:ea typeface="ＭＳ Ｐゴシック" charset="0"/>
                <a:cs typeface="ＭＳ Ｐゴシック" charset="0"/>
              </a:rPr>
              <a:t>”</a:t>
            </a:r>
            <a:endParaRPr lang="en-US" sz="240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8436" name="Picture 7" descr="Vietnam_War_Protes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2071688" cy="3048000"/>
          </a:xfrm>
          <a:prstGeom prst="rect">
            <a:avLst/>
          </a:prstGeom>
          <a:noFill/>
          <a:ln>
            <a:noFill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8" descr="vietnam-war-soldi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603750"/>
            <a:ext cx="2844800" cy="1873250"/>
          </a:xfrm>
          <a:prstGeom prst="rect">
            <a:avLst/>
          </a:prstGeom>
          <a:noFill/>
          <a:ln>
            <a:noFill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204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8523" y="651066"/>
            <a:ext cx="37154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Post Modern military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15" y="2588661"/>
            <a:ext cx="1248353" cy="1664471"/>
          </a:xfrm>
          <a:prstGeom prst="rect">
            <a:avLst/>
          </a:prstGeom>
          <a:effectLst>
            <a:outerShdw blurRad="111125" dist="1016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7966" y="4379104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Reform after cold war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1215" y="4813153"/>
            <a:ext cx="1249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Olav </a:t>
            </a:r>
            <a:r>
              <a:rPr lang="en-US" dirty="0" err="1" smtClean="0"/>
              <a:t>Bogen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0559" y="477101"/>
            <a:ext cx="2080818" cy="2774750"/>
          </a:xfrm>
          <a:prstGeom prst="rect">
            <a:avLst/>
          </a:prstGeom>
          <a:effectLst>
            <a:outerShdw blurRad="136525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702992" y="3455774"/>
            <a:ext cx="2410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forces w/Global Outreach</a:t>
            </a:r>
            <a:br>
              <a:rPr lang="en-US" dirty="0" smtClean="0"/>
            </a:br>
            <a:r>
              <a:rPr lang="en-US" dirty="0" err="1" smtClean="0"/>
              <a:t>Torunn</a:t>
            </a:r>
            <a:r>
              <a:rPr lang="en-US" dirty="0" smtClean="0"/>
              <a:t> </a:t>
            </a:r>
            <a:r>
              <a:rPr lang="en-US" dirty="0" err="1" smtClean="0"/>
              <a:t>Haaland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717" y="1950532"/>
            <a:ext cx="2324100" cy="3492500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870868" y="5800279"/>
            <a:ext cx="3229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Anders </a:t>
            </a:r>
            <a:r>
              <a:rPr lang="en-US" dirty="0" err="1" smtClean="0"/>
              <a:t>Sookermany</a:t>
            </a:r>
            <a:r>
              <a:rPr lang="en-US" dirty="0" smtClean="0"/>
              <a:t> – New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513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9847" y="859274"/>
            <a:ext cx="437812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Topics in Military Sociology</a:t>
            </a:r>
            <a:br>
              <a:rPr lang="en-US" sz="28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Overlapping and interpenetrating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0911" b="16780"/>
          <a:stretch/>
        </p:blipFill>
        <p:spPr>
          <a:xfrm>
            <a:off x="345423" y="2774867"/>
            <a:ext cx="2955264" cy="23131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491" y="1053798"/>
            <a:ext cx="2592657" cy="2085501"/>
          </a:xfrm>
          <a:prstGeom prst="rect">
            <a:avLst/>
          </a:prstGeom>
          <a:effectLst>
            <a:outerShdw blurRad="111125" dist="165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585776" y="5728393"/>
            <a:ext cx="2483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Useful distinctions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6491" y="3552904"/>
            <a:ext cx="2655666" cy="189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29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          Working Groups</a:t>
            </a:r>
          </a:p>
        </p:txBody>
      </p:sp>
      <p:pic>
        <p:nvPicPr>
          <p:cNvPr id="38915" name="Picture 4" descr="logoergomas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667000" cy="1169987"/>
          </a:xfr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0" y="1676400"/>
            <a:ext cx="6248400" cy="478284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400050" indent="-400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8887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38103175" indent="-507873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/>
              <a:t>Morale, Cohesion, Leadership</a:t>
            </a:r>
          </a:p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 smtClean="0"/>
              <a:t>Women and gender issues</a:t>
            </a:r>
            <a:endParaRPr lang="en-US" dirty="0"/>
          </a:p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/>
              <a:t>Military Family</a:t>
            </a:r>
          </a:p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/>
              <a:t>Military Profession</a:t>
            </a:r>
          </a:p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 smtClean="0"/>
              <a:t>Warriors </a:t>
            </a:r>
            <a:r>
              <a:rPr lang="en-US" dirty="0"/>
              <a:t>in Peacekeeping</a:t>
            </a:r>
          </a:p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/>
              <a:t>Recruitment/Retention</a:t>
            </a:r>
          </a:p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/>
              <a:t>Blurring of Military and </a:t>
            </a:r>
            <a:r>
              <a:rPr lang="en-US" dirty="0" smtClean="0"/>
              <a:t>Police </a:t>
            </a:r>
            <a:r>
              <a:rPr lang="en-US" dirty="0"/>
              <a:t>Roles</a:t>
            </a:r>
          </a:p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 smtClean="0"/>
              <a:t>Veterans</a:t>
            </a:r>
          </a:p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 smtClean="0"/>
              <a:t>Civilian Control of Armed Forces</a:t>
            </a:r>
          </a:p>
          <a:p>
            <a:pPr eaLnBrk="1" hangingPunct="1">
              <a:spcAft>
                <a:spcPct val="30000"/>
              </a:spcAft>
              <a:buFont typeface="Calibri" charset="0"/>
              <a:buAutoNum type="arabicPeriod"/>
            </a:pPr>
            <a:r>
              <a:rPr lang="en-US" dirty="0" smtClean="0"/>
              <a:t>Public Opinion – Mass media &amp; Military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70911" b="16780"/>
          <a:stretch/>
        </p:blipFill>
        <p:spPr>
          <a:xfrm>
            <a:off x="6657915" y="2292022"/>
            <a:ext cx="1662027" cy="1300879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228600"/>
            <a:ext cx="1044575" cy="1219200"/>
          </a:xfrm>
          <a:prstGeom prst="rect">
            <a:avLst/>
          </a:prstGeom>
          <a:noFill/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155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173905" cy="953671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314652" y="670052"/>
            <a:ext cx="4524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2800" dirty="0"/>
              <a:t>Morale, Cohesion, Leadership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747" y="1748476"/>
            <a:ext cx="1501279" cy="1617287"/>
          </a:xfrm>
          <a:prstGeom prst="rect">
            <a:avLst/>
          </a:prstGeom>
          <a:effectLst>
            <a:outerShdw blurRad="69850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809811" y="1425310"/>
            <a:ext cx="941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Samuel </a:t>
            </a:r>
            <a:br>
              <a:rPr lang="en-US" dirty="0" smtClean="0"/>
            </a:br>
            <a:r>
              <a:rPr lang="en-US" dirty="0" smtClean="0"/>
              <a:t>Stouffer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524" y="1634907"/>
            <a:ext cx="3065128" cy="2476432"/>
          </a:xfrm>
          <a:prstGeom prst="rect">
            <a:avLst/>
          </a:prstGeom>
          <a:effectLst>
            <a:outerShdw blurRad="123825" dist="165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330" y="3735094"/>
            <a:ext cx="2959762" cy="2226208"/>
          </a:xfrm>
          <a:prstGeom prst="rect">
            <a:avLst/>
          </a:prstGeom>
          <a:effectLst>
            <a:outerShdw blurRad="123825" dist="165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3356" y="3647396"/>
            <a:ext cx="1730377" cy="1752280"/>
          </a:xfrm>
          <a:prstGeom prst="rect">
            <a:avLst/>
          </a:prstGeom>
          <a:effectLst>
            <a:outerShdw blurRad="92075" dist="1524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354304" y="559197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Charles </a:t>
            </a:r>
            <a:r>
              <a:rPr lang="en-US" dirty="0" err="1" smtClean="0"/>
              <a:t>Moskos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50037" y="4604694"/>
            <a:ext cx="244169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Diversity in the Ranks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Gays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Racial/ethnic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Women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Transgender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Post modern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378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3720249" y="810234"/>
            <a:ext cx="459112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3200" dirty="0"/>
              <a:t>Women and gender issues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74113" y="1640677"/>
            <a:ext cx="2219752" cy="3171412"/>
          </a:xfrm>
          <a:prstGeom prst="rect">
            <a:avLst/>
          </a:prstGeom>
          <a:effectLst>
            <a:outerShdw blurRad="152400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Screen Shot 2013-08-17 at 1.00.5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227" y="2093409"/>
            <a:ext cx="3033375" cy="3079510"/>
          </a:xfrm>
          <a:prstGeom prst="rect">
            <a:avLst/>
          </a:prstGeom>
          <a:effectLst>
            <a:outerShdw blurRad="152400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9017" y="4578431"/>
            <a:ext cx="1000767" cy="1322442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500" y="4096349"/>
            <a:ext cx="1143734" cy="1429667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197795" y="6024766"/>
            <a:ext cx="6719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Mady</a:t>
            </a:r>
            <a:r>
              <a:rPr lang="en-US" sz="1600" dirty="0" smtClean="0"/>
              <a:t> Segal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84943" y="5732378"/>
            <a:ext cx="82667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Brenda Moore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081373" y="5547712"/>
            <a:ext cx="2537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Diversity broadly defined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445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5008665" y="766472"/>
            <a:ext cx="266070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3200" dirty="0"/>
              <a:t>Military Family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7619" y="4376502"/>
            <a:ext cx="1364486" cy="1783578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461850" y="6266927"/>
            <a:ext cx="15002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David Segal</a:t>
            </a:r>
            <a:endParaRPr lang="en-US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373" y="3230859"/>
            <a:ext cx="1989300" cy="2628718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714076" y="6160080"/>
            <a:ext cx="1386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Mady</a:t>
            </a:r>
            <a:r>
              <a:rPr lang="en-US" sz="1600" dirty="0"/>
              <a:t> </a:t>
            </a:r>
            <a:r>
              <a:rPr lang="en-US" sz="1600" dirty="0" smtClean="0"/>
              <a:t>Segal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68448" y="2264471"/>
            <a:ext cx="2219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Both are Greedy</a:t>
            </a:r>
          </a:p>
          <a:p>
            <a:r>
              <a:rPr lang="en-US" sz="2400" dirty="0" smtClean="0"/>
              <a:t>Institutions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080" y="1744379"/>
            <a:ext cx="2997603" cy="1994769"/>
          </a:xfrm>
          <a:prstGeom prst="rect">
            <a:avLst/>
          </a:prstGeom>
          <a:effectLst>
            <a:outerShdw blurRad="95250" dist="1397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170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4209634" y="859391"/>
            <a:ext cx="332174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3200" dirty="0"/>
              <a:t>Military Profession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23" y="2168128"/>
            <a:ext cx="1673327" cy="2167719"/>
          </a:xfrm>
          <a:prstGeom prst="rect">
            <a:avLst/>
          </a:prstGeom>
          <a:effectLst>
            <a:outerShdw blurRad="95250" dist="165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8958" t="13462" r="22138" b="12412"/>
          <a:stretch/>
        </p:blipFill>
        <p:spPr>
          <a:xfrm>
            <a:off x="5441228" y="2415917"/>
            <a:ext cx="2178557" cy="2343644"/>
          </a:xfrm>
          <a:prstGeom prst="rect">
            <a:avLst/>
          </a:prstGeom>
          <a:effectLst>
            <a:outerShdw blurRad="111125" dist="165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5652695" y="5103426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Giuseppe </a:t>
            </a:r>
            <a:r>
              <a:rPr lang="en-US" dirty="0" err="1"/>
              <a:t>C</a:t>
            </a:r>
            <a:r>
              <a:rPr lang="en-US" dirty="0" err="1" smtClean="0"/>
              <a:t>aforio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38365" y="4635369"/>
            <a:ext cx="99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Janowitz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60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3895445" y="727639"/>
            <a:ext cx="444584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3200" dirty="0"/>
              <a:t>Warriors in Peacekeeping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105" y="3835980"/>
            <a:ext cx="1778000" cy="2324100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461850" y="6266927"/>
            <a:ext cx="15002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David Segal</a:t>
            </a:r>
            <a:endParaRPr lang="en-US" sz="2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269" y="2500535"/>
            <a:ext cx="2336710" cy="1308558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0216" y="1689084"/>
            <a:ext cx="1273889" cy="1290014"/>
          </a:xfrm>
          <a:prstGeom prst="rect">
            <a:avLst/>
          </a:prstGeom>
          <a:effectLst>
            <a:outerShdw blurRad="92075" dist="1524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5853" y="3996287"/>
            <a:ext cx="2252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Christopher </a:t>
            </a:r>
            <a:r>
              <a:rPr lang="en-US" dirty="0" err="1" smtClean="0"/>
              <a:t>Dandeker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50292" y="2240833"/>
            <a:ext cx="1337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Postmodern</a:t>
            </a:r>
          </a:p>
          <a:p>
            <a:r>
              <a:rPr lang="en-US" dirty="0" smtClean="0"/>
              <a:t>Military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286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4066399" y="807769"/>
            <a:ext cx="406393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3200" dirty="0"/>
              <a:t>Recruitment/Retention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105" y="3835980"/>
            <a:ext cx="1778000" cy="2324100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461850" y="6266927"/>
            <a:ext cx="15002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David Segal</a:t>
            </a:r>
            <a:endParaRPr lang="en-US" sz="2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996" y="2307965"/>
            <a:ext cx="1512013" cy="1006176"/>
          </a:xfrm>
          <a:prstGeom prst="rect">
            <a:avLst/>
          </a:prstGeom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7653" y="2157709"/>
            <a:ext cx="1959905" cy="2028502"/>
          </a:xfrm>
          <a:prstGeom prst="rect">
            <a:avLst/>
          </a:prstGeom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54996" y="4529119"/>
            <a:ext cx="20231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Motivation</a:t>
            </a:r>
            <a:endParaRPr lang="en-US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0461" y="2415916"/>
            <a:ext cx="1273889" cy="1290014"/>
          </a:xfrm>
          <a:prstGeom prst="rect">
            <a:avLst/>
          </a:prstGeom>
          <a:effectLst>
            <a:outerShdw blurRad="92075" dist="1524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0632" y="4325935"/>
            <a:ext cx="1357589" cy="2039570"/>
          </a:xfrm>
          <a:prstGeom prst="rect">
            <a:avLst/>
          </a:prstGeom>
          <a:effectLst>
            <a:outerShdw blurRad="152400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7774659" y="200411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Moskos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66283" y="6412642"/>
            <a:ext cx="75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Butler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280289" y="3705930"/>
            <a:ext cx="9911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769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65591" y="655367"/>
            <a:ext cx="405070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3200" dirty="0"/>
              <a:t>Blurring of Military and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Police </a:t>
            </a:r>
            <a:r>
              <a:rPr lang="en-US" sz="3200" dirty="0"/>
              <a:t>Roles</a:t>
            </a:r>
          </a:p>
        </p:txBody>
      </p:sp>
      <p:pic>
        <p:nvPicPr>
          <p:cNvPr id="3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23" y="2168128"/>
            <a:ext cx="1673327" cy="2167719"/>
          </a:xfrm>
          <a:prstGeom prst="rect">
            <a:avLst/>
          </a:prstGeom>
          <a:effectLst>
            <a:outerShdw blurRad="95250" dist="165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40447" y="4636841"/>
            <a:ext cx="1992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Constabulary Force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8571" y="4272260"/>
            <a:ext cx="4600867" cy="2123477"/>
          </a:xfrm>
          <a:prstGeom prst="rect">
            <a:avLst/>
          </a:prstGeom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9508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1115836" y="281687"/>
            <a:ext cx="8229600" cy="990600"/>
          </a:xfrm>
          <a:effectLst/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Early Publications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0623" y="179051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alibri" charset="0"/>
                <a:ea typeface="ＭＳ Ｐゴシック" charset="0"/>
                <a:cs typeface="ＭＳ Ｐゴシック" charset="0"/>
              </a:rPr>
              <a:t>1980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“Determinants &amp; Consequence of </a:t>
            </a:r>
            <a:b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Service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in Vietnam”    (</a:t>
            </a:r>
            <a:r>
              <a:rPr lang="en-US" sz="2800" b="1" dirty="0" smtClean="0">
                <a:latin typeface="Calibri" charset="0"/>
                <a:ea typeface="ＭＳ Ｐゴシック" charset="0"/>
                <a:cs typeface="ＭＳ Ｐゴシック" charset="0"/>
              </a:rPr>
              <a:t>Veterans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 focus) </a:t>
            </a: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ja-JP" alt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Enlistment during the Vietnam </a:t>
            </a:r>
            <a:b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Era and the </a:t>
            </a:r>
            <a:r>
              <a:rPr lang="ja-JP" altLang="en-US" sz="2800" dirty="0">
                <a:latin typeface="Calibri" charset="0"/>
                <a:ea typeface="ＭＳ Ｐゴシック" charset="0"/>
                <a:cs typeface="ＭＳ Ｐゴシック" charset="0"/>
              </a:rPr>
              <a:t>‘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Representation</a:t>
            </a:r>
            <a:r>
              <a:rPr lang="ja-JP" altLang="en-US" sz="2800" dirty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Issue of the All Volunteer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Force  </a:t>
            </a:r>
            <a:b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800" b="1" dirty="0">
                <a:latin typeface="Calibri" charset="0"/>
                <a:ea typeface="ＭＳ Ｐゴシック" charset="0"/>
                <a:cs typeface="ＭＳ Ｐゴシック" charset="0"/>
              </a:rPr>
              <a:t>1981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– </a:t>
            </a:r>
            <a:r>
              <a:rPr lang="ja-JP" altLang="en-US" sz="2800" dirty="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The Burden of the Draft: The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Vietnam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Years</a:t>
            </a:r>
            <a:r>
              <a:rPr lang="ja-JP" altLang="en-US" sz="2800" dirty="0">
                <a:latin typeface="Calibri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800" i="1" dirty="0">
                <a:latin typeface="Calibri" charset="0"/>
                <a:ea typeface="ＭＳ Ｐゴシック" charset="0"/>
                <a:cs typeface="ＭＳ Ｐゴシック" charset="0"/>
              </a:rPr>
              <a:t>Journal of Political </a:t>
            </a:r>
            <a:br>
              <a:rPr lang="en-US" sz="2800" i="1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800" i="1" dirty="0" smtClean="0">
                <a:latin typeface="Calibri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sz="2800" i="1" dirty="0">
                <a:latin typeface="Calibri" charset="0"/>
                <a:ea typeface="ＭＳ Ｐゴシック" charset="0"/>
                <a:cs typeface="ＭＳ Ｐゴシック" charset="0"/>
              </a:rPr>
              <a:t>Military Sociology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0446" y="2693095"/>
            <a:ext cx="1256354" cy="188720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23825" dist="215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3523" y="378682"/>
            <a:ext cx="1322332" cy="2012560"/>
          </a:xfrm>
          <a:prstGeom prst="rect">
            <a:avLst/>
          </a:prstGeom>
          <a:effectLst>
            <a:outerShdw blurRad="7620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0446" y="4765537"/>
            <a:ext cx="1270000" cy="1917700"/>
          </a:xfrm>
          <a:prstGeom prst="rect">
            <a:avLst/>
          </a:prstGeom>
          <a:effectLst>
            <a:outerShdw blurRad="76200" dist="1397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473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4169" y="745823"/>
            <a:ext cx="167906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3200" dirty="0"/>
              <a:t>Veterans</a:t>
            </a:r>
          </a:p>
        </p:txBody>
      </p:sp>
      <p:pic>
        <p:nvPicPr>
          <p:cNvPr id="3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90" y="2366318"/>
            <a:ext cx="2336710" cy="1308558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08895" y="3927576"/>
            <a:ext cx="1381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Christopher </a:t>
            </a:r>
            <a:r>
              <a:rPr lang="en-US" sz="1400" dirty="0" err="1" smtClean="0"/>
              <a:t>Dandeker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00" y="4739808"/>
            <a:ext cx="5270500" cy="1536700"/>
          </a:xfrm>
          <a:prstGeom prst="rect">
            <a:avLst/>
          </a:prstGeom>
          <a:effectLst>
            <a:outerShdw blurRad="123825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0802" y="1200348"/>
            <a:ext cx="1554395" cy="2152863"/>
          </a:xfrm>
          <a:prstGeom prst="rect">
            <a:avLst/>
          </a:prstGeom>
          <a:effectLst>
            <a:outerShdw blurRad="123825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7412" y="1953745"/>
            <a:ext cx="1523390" cy="2031187"/>
          </a:xfrm>
          <a:prstGeom prst="rect">
            <a:avLst/>
          </a:prstGeom>
          <a:effectLst>
            <a:outerShdw blurRad="123825" dist="88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961852" y="4158080"/>
            <a:ext cx="1205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Vidar</a:t>
            </a:r>
            <a:r>
              <a:rPr lang="en-US" dirty="0" smtClean="0"/>
              <a:t> </a:t>
            </a:r>
            <a:r>
              <a:rPr lang="en-US" dirty="0" err="1" smtClean="0"/>
              <a:t>Falck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0079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190500" y="328613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644694" y="856927"/>
            <a:ext cx="46875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Civilian Control of the </a:t>
            </a:r>
            <a:br>
              <a:rPr lang="en-US" sz="3600" dirty="0" smtClean="0"/>
            </a:br>
            <a:r>
              <a:rPr lang="en-US" sz="3600" dirty="0" smtClean="0"/>
              <a:t>Armed Forces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50" y="2498139"/>
            <a:ext cx="2068822" cy="3103233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614702" y="5926221"/>
            <a:ext cx="124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James Burk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068" y="2619018"/>
            <a:ext cx="2336710" cy="1308558"/>
          </a:xfrm>
          <a:prstGeom prst="rect">
            <a:avLst/>
          </a:prstGeom>
          <a:effectLst>
            <a:outerShdw blurRad="136525" dist="1143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329473" y="4046059"/>
            <a:ext cx="1381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Christopher </a:t>
            </a:r>
            <a:r>
              <a:rPr lang="en-US" sz="1400" dirty="0" err="1" smtClean="0"/>
              <a:t>Dandeker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894057" y="5517141"/>
            <a:ext cx="246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Overlap Political 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70416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24044" y="1055556"/>
            <a:ext cx="48527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30000"/>
              </a:spcAft>
            </a:pPr>
            <a:r>
              <a:rPr lang="en-US" sz="3600" dirty="0"/>
              <a:t>Public Opinion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– </a:t>
            </a:r>
            <a:r>
              <a:rPr lang="en-US" sz="3600" dirty="0"/>
              <a:t>Mass </a:t>
            </a:r>
            <a:r>
              <a:rPr lang="en-US" sz="3600" dirty="0" smtClean="0"/>
              <a:t>Media </a:t>
            </a:r>
            <a:r>
              <a:rPr lang="en-US" sz="3600" dirty="0"/>
              <a:t>&amp; Military</a:t>
            </a:r>
          </a:p>
        </p:txBody>
      </p:sp>
      <p:pic>
        <p:nvPicPr>
          <p:cNvPr id="5" name="Picture 4" descr="logoergo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8" r="80640"/>
          <a:stretch>
            <a:fillRect/>
          </a:stretch>
        </p:blipFill>
        <p:spPr>
          <a:xfrm>
            <a:off x="349461" y="457775"/>
            <a:ext cx="2667000" cy="1169987"/>
          </a:xfrm>
          <a:prstGeom prst="rect">
            <a:avLst/>
          </a:prstGeo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4" name="Picture 7" descr="Vietnam_War_Protes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302" y="3351205"/>
            <a:ext cx="2071688" cy="3048000"/>
          </a:xfrm>
          <a:prstGeom prst="rect">
            <a:avLst/>
          </a:prstGeom>
          <a:noFill/>
          <a:ln>
            <a:noFill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20" y="3707774"/>
            <a:ext cx="38989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7837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971" y="254277"/>
            <a:ext cx="5856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Future   </a:t>
            </a:r>
            <a:br>
              <a:rPr lang="en-US" sz="3600" dirty="0" smtClean="0"/>
            </a:br>
            <a:r>
              <a:rPr lang="en-US" sz="3600" dirty="0" smtClean="0"/>
              <a:t>New or different </a:t>
            </a:r>
            <a:r>
              <a:rPr lang="en-US" sz="3600" b="1" dirty="0" smtClean="0"/>
              <a:t>X-factor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51767" y="1789959"/>
            <a:ext cx="63339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Multi-Polar World – Small Wars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Climate Change – AF “rescuer”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Technology  Weapons, Drones, Robots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Nature of communication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Wealth polarization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Veterans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938" r="19721"/>
          <a:stretch/>
        </p:blipFill>
        <p:spPr>
          <a:xfrm>
            <a:off x="380199" y="3809082"/>
            <a:ext cx="1380957" cy="2288564"/>
          </a:xfrm>
          <a:prstGeom prst="rect">
            <a:avLst/>
          </a:prstGeom>
          <a:effectLst>
            <a:outerShdw blurRad="9525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228600"/>
            <a:ext cx="1044575" cy="1219200"/>
          </a:xfrm>
          <a:prstGeom prst="rect">
            <a:avLst/>
          </a:prstGeom>
          <a:noFill/>
          <a:effectLst>
            <a:outerShdw blurRad="88900" dist="165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4375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0641" y="315882"/>
            <a:ext cx="4781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Multi-Polar World – Small Wars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323" y="2027301"/>
            <a:ext cx="1959238" cy="3036819"/>
          </a:xfrm>
          <a:prstGeom prst="rect">
            <a:avLst/>
          </a:prstGeom>
          <a:effectLst>
            <a:outerShdw blurRad="1651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68097" y="1550247"/>
            <a:ext cx="50153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Decision-making pushed down chain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2450" t="10016" r="10584" b="10543"/>
          <a:stretch/>
        </p:blipFill>
        <p:spPr>
          <a:xfrm>
            <a:off x="7409649" y="4255154"/>
            <a:ext cx="1270226" cy="1795903"/>
          </a:xfrm>
          <a:prstGeom prst="rect">
            <a:avLst/>
          </a:prstGeom>
          <a:effectLst>
            <a:outerShdw blurRad="165100" dist="1905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8639" t="-108" r="30290" b="108"/>
          <a:stretch/>
        </p:blipFill>
        <p:spPr>
          <a:xfrm>
            <a:off x="3559314" y="2681284"/>
            <a:ext cx="2354001" cy="3880845"/>
          </a:xfrm>
          <a:prstGeom prst="rect">
            <a:avLst/>
          </a:prstGeom>
          <a:effectLst>
            <a:outerShdw blurRad="165100" dist="1905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55193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0240" y="946874"/>
            <a:ext cx="279455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Climate Change 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240" y="3104444"/>
            <a:ext cx="2946400" cy="2755900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110" y="1508268"/>
            <a:ext cx="2120049" cy="1596176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9541" y="163922"/>
            <a:ext cx="2894549" cy="1565904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0290" y="1316206"/>
            <a:ext cx="2397856" cy="1561194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7556" y="3324459"/>
            <a:ext cx="3381180" cy="2535885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4756537" y="6205530"/>
            <a:ext cx="3551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Military as  </a:t>
            </a:r>
            <a:r>
              <a:rPr lang="en-US" sz="2800" dirty="0"/>
              <a:t>“rescuer”</a:t>
            </a:r>
          </a:p>
        </p:txBody>
      </p:sp>
    </p:spTree>
    <p:extLst>
      <p:ext uri="{BB962C8B-B14F-4D97-AF65-F5344CB8AC3E}">
        <p14:creationId xmlns:p14="http://schemas.microsoft.com/office/powerpoint/2010/main" val="28274623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4811" y="720364"/>
            <a:ext cx="723421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Technology  Weapons, Drones, Robots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077" t="5203" r="4868" b="8218"/>
          <a:stretch/>
        </p:blipFill>
        <p:spPr>
          <a:xfrm>
            <a:off x="1892908" y="1617930"/>
            <a:ext cx="2677575" cy="22651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6824" r="13801"/>
          <a:stretch/>
        </p:blipFill>
        <p:spPr>
          <a:xfrm>
            <a:off x="5355235" y="4514023"/>
            <a:ext cx="3284192" cy="1988010"/>
          </a:xfrm>
          <a:prstGeom prst="rect">
            <a:avLst/>
          </a:prstGeom>
          <a:effectLst>
            <a:outerShdw blurRad="1111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9112" y="1862818"/>
            <a:ext cx="3644900" cy="2235200"/>
          </a:xfrm>
          <a:prstGeom prst="rect">
            <a:avLst/>
          </a:prstGeom>
          <a:effectLst>
            <a:outerShdw blurRad="1111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0246" t="3372" r="10177"/>
          <a:stretch/>
        </p:blipFill>
        <p:spPr>
          <a:xfrm>
            <a:off x="1170618" y="4295603"/>
            <a:ext cx="3132917" cy="1988009"/>
          </a:xfrm>
          <a:prstGeom prst="rect">
            <a:avLst/>
          </a:prstGeom>
          <a:effectLst>
            <a:outerShdw blurRad="1111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 descr="coldwar.jpg"/>
          <p:cNvPicPr>
            <a:picLocks noChangeAspect="1"/>
          </p:cNvPicPr>
          <p:nvPr/>
        </p:nvPicPr>
        <p:blipFill rotWithShape="1">
          <a:blip r:embed="rId6">
            <a:alphaModFix amt="85000"/>
          </a:blip>
          <a:srcRect l="13216" r="17054"/>
          <a:stretch/>
        </p:blipFill>
        <p:spPr bwMode="auto">
          <a:xfrm>
            <a:off x="355931" y="1862818"/>
            <a:ext cx="1237671" cy="133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11125" dist="1397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546838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999" y="412956"/>
            <a:ext cx="50116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Nature of communication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3128" t="10153" r="14196" b="15820"/>
          <a:stretch/>
        </p:blipFill>
        <p:spPr>
          <a:xfrm>
            <a:off x="6641357" y="865592"/>
            <a:ext cx="2095142" cy="208713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5863" y="4196034"/>
            <a:ext cx="2329924" cy="232992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6573" t="7509" r="8499" b="9259"/>
          <a:stretch/>
        </p:blipFill>
        <p:spPr>
          <a:xfrm>
            <a:off x="6155994" y="3502818"/>
            <a:ext cx="2426807" cy="237835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854" y="1204901"/>
            <a:ext cx="3441700" cy="23622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402173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52403" y="2311609"/>
            <a:ext cx="7378153" cy="3864980"/>
          </a:xfrm>
          <a:prstGeom prst="rect">
            <a:avLst/>
          </a:prstGeom>
          <a:effectLst>
            <a:outerShdw blurRad="152400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87595" y="800875"/>
            <a:ext cx="445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Communication During WWII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5426" y="4636845"/>
            <a:ext cx="2433612" cy="2010824"/>
          </a:xfrm>
          <a:prstGeom prst="rect">
            <a:avLst/>
          </a:prstGeom>
          <a:effectLst>
            <a:outerShdw blurRad="152400" dist="1397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Arrow Connector 5"/>
          <p:cNvCxnSpPr/>
          <p:nvPr/>
        </p:nvCxnSpPr>
        <p:spPr>
          <a:xfrm>
            <a:off x="566255" y="1868709"/>
            <a:ext cx="1598101" cy="1640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771568" y="4708177"/>
            <a:ext cx="1561548" cy="17716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1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3772" y="728453"/>
            <a:ext cx="3059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Wealth polarization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308" y="2231106"/>
            <a:ext cx="2336800" cy="3479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48449" y="1989259"/>
            <a:ext cx="35883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Who will serve?</a:t>
            </a:r>
          </a:p>
          <a:p>
            <a:r>
              <a:rPr lang="en-US" sz="2400" dirty="0" smtClean="0"/>
              <a:t>Place of military in society?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Bridging environment.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03463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286000" y="642036"/>
            <a:ext cx="6553200" cy="1722438"/>
          </a:xfrm>
        </p:spPr>
        <p:txBody>
          <a:bodyPr/>
          <a:lstStyle/>
          <a:p>
            <a:pPr algn="l" eaLnBrk="1" hangingPunct="1"/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1988  Women in the Military</a:t>
            </a:r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ja-JP" altLang="en-US" sz="2800" dirty="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600" dirty="0">
                <a:latin typeface="Calibri" charset="0"/>
                <a:ea typeface="ＭＳ Ｐゴシック" charset="0"/>
                <a:cs typeface="ＭＳ Ｐゴシック" charset="0"/>
              </a:rPr>
              <a:t>Sex Roles in the Military</a:t>
            </a:r>
            <a:r>
              <a:rPr lang="ja-JP" altLang="en-US" sz="2600" dirty="0">
                <a:latin typeface="Calibri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6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600" i="1" dirty="0">
                <a:latin typeface="Calibri" charset="0"/>
                <a:ea typeface="ＭＳ Ｐゴシック" charset="0"/>
                <a:cs typeface="ＭＳ Ｐゴシック" charset="0"/>
              </a:rPr>
              <a:t>The Military More than a Job (</a:t>
            </a:r>
            <a:r>
              <a:rPr lang="en-US" sz="2600" dirty="0" err="1">
                <a:latin typeface="Calibri" charset="0"/>
                <a:ea typeface="ＭＳ Ｐゴシック" charset="0"/>
                <a:cs typeface="ＭＳ Ｐゴシック" charset="0"/>
              </a:rPr>
              <a:t>Moskos</a:t>
            </a:r>
            <a:r>
              <a:rPr lang="en-US" sz="2600" dirty="0">
                <a:latin typeface="Calibri" charset="0"/>
                <a:ea typeface="ＭＳ Ｐゴシック" charset="0"/>
                <a:cs typeface="ＭＳ Ｐゴシック" charset="0"/>
              </a:rPr>
              <a:t> &amp; Wood</a:t>
            </a:r>
            <a:r>
              <a:rPr lang="en-US" sz="2600" i="1" dirty="0"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endParaRPr lang="en-US" sz="26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2532" name="Picture 1030" descr="halliburton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65925" y="3429000"/>
            <a:ext cx="2073275" cy="3048000"/>
          </a:xfrm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22533" name="Rectangle 1032"/>
          <p:cNvSpPr>
            <a:spLocks noChangeArrowheads="1"/>
          </p:cNvSpPr>
          <p:nvPr/>
        </p:nvSpPr>
        <p:spPr bwMode="auto">
          <a:xfrm>
            <a:off x="381000" y="3429000"/>
            <a:ext cx="60960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dirty="0"/>
              <a:t>1989   Military Privatization</a:t>
            </a:r>
            <a:r>
              <a:rPr lang="en-US" sz="3200" dirty="0"/>
              <a:t> </a:t>
            </a:r>
            <a:r>
              <a:rPr lang="ja-JP" altLang="en-US" sz="2600" dirty="0"/>
              <a:t>“</a:t>
            </a:r>
            <a:r>
              <a:rPr lang="en-US" sz="2600" dirty="0"/>
              <a:t>Consequence of Privatization</a:t>
            </a:r>
            <a:r>
              <a:rPr lang="ja-JP" altLang="en-US" sz="2600" dirty="0"/>
              <a:t>”</a:t>
            </a:r>
            <a:r>
              <a:rPr lang="en-US" sz="2600" dirty="0"/>
              <a:t> </a:t>
            </a:r>
            <a:r>
              <a:rPr lang="en-US" sz="2600" i="1" dirty="0"/>
              <a:t>The Bureaucrat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0676"/>
            <a:ext cx="1556690" cy="2179962"/>
          </a:xfrm>
          <a:prstGeom prst="rect">
            <a:avLst/>
          </a:prstGeom>
          <a:effectLst>
            <a:outerShdw blurRad="95250" dist="165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598845" y="5822976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Shift to All-Volunteer military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3161" y="2093770"/>
            <a:ext cx="622490" cy="933735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9943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92135" y="550481"/>
            <a:ext cx="167906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Veterans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976" y="1579142"/>
            <a:ext cx="1463746" cy="2227789"/>
          </a:xfrm>
          <a:prstGeom prst="rect">
            <a:avLst/>
          </a:prstGeom>
          <a:effectLst>
            <a:outerShdw blurRad="76200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57" y="3119234"/>
            <a:ext cx="2286000" cy="2286000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38365" y="5687023"/>
            <a:ext cx="2165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Last Civil War Widow</a:t>
            </a:r>
          </a:p>
          <a:p>
            <a:r>
              <a:rPr lang="en-US" dirty="0" smtClean="0"/>
              <a:t>2004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38668" y="4206618"/>
            <a:ext cx="119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1861-1864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59618" y="4486694"/>
            <a:ext cx="246734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PTSD</a:t>
            </a:r>
          </a:p>
          <a:p>
            <a:r>
              <a:rPr lang="en-US" sz="2800" dirty="0" smtClean="0"/>
              <a:t>Health issues</a:t>
            </a:r>
          </a:p>
          <a:p>
            <a:r>
              <a:rPr lang="en-US" sz="2800" dirty="0" smtClean="0"/>
              <a:t>Homelessness</a:t>
            </a:r>
          </a:p>
          <a:p>
            <a:r>
              <a:rPr lang="en-US" sz="2800" dirty="0"/>
              <a:t>U</a:t>
            </a:r>
            <a:r>
              <a:rPr lang="en-US" sz="2800" dirty="0" smtClean="0"/>
              <a:t>nemployment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100046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1028700"/>
            <a:ext cx="63246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4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2316162"/>
          </a:xfrm>
        </p:spPr>
        <p:txBody>
          <a:bodyPr/>
          <a:lstStyle/>
          <a:p>
            <a:pPr algn="l" eaLnBrk="1" hangingPunct="1"/>
            <a: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  <a:t>1993 – Socioeconomics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ja-JP" altLang="en-US" sz="2800" dirty="0">
                <a:latin typeface="Calibri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A New Paradigm for Military Policy: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/>
            </a:r>
            <a:b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Socioeconomics</a:t>
            </a:r>
            <a:r>
              <a:rPr lang="ja-JP" alt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8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4579" name="Picture 1028" descr="military_family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12637" y="4466289"/>
            <a:ext cx="2819400" cy="1958975"/>
          </a:xfrm>
          <a:ln w="3175">
            <a:solidFill>
              <a:srgbClr val="000000"/>
            </a:solidFill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24580" name="Rectangle 1029"/>
          <p:cNvSpPr>
            <a:spLocks noChangeArrowheads="1"/>
          </p:cNvSpPr>
          <p:nvPr/>
        </p:nvSpPr>
        <p:spPr bwMode="auto">
          <a:xfrm>
            <a:off x="457200" y="2438400"/>
            <a:ext cx="7697788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4000" dirty="0"/>
          </a:p>
          <a:p>
            <a:r>
              <a:rPr lang="en-US" sz="4000" dirty="0"/>
              <a:t>1996 - Family Demographics</a:t>
            </a:r>
            <a:r>
              <a:rPr lang="en-US" sz="3600" dirty="0"/>
              <a:t>  </a:t>
            </a:r>
          </a:p>
          <a:p>
            <a:r>
              <a:rPr lang="ja-JP" altLang="en-US" sz="2800" dirty="0"/>
              <a:t>“</a:t>
            </a:r>
            <a:r>
              <a:rPr lang="en-US" sz="2800" dirty="0"/>
              <a:t>Changing Family </a:t>
            </a:r>
            <a:r>
              <a:rPr lang="en-US" sz="2800" dirty="0" smtClean="0"/>
              <a:t>Demographics” in </a:t>
            </a:r>
            <a:r>
              <a:rPr lang="en-US" sz="2800" i="1" dirty="0"/>
              <a:t>Future Soldier and the Quality Imperative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169" y="351030"/>
            <a:ext cx="1187621" cy="178395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23825" dist="215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877618" y="5709408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Volunteer military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732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8715" y="643011"/>
            <a:ext cx="3959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Applied Pragmatism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987290" y="1318783"/>
            <a:ext cx="1295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1996 - 2013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895" y="437108"/>
            <a:ext cx="1435100" cy="2362200"/>
          </a:xfrm>
          <a:prstGeom prst="rect">
            <a:avLst/>
          </a:prstGeom>
          <a:effectLst>
            <a:outerShdw blurRad="95250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16822" y="2591431"/>
            <a:ext cx="2646540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dirty="0" smtClean="0"/>
              <a:t>Public Administration</a:t>
            </a:r>
          </a:p>
          <a:p>
            <a:r>
              <a:rPr lang="en-US" sz="2200" dirty="0" smtClean="0"/>
              <a:t>Research Methods</a:t>
            </a:r>
          </a:p>
          <a:p>
            <a:r>
              <a:rPr lang="en-US" sz="2200" dirty="0" smtClean="0"/>
              <a:t>Decision-making</a:t>
            </a:r>
            <a:endParaRPr lang="en-US" sz="2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659" y="4061714"/>
            <a:ext cx="1280475" cy="1978916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50" y="4779583"/>
            <a:ext cx="1282700" cy="1663700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0524" y="5770465"/>
            <a:ext cx="3962561" cy="765738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5840" y="2432367"/>
            <a:ext cx="1270000" cy="2032000"/>
          </a:xfrm>
          <a:prstGeom prst="rect">
            <a:avLst/>
          </a:prstGeom>
          <a:effectLst>
            <a:outerShdw blurRad="123825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7423612" y="2973435"/>
            <a:ext cx="1315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John Dewey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7616" y="2973435"/>
            <a:ext cx="1505075" cy="2204492"/>
          </a:xfrm>
          <a:prstGeom prst="rect">
            <a:avLst/>
          </a:prstGeom>
          <a:effectLst>
            <a:outerShdw blurRad="92075" dist="139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20363" y="3572528"/>
            <a:ext cx="1338367" cy="2022421"/>
          </a:xfrm>
          <a:prstGeom prst="rect">
            <a:avLst/>
          </a:prstGeom>
          <a:effectLst>
            <a:outerShdw blurRad="92075" dist="1397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65561" y="6407002"/>
            <a:ext cx="558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38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985" y="424139"/>
            <a:ext cx="2984500" cy="44831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23825" dist="215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051382" y="2204024"/>
            <a:ext cx="1860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2001-Present</a:t>
            </a:r>
            <a:endParaRPr lang="en-US" sz="2400" dirty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643287" y="3818315"/>
            <a:ext cx="391804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800" dirty="0"/>
              <a:t>O</a:t>
            </a:r>
            <a:r>
              <a:rPr lang="en-US" sz="2800" dirty="0" smtClean="0"/>
              <a:t>perates </a:t>
            </a:r>
            <a:r>
              <a:rPr lang="en-US" sz="2800" dirty="0"/>
              <a:t>in the broad intellectual and policy spheres where society and the military meet.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668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16028</TotalTime>
  <Words>1232</Words>
  <Application>Microsoft Macintosh PowerPoint</Application>
  <PresentationFormat>On-screen Show (4:3)</PresentationFormat>
  <Paragraphs>312</Paragraphs>
  <Slides>61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Office Theme</vt:lpstr>
      <vt:lpstr>PowerPoint Presentation</vt:lpstr>
      <vt:lpstr>Organization</vt:lpstr>
      <vt:lpstr>PowerPoint Presentation</vt:lpstr>
      <vt:lpstr>College Years</vt:lpstr>
      <vt:lpstr>Early Publications</vt:lpstr>
      <vt:lpstr>1988  Women in the Military “Sex Roles in the Military” The Military More than a Job (Moskos &amp; Wood)</vt:lpstr>
      <vt:lpstr>1993 – Socioeconomics  “A New Paradigm for Military Policy:  Socioeconomics”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Civil Military Relations Theories</vt:lpstr>
      <vt:lpstr>PowerPoint Presentation</vt:lpstr>
      <vt:lpstr>Morris Janowitz</vt:lpstr>
      <vt:lpstr>PowerPoint Presentation</vt:lpstr>
      <vt:lpstr>Constabulary Force revisited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Working Groups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Texas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M. Shields</dc:creator>
  <cp:lastModifiedBy>Texas State User</cp:lastModifiedBy>
  <cp:revision>114</cp:revision>
  <dcterms:created xsi:type="dcterms:W3CDTF">2013-08-17T17:51:11Z</dcterms:created>
  <dcterms:modified xsi:type="dcterms:W3CDTF">2013-09-19T20:20:41Z</dcterms:modified>
</cp:coreProperties>
</file>