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6" r:id="rId2"/>
    <p:sldId id="257" r:id="rId3"/>
    <p:sldId id="258" r:id="rId4"/>
    <p:sldId id="283" r:id="rId5"/>
    <p:sldId id="259" r:id="rId6"/>
    <p:sldId id="262" r:id="rId7"/>
    <p:sldId id="261" r:id="rId8"/>
    <p:sldId id="273" r:id="rId9"/>
    <p:sldId id="282" r:id="rId10"/>
    <p:sldId id="284" r:id="rId11"/>
    <p:sldId id="286" r:id="rId12"/>
    <p:sldId id="260" r:id="rId13"/>
    <p:sldId id="264" r:id="rId14"/>
    <p:sldId id="263" r:id="rId15"/>
    <p:sldId id="287" r:id="rId16"/>
    <p:sldId id="274" r:id="rId17"/>
    <p:sldId id="275" r:id="rId18"/>
    <p:sldId id="276" r:id="rId19"/>
    <p:sldId id="277" r:id="rId20"/>
    <p:sldId id="278" r:id="rId21"/>
    <p:sldId id="28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93"/>
    <p:restoredTop sz="94657"/>
  </p:normalViewPr>
  <p:slideViewPr>
    <p:cSldViewPr snapToGrid="0" snapToObjects="1">
      <p:cViewPr varScale="1">
        <p:scale>
          <a:sx n="113" d="100"/>
          <a:sy n="113" d="100"/>
        </p:scale>
        <p:origin x="-112" y="-3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4640A0-1FE4-4540-AE11-F4F212AA9E77}" type="datetimeFigureOut">
              <a:rPr lang="en-US" smtClean="0"/>
              <a:t>3/1/17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E7A668-03F7-D04E-A506-D676CD0FA2D0}" type="slidenum">
              <a:rPr lang="en-US" smtClean="0"/>
              <a:t>‹#›</a:t>
            </a:fld>
            <a:endParaRPr lang="en-US"/>
          </a:p>
        </p:txBody>
      </p:sp>
    </p:spTree>
    <p:extLst>
      <p:ext uri="{BB962C8B-B14F-4D97-AF65-F5344CB8AC3E}">
        <p14:creationId xmlns:p14="http://schemas.microsoft.com/office/powerpoint/2010/main" val="743991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8D022-0CC4-A44E-814E-1AF824DCC917}" type="datetimeFigureOut">
              <a:rPr lang="en-US" smtClean="0"/>
              <a:t>3/1/17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3EC5D0-A467-3740-B0DA-300EE952D8EF}" type="slidenum">
              <a:rPr lang="en-US" smtClean="0"/>
              <a:t>‹#›</a:t>
            </a:fld>
            <a:endParaRPr lang="en-US"/>
          </a:p>
        </p:txBody>
      </p:sp>
    </p:spTree>
    <p:extLst>
      <p:ext uri="{BB962C8B-B14F-4D97-AF65-F5344CB8AC3E}">
        <p14:creationId xmlns:p14="http://schemas.microsoft.com/office/powerpoint/2010/main" val="1909536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1791EB-7A9C-D74B-9F23-7DC429C668FC}"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166980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1791EB-7A9C-D74B-9F23-7DC429C668FC}"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1931470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1791EB-7A9C-D74B-9F23-7DC429C668FC}"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859599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1791EB-7A9C-D74B-9F23-7DC429C668FC}"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1830376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1791EB-7A9C-D74B-9F23-7DC429C668FC}"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440743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1791EB-7A9C-D74B-9F23-7DC429C668FC}"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906368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1791EB-7A9C-D74B-9F23-7DC429C668FC}" type="datetimeFigureOut">
              <a:rPr lang="en-US" smtClean="0"/>
              <a:t>3/1/17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1228930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1791EB-7A9C-D74B-9F23-7DC429C668FC}" type="datetimeFigureOut">
              <a:rPr lang="en-US" smtClean="0"/>
              <a:t>3/1/17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129986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1791EB-7A9C-D74B-9F23-7DC429C668FC}" type="datetimeFigureOut">
              <a:rPr lang="en-US" smtClean="0"/>
              <a:t>3/1/17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691412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1791EB-7A9C-D74B-9F23-7DC429C668FC}"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543571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1791EB-7A9C-D74B-9F23-7DC429C668FC}"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C419-E6B5-7C4A-8D30-CB3D53945C81}" type="slidenum">
              <a:rPr lang="en-US" smtClean="0"/>
              <a:t>‹#›</a:t>
            </a:fld>
            <a:endParaRPr lang="en-US"/>
          </a:p>
        </p:txBody>
      </p:sp>
    </p:spTree>
    <p:extLst>
      <p:ext uri="{BB962C8B-B14F-4D97-AF65-F5344CB8AC3E}">
        <p14:creationId xmlns:p14="http://schemas.microsoft.com/office/powerpoint/2010/main" val="4055391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1791EB-7A9C-D74B-9F23-7DC429C668FC}" type="datetimeFigureOut">
              <a:rPr lang="en-US" smtClean="0"/>
              <a:t>3/1/17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C8C419-E6B5-7C4A-8D30-CB3D53945C81}" type="slidenum">
              <a:rPr lang="en-US" smtClean="0"/>
              <a:t>‹#›</a:t>
            </a:fld>
            <a:endParaRPr lang="en-US"/>
          </a:p>
        </p:txBody>
      </p:sp>
    </p:spTree>
    <p:extLst>
      <p:ext uri="{BB962C8B-B14F-4D97-AF65-F5344CB8AC3E}">
        <p14:creationId xmlns:p14="http://schemas.microsoft.com/office/powerpoint/2010/main" val="1087998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tiff"/></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tiff"/><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 Id="rId3" Type="http://schemas.openxmlformats.org/officeDocument/2006/relationships/image" Target="../media/image24.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 Id="rId3"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 Id="rId3"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 Id="rId3" Type="http://schemas.openxmlformats.org/officeDocument/2006/relationships/image" Target="../media/image34.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image" Target="../media/image6.tiff"/></Relationships>
</file>

<file path=ppt/slides/_rels/slide5.xml.rels><?xml version="1.0" encoding="UTF-8" standalone="yes"?>
<Relationships xmlns="http://schemas.openxmlformats.org/package/2006/relationships"><Relationship Id="rId3" Type="http://schemas.openxmlformats.org/officeDocument/2006/relationships/image" Target="../media/image9.tiff"/><Relationship Id="rId4" Type="http://schemas.openxmlformats.org/officeDocument/2006/relationships/image" Target="../media/image10.tiff"/><Relationship Id="rId1" Type="http://schemas.openxmlformats.org/officeDocument/2006/relationships/slideLayout" Target="../slideLayouts/slideLayout7.xml"/><Relationship Id="rId2" Type="http://schemas.openxmlformats.org/officeDocument/2006/relationships/image" Target="../media/image8.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2099" y="5536288"/>
            <a:ext cx="3372575" cy="954107"/>
          </a:xfrm>
          <a:prstGeom prst="rect">
            <a:avLst/>
          </a:prstGeom>
          <a:noFill/>
        </p:spPr>
        <p:txBody>
          <a:bodyPr wrap="none" rtlCol="0">
            <a:spAutoFit/>
          </a:bodyPr>
          <a:lstStyle/>
          <a:p>
            <a:r>
              <a:rPr lang="en-US" sz="1400" dirty="0" smtClean="0"/>
              <a:t>Presented at</a:t>
            </a:r>
          </a:p>
          <a:p>
            <a:r>
              <a:rPr lang="en-US" sz="1400" dirty="0" smtClean="0"/>
              <a:t>Promoting Peace: An Interdisciplinary Panel</a:t>
            </a:r>
          </a:p>
          <a:p>
            <a:r>
              <a:rPr lang="en-US" sz="1400" dirty="0" smtClean="0"/>
              <a:t>Texas State Philosophy Dialogue Series</a:t>
            </a:r>
          </a:p>
          <a:p>
            <a:r>
              <a:rPr lang="en-US" sz="1400" dirty="0" smtClean="0"/>
              <a:t>February 28, 2017 @ 12:30</a:t>
            </a:r>
            <a:endParaRPr lang="en-US" sz="1400" dirty="0"/>
          </a:p>
        </p:txBody>
      </p:sp>
      <p:sp>
        <p:nvSpPr>
          <p:cNvPr id="5" name="TextBox 4"/>
          <p:cNvSpPr txBox="1"/>
          <p:nvPr/>
        </p:nvSpPr>
        <p:spPr>
          <a:xfrm>
            <a:off x="108489" y="1061634"/>
            <a:ext cx="11162479" cy="1200329"/>
          </a:xfrm>
          <a:prstGeom prst="rect">
            <a:avLst/>
          </a:prstGeom>
          <a:noFill/>
        </p:spPr>
        <p:txBody>
          <a:bodyPr wrap="none" rtlCol="0">
            <a:spAutoFit/>
          </a:bodyPr>
          <a:lstStyle/>
          <a:p>
            <a:pPr algn="ctr"/>
            <a:r>
              <a:rPr lang="en-US" sz="3600" dirty="0" smtClean="0"/>
              <a:t>Promoting Peace: Overcoming the Dominance of Negative </a:t>
            </a:r>
            <a:r>
              <a:rPr lang="en-US" sz="3600" smtClean="0"/>
              <a:t/>
            </a:r>
            <a:br>
              <a:rPr lang="en-US" sz="3600" smtClean="0"/>
            </a:br>
            <a:r>
              <a:rPr lang="en-US" sz="3600" smtClean="0"/>
              <a:t>Peace – Jane </a:t>
            </a:r>
            <a:r>
              <a:rPr lang="en-US" sz="3600" dirty="0" smtClean="0"/>
              <a:t>Addams’s </a:t>
            </a:r>
            <a:r>
              <a:rPr lang="en-US" sz="3600" dirty="0" err="1" smtClean="0"/>
              <a:t>Peaceweaving</a:t>
            </a:r>
            <a:endParaRPr lang="en-US" sz="3600" dirty="0"/>
          </a:p>
        </p:txBody>
      </p:sp>
      <p:pic>
        <p:nvPicPr>
          <p:cNvPr id="6" name="Picture 5"/>
          <p:cNvPicPr>
            <a:picLocks noChangeAspect="1"/>
          </p:cNvPicPr>
          <p:nvPr/>
        </p:nvPicPr>
        <p:blipFill>
          <a:blip r:embed="rId2">
            <a:alphaModFix/>
          </a:blip>
          <a:stretch>
            <a:fillRect/>
          </a:stretch>
        </p:blipFill>
        <p:spPr>
          <a:xfrm>
            <a:off x="8598888" y="2772191"/>
            <a:ext cx="2366163" cy="3241151"/>
          </a:xfrm>
          <a:prstGeom prst="rect">
            <a:avLst/>
          </a:prstGeom>
          <a:effectLst>
            <a:outerShdw blurRad="381000" dist="38100" dir="2700000">
              <a:srgbClr val="000000">
                <a:alpha val="43000"/>
              </a:srgbClr>
            </a:outerShdw>
          </a:effectLst>
        </p:spPr>
      </p:pic>
      <p:sp>
        <p:nvSpPr>
          <p:cNvPr id="7" name="TextBox 6"/>
          <p:cNvSpPr txBox="1"/>
          <p:nvPr/>
        </p:nvSpPr>
        <p:spPr>
          <a:xfrm>
            <a:off x="9167247" y="6168325"/>
            <a:ext cx="1420582" cy="369332"/>
          </a:xfrm>
          <a:prstGeom prst="rect">
            <a:avLst/>
          </a:prstGeom>
          <a:noFill/>
        </p:spPr>
        <p:txBody>
          <a:bodyPr wrap="none" rtlCol="0">
            <a:spAutoFit/>
          </a:bodyPr>
          <a:lstStyle/>
          <a:p>
            <a:r>
              <a:rPr lang="en-US" dirty="0" smtClean="0"/>
              <a:t>Jane Addams</a:t>
            </a:r>
            <a:endParaRPr lang="en-US" dirty="0"/>
          </a:p>
        </p:txBody>
      </p:sp>
      <p:sp>
        <p:nvSpPr>
          <p:cNvPr id="2" name="TextBox 1"/>
          <p:cNvSpPr txBox="1"/>
          <p:nvPr/>
        </p:nvSpPr>
        <p:spPr>
          <a:xfrm>
            <a:off x="2949512" y="3303977"/>
            <a:ext cx="2250323" cy="1200329"/>
          </a:xfrm>
          <a:prstGeom prst="rect">
            <a:avLst/>
          </a:prstGeom>
          <a:noFill/>
        </p:spPr>
        <p:txBody>
          <a:bodyPr wrap="none" rtlCol="0">
            <a:spAutoFit/>
          </a:bodyPr>
          <a:lstStyle/>
          <a:p>
            <a:r>
              <a:rPr lang="en-US" dirty="0" smtClean="0"/>
              <a:t>Patricia M. Shields</a:t>
            </a:r>
          </a:p>
          <a:p>
            <a:r>
              <a:rPr lang="en-US" dirty="0" smtClean="0"/>
              <a:t>Political Science</a:t>
            </a:r>
          </a:p>
          <a:p>
            <a:r>
              <a:rPr lang="en-US" dirty="0" smtClean="0"/>
              <a:t>Texas State University</a:t>
            </a:r>
          </a:p>
          <a:p>
            <a:r>
              <a:rPr lang="en-US" smtClean="0"/>
              <a:t>ps07@txstat.edu</a:t>
            </a:r>
            <a:endParaRPr lang="en-US" dirty="0"/>
          </a:p>
        </p:txBody>
      </p:sp>
    </p:spTree>
    <p:extLst>
      <p:ext uri="{BB962C8B-B14F-4D97-AF65-F5344CB8AC3E}">
        <p14:creationId xmlns:p14="http://schemas.microsoft.com/office/powerpoint/2010/main" val="1169597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r="-392" b="9040"/>
          <a:stretch/>
        </p:blipFill>
        <p:spPr>
          <a:xfrm>
            <a:off x="8726368" y="577516"/>
            <a:ext cx="1986549" cy="1799925"/>
          </a:xfrm>
          <a:prstGeom prst="rect">
            <a:avLst/>
          </a:prstGeom>
        </p:spPr>
      </p:pic>
      <p:sp>
        <p:nvSpPr>
          <p:cNvPr id="3" name="TextBox 2"/>
          <p:cNvSpPr txBox="1"/>
          <p:nvPr/>
        </p:nvSpPr>
        <p:spPr>
          <a:xfrm>
            <a:off x="1463040" y="1232033"/>
            <a:ext cx="3443187" cy="769441"/>
          </a:xfrm>
          <a:prstGeom prst="rect">
            <a:avLst/>
          </a:prstGeom>
          <a:noFill/>
        </p:spPr>
        <p:txBody>
          <a:bodyPr wrap="none" rtlCol="0">
            <a:spAutoFit/>
          </a:bodyPr>
          <a:lstStyle/>
          <a:p>
            <a:r>
              <a:rPr lang="en-US" sz="4400" dirty="0" smtClean="0"/>
              <a:t>Positive Peace</a:t>
            </a:r>
            <a:endParaRPr lang="en-US" sz="4400" dirty="0"/>
          </a:p>
        </p:txBody>
      </p:sp>
      <p:sp>
        <p:nvSpPr>
          <p:cNvPr id="4" name="TextBox 3"/>
          <p:cNvSpPr txBox="1"/>
          <p:nvPr/>
        </p:nvSpPr>
        <p:spPr>
          <a:xfrm>
            <a:off x="818147" y="2887579"/>
            <a:ext cx="10093469" cy="3970318"/>
          </a:xfrm>
          <a:prstGeom prst="rect">
            <a:avLst/>
          </a:prstGeom>
          <a:noFill/>
        </p:spPr>
        <p:txBody>
          <a:bodyPr wrap="none" rtlCol="0">
            <a:spAutoFit/>
          </a:bodyPr>
          <a:lstStyle/>
          <a:p>
            <a:pPr marL="285750" indent="-285750">
              <a:buFont typeface="Arial" charset="0"/>
              <a:buChar char="•"/>
            </a:pPr>
            <a:r>
              <a:rPr lang="en-US" sz="3600" dirty="0"/>
              <a:t>N</a:t>
            </a:r>
            <a:r>
              <a:rPr lang="en-US" sz="3600" dirty="0" smtClean="0"/>
              <a:t>onviolent and creative conflict transformation.</a:t>
            </a:r>
          </a:p>
          <a:p>
            <a:pPr marL="285750" indent="-285750">
              <a:buFont typeface="Arial" charset="0"/>
              <a:buChar char="•"/>
            </a:pPr>
            <a:r>
              <a:rPr lang="en-US" sz="3600" dirty="0" smtClean="0"/>
              <a:t>Uneven long run focus.</a:t>
            </a:r>
          </a:p>
          <a:p>
            <a:pPr marL="285750" indent="-285750">
              <a:buFont typeface="Arial" charset="0"/>
              <a:buChar char="•"/>
            </a:pPr>
            <a:r>
              <a:rPr lang="en-US" sz="3600" dirty="0"/>
              <a:t>T</a:t>
            </a:r>
            <a:r>
              <a:rPr lang="en-US" sz="3600" dirty="0" smtClean="0"/>
              <a:t>he fabric of the kind of society to which we aspire.</a:t>
            </a:r>
          </a:p>
          <a:p>
            <a:pPr marL="285750" indent="-285750">
              <a:buFont typeface="Arial" charset="0"/>
              <a:buChar char="•"/>
            </a:pPr>
            <a:r>
              <a:rPr lang="en-US" sz="3600" dirty="0" smtClean="0"/>
              <a:t>Integrity, wholeness and well-being that </a:t>
            </a:r>
            <a:br>
              <a:rPr lang="en-US" sz="3600" dirty="0" smtClean="0"/>
            </a:br>
            <a:r>
              <a:rPr lang="en-US" sz="3600" dirty="0" smtClean="0"/>
              <a:t>arise from justice.</a:t>
            </a:r>
          </a:p>
          <a:p>
            <a:pPr marL="285750" indent="-285750">
              <a:buFont typeface="Arial" charset="0"/>
              <a:buChar char="•"/>
            </a:pPr>
            <a:r>
              <a:rPr lang="en-US" sz="3600" dirty="0" smtClean="0"/>
              <a:t>Humanity toward others.</a:t>
            </a:r>
          </a:p>
          <a:p>
            <a:pPr marL="285750" indent="-285750">
              <a:buFont typeface="Arial" charset="0"/>
              <a:buChar char="•"/>
            </a:pPr>
            <a:endParaRPr lang="en-US" sz="3600" dirty="0"/>
          </a:p>
        </p:txBody>
      </p:sp>
    </p:spTree>
    <p:extLst>
      <p:ext uri="{BB962C8B-B14F-4D97-AF65-F5344CB8AC3E}">
        <p14:creationId xmlns:p14="http://schemas.microsoft.com/office/powerpoint/2010/main" val="11621077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124950" y="520948"/>
            <a:ext cx="1490587" cy="2235881"/>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3"/>
          <a:stretch>
            <a:fillRect/>
          </a:stretch>
        </p:blipFill>
        <p:spPr>
          <a:xfrm>
            <a:off x="3024883" y="2061668"/>
            <a:ext cx="1579314" cy="2368971"/>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4"/>
          <a:stretch>
            <a:fillRect/>
          </a:stretch>
        </p:blipFill>
        <p:spPr>
          <a:xfrm>
            <a:off x="1857726" y="3859122"/>
            <a:ext cx="1633301" cy="2458118"/>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5"/>
          <a:stretch>
            <a:fillRect/>
          </a:stretch>
        </p:blipFill>
        <p:spPr>
          <a:xfrm>
            <a:off x="7996665" y="3927107"/>
            <a:ext cx="2816345" cy="2011675"/>
          </a:xfrm>
          <a:prstGeom prst="rect">
            <a:avLst/>
          </a:prstGeom>
        </p:spPr>
      </p:pic>
      <p:sp>
        <p:nvSpPr>
          <p:cNvPr id="8" name="TextBox 7"/>
          <p:cNvSpPr txBox="1"/>
          <p:nvPr/>
        </p:nvSpPr>
        <p:spPr>
          <a:xfrm>
            <a:off x="5852161" y="931002"/>
            <a:ext cx="5316392" cy="707886"/>
          </a:xfrm>
          <a:prstGeom prst="rect">
            <a:avLst/>
          </a:prstGeom>
          <a:noFill/>
        </p:spPr>
        <p:txBody>
          <a:bodyPr wrap="none" rtlCol="0">
            <a:spAutoFit/>
          </a:bodyPr>
          <a:lstStyle/>
          <a:p>
            <a:r>
              <a:rPr lang="en-US" sz="4000" smtClean="0"/>
              <a:t>Addams – Positive Peace</a:t>
            </a:r>
            <a:endParaRPr lang="en-US" sz="4000"/>
          </a:p>
        </p:txBody>
      </p:sp>
    </p:spTree>
    <p:extLst>
      <p:ext uri="{BB962C8B-B14F-4D97-AF65-F5344CB8AC3E}">
        <p14:creationId xmlns:p14="http://schemas.microsoft.com/office/powerpoint/2010/main" val="89617816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12415" y="205134"/>
            <a:ext cx="3676013" cy="2891409"/>
          </a:xfrm>
          <a:prstGeom prst="rect">
            <a:avLst/>
          </a:prstGeom>
          <a:effectLst>
            <a:outerShdw blurRad="123825" dist="139700" dir="2280000" algn="tl" rotWithShape="0">
              <a:srgbClr val="000000">
                <a:alpha val="43000"/>
              </a:srgbClr>
            </a:outerShdw>
          </a:effectLst>
        </p:spPr>
      </p:pic>
      <p:pic>
        <p:nvPicPr>
          <p:cNvPr id="3" name="Picture 2" descr="Picture 18.png"/>
          <p:cNvPicPr>
            <a:picLocks noChangeAspect="1"/>
          </p:cNvPicPr>
          <p:nvPr/>
        </p:nvPicPr>
        <p:blipFill rotWithShape="1">
          <a:blip r:embed="rId3"/>
          <a:srcRect b="6890"/>
          <a:stretch/>
        </p:blipFill>
        <p:spPr>
          <a:xfrm>
            <a:off x="5043639" y="928574"/>
            <a:ext cx="3545392" cy="2852338"/>
          </a:xfrm>
          <a:prstGeom prst="rect">
            <a:avLst/>
          </a:prstGeom>
        </p:spPr>
      </p:pic>
      <p:sp>
        <p:nvSpPr>
          <p:cNvPr id="6" name="Donut 5"/>
          <p:cNvSpPr/>
          <p:nvPr/>
        </p:nvSpPr>
        <p:spPr>
          <a:xfrm>
            <a:off x="1037581" y="3975234"/>
            <a:ext cx="1549668" cy="1183907"/>
          </a:xfrm>
          <a:prstGeom prst="donut">
            <a:avLst>
              <a:gd name="adj" fmla="val 90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9750391" y="818148"/>
            <a:ext cx="1223412" cy="707886"/>
          </a:xfrm>
          <a:prstGeom prst="rect">
            <a:avLst/>
          </a:prstGeom>
          <a:noFill/>
        </p:spPr>
        <p:txBody>
          <a:bodyPr wrap="none" rtlCol="0">
            <a:spAutoFit/>
          </a:bodyPr>
          <a:lstStyle/>
          <a:p>
            <a:r>
              <a:rPr lang="en-US" sz="4000" dirty="0" smtClean="0"/>
              <a:t>1889</a:t>
            </a:r>
            <a:endParaRPr lang="en-US" sz="4000" dirty="0"/>
          </a:p>
        </p:txBody>
      </p:sp>
      <p:pic>
        <p:nvPicPr>
          <p:cNvPr id="8" name="Picture 7"/>
          <p:cNvPicPr>
            <a:picLocks noChangeAspect="1"/>
          </p:cNvPicPr>
          <p:nvPr/>
        </p:nvPicPr>
        <p:blipFill>
          <a:blip r:embed="rId4"/>
          <a:stretch>
            <a:fillRect/>
          </a:stretch>
        </p:blipFill>
        <p:spPr>
          <a:xfrm>
            <a:off x="8425313" y="4150894"/>
            <a:ext cx="2915071" cy="2016493"/>
          </a:xfrm>
          <a:prstGeom prst="rect">
            <a:avLst/>
          </a:prstGeom>
        </p:spPr>
      </p:pic>
      <p:sp>
        <p:nvSpPr>
          <p:cNvPr id="9" name="TextBox 8"/>
          <p:cNvSpPr txBox="1"/>
          <p:nvPr/>
        </p:nvSpPr>
        <p:spPr>
          <a:xfrm>
            <a:off x="4340977" y="4504352"/>
            <a:ext cx="3746025" cy="1384995"/>
          </a:xfrm>
          <a:prstGeom prst="rect">
            <a:avLst/>
          </a:prstGeom>
          <a:noFill/>
        </p:spPr>
        <p:txBody>
          <a:bodyPr wrap="none" rtlCol="0">
            <a:spAutoFit/>
          </a:bodyPr>
          <a:lstStyle/>
          <a:p>
            <a:r>
              <a:rPr lang="en-US" sz="2800" dirty="0" smtClean="0"/>
              <a:t>Worked for social justice</a:t>
            </a:r>
          </a:p>
          <a:p>
            <a:endParaRPr lang="en-US" sz="2800" dirty="0"/>
          </a:p>
          <a:p>
            <a:r>
              <a:rPr lang="en-US" sz="2800" dirty="0" smtClean="0"/>
              <a:t>Feminine Standpoint</a:t>
            </a:r>
            <a:endParaRPr lang="en-US" sz="2800" dirty="0"/>
          </a:p>
        </p:txBody>
      </p:sp>
    </p:spTree>
    <p:extLst>
      <p:ext uri="{BB962C8B-B14F-4D97-AF65-F5344CB8AC3E}">
        <p14:creationId xmlns:p14="http://schemas.microsoft.com/office/powerpoint/2010/main" val="171027518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24950" y="520948"/>
            <a:ext cx="1897123" cy="2845685"/>
          </a:xfrm>
          <a:prstGeom prst="rect">
            <a:avLst/>
          </a:prstGeom>
          <a:effectLst>
            <a:outerShdw blurRad="50800" dist="38100" dir="8100000" algn="tr" rotWithShape="0">
              <a:prstClr val="black">
                <a:alpha val="40000"/>
              </a:prstClr>
            </a:outerShdw>
          </a:effectLst>
        </p:spPr>
      </p:pic>
      <p:sp>
        <p:nvSpPr>
          <p:cNvPr id="5" name="TextBox 4"/>
          <p:cNvSpPr txBox="1"/>
          <p:nvPr/>
        </p:nvSpPr>
        <p:spPr>
          <a:xfrm>
            <a:off x="5172529" y="685422"/>
            <a:ext cx="3480440" cy="584776"/>
          </a:xfrm>
          <a:prstGeom prst="rect">
            <a:avLst/>
          </a:prstGeom>
          <a:noFill/>
        </p:spPr>
        <p:txBody>
          <a:bodyPr wrap="none" rtlCol="0">
            <a:spAutoFit/>
          </a:bodyPr>
          <a:lstStyle/>
          <a:p>
            <a:r>
              <a:rPr lang="en-US" sz="3200" b="1" dirty="0"/>
              <a:t>Civic Housekeeping</a:t>
            </a:r>
          </a:p>
        </p:txBody>
      </p:sp>
      <p:sp>
        <p:nvSpPr>
          <p:cNvPr id="6" name="TextBox 5"/>
          <p:cNvSpPr txBox="1"/>
          <p:nvPr/>
        </p:nvSpPr>
        <p:spPr>
          <a:xfrm>
            <a:off x="4598036" y="1874831"/>
            <a:ext cx="6349064" cy="1938992"/>
          </a:xfrm>
          <a:prstGeom prst="rect">
            <a:avLst/>
          </a:prstGeom>
          <a:noFill/>
        </p:spPr>
        <p:txBody>
          <a:bodyPr wrap="none" rtlCol="0">
            <a:spAutoFit/>
          </a:bodyPr>
          <a:lstStyle/>
          <a:p>
            <a:r>
              <a:rPr lang="en-US" sz="2400" dirty="0"/>
              <a:t>“Survival of Militarism in City Government”</a:t>
            </a:r>
            <a:br>
              <a:rPr lang="en-US" sz="2400" dirty="0"/>
            </a:br>
            <a:r>
              <a:rPr lang="en-US" sz="2400" dirty="0"/>
              <a:t/>
            </a:r>
            <a:br>
              <a:rPr lang="en-US" sz="2400" dirty="0"/>
            </a:br>
            <a:r>
              <a:rPr lang="en-US" sz="2400" dirty="0"/>
              <a:t>“Failure to Utilize Immigrants in City Government</a:t>
            </a:r>
            <a:br>
              <a:rPr lang="en-US" sz="2400" dirty="0"/>
            </a:br>
            <a:endParaRPr lang="en-US" sz="2400" dirty="0"/>
          </a:p>
          <a:p>
            <a:r>
              <a:rPr lang="en-US" sz="2400" dirty="0"/>
              <a:t>“Utilization of Women in City Government”</a:t>
            </a:r>
          </a:p>
        </p:txBody>
      </p:sp>
      <p:sp>
        <p:nvSpPr>
          <p:cNvPr id="7" name="TextBox 6"/>
          <p:cNvSpPr txBox="1"/>
          <p:nvPr/>
        </p:nvSpPr>
        <p:spPr>
          <a:xfrm>
            <a:off x="3294948" y="4950772"/>
            <a:ext cx="4289123" cy="1015663"/>
          </a:xfrm>
          <a:prstGeom prst="rect">
            <a:avLst/>
          </a:prstGeom>
          <a:noFill/>
        </p:spPr>
        <p:txBody>
          <a:bodyPr wrap="none" rtlCol="0">
            <a:spAutoFit/>
          </a:bodyPr>
          <a:lstStyle/>
          <a:p>
            <a:r>
              <a:rPr lang="en-US" sz="3200" dirty="0"/>
              <a:t>City as Citadel </a:t>
            </a:r>
            <a:r>
              <a:rPr lang="en-US" dirty="0"/>
              <a:t>– soldiers valued  </a:t>
            </a:r>
            <a:br>
              <a:rPr lang="en-US" dirty="0"/>
            </a:br>
            <a:r>
              <a:rPr lang="en-US" dirty="0"/>
              <a:t> </a:t>
            </a:r>
            <a:r>
              <a:rPr lang="en-US" sz="2800" dirty="0"/>
              <a:t>City as Household </a:t>
            </a:r>
            <a:r>
              <a:rPr lang="en-US" dirty="0"/>
              <a:t>– ????</a:t>
            </a:r>
          </a:p>
        </p:txBody>
      </p:sp>
      <p:pic>
        <p:nvPicPr>
          <p:cNvPr id="8" name="Picture 7"/>
          <p:cNvPicPr>
            <a:picLocks noChangeAspect="1"/>
          </p:cNvPicPr>
          <p:nvPr/>
        </p:nvPicPr>
        <p:blipFill rotWithShape="1">
          <a:blip r:embed="rId3"/>
          <a:srcRect b="11188"/>
          <a:stretch/>
        </p:blipFill>
        <p:spPr>
          <a:xfrm>
            <a:off x="8144276" y="4418456"/>
            <a:ext cx="3519955" cy="2080296"/>
          </a:xfrm>
          <a:prstGeom prst="rect">
            <a:avLst/>
          </a:prstGeom>
          <a:effectLst>
            <a:outerShdw blurRad="50800" dist="38100" dir="2700000" algn="tl" rotWithShape="0">
              <a:prstClr val="black">
                <a:alpha val="40000"/>
              </a:prstClr>
            </a:outerShdw>
          </a:effectLst>
        </p:spPr>
      </p:pic>
      <p:sp>
        <p:nvSpPr>
          <p:cNvPr id="9" name="Donut 8"/>
          <p:cNvSpPr/>
          <p:nvPr/>
        </p:nvSpPr>
        <p:spPr>
          <a:xfrm>
            <a:off x="1008705" y="4274696"/>
            <a:ext cx="1549668" cy="1183907"/>
          </a:xfrm>
          <a:prstGeom prst="donut">
            <a:avLst>
              <a:gd name="adj" fmla="val 90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Donut 9"/>
          <p:cNvSpPr/>
          <p:nvPr/>
        </p:nvSpPr>
        <p:spPr>
          <a:xfrm>
            <a:off x="625642" y="3998038"/>
            <a:ext cx="2281187" cy="1805996"/>
          </a:xfrm>
          <a:prstGeom prst="donut">
            <a:avLst>
              <a:gd name="adj" fmla="val 481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p:cNvSpPr txBox="1"/>
          <p:nvPr/>
        </p:nvSpPr>
        <p:spPr>
          <a:xfrm>
            <a:off x="615380" y="685422"/>
            <a:ext cx="1120820" cy="646331"/>
          </a:xfrm>
          <a:prstGeom prst="rect">
            <a:avLst/>
          </a:prstGeom>
          <a:noFill/>
        </p:spPr>
        <p:txBody>
          <a:bodyPr wrap="none" rtlCol="0">
            <a:spAutoFit/>
          </a:bodyPr>
          <a:lstStyle/>
          <a:p>
            <a:r>
              <a:rPr lang="en-US" sz="3600" dirty="0" smtClean="0"/>
              <a:t>1907</a:t>
            </a:r>
            <a:endParaRPr lang="en-US" sz="3600" dirty="0"/>
          </a:p>
        </p:txBody>
      </p:sp>
    </p:spTree>
    <p:extLst>
      <p:ext uri="{BB962C8B-B14F-4D97-AF65-F5344CB8AC3E}">
        <p14:creationId xmlns:p14="http://schemas.microsoft.com/office/powerpoint/2010/main" val="48458319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331368" y="297314"/>
            <a:ext cx="7965440" cy="5314442"/>
          </a:xfrm>
          <a:prstGeom prst="rect">
            <a:avLst/>
          </a:prstGeom>
        </p:spPr>
      </p:pic>
      <p:sp>
        <p:nvSpPr>
          <p:cNvPr id="3" name="TextBox 2"/>
          <p:cNvSpPr txBox="1"/>
          <p:nvPr/>
        </p:nvSpPr>
        <p:spPr>
          <a:xfrm>
            <a:off x="7289532" y="5934983"/>
            <a:ext cx="1120820" cy="646331"/>
          </a:xfrm>
          <a:prstGeom prst="rect">
            <a:avLst/>
          </a:prstGeom>
          <a:noFill/>
        </p:spPr>
        <p:txBody>
          <a:bodyPr wrap="none" rtlCol="0">
            <a:spAutoFit/>
          </a:bodyPr>
          <a:lstStyle/>
          <a:p>
            <a:r>
              <a:rPr lang="en-US" sz="3600" dirty="0"/>
              <a:t>1915</a:t>
            </a:r>
          </a:p>
        </p:txBody>
      </p:sp>
      <p:pic>
        <p:nvPicPr>
          <p:cNvPr id="4" name="Picture 3"/>
          <p:cNvPicPr>
            <a:picLocks noChangeAspect="1"/>
          </p:cNvPicPr>
          <p:nvPr/>
        </p:nvPicPr>
        <p:blipFill>
          <a:blip r:embed="rId3"/>
          <a:stretch>
            <a:fillRect/>
          </a:stretch>
        </p:blipFill>
        <p:spPr>
          <a:xfrm>
            <a:off x="952901" y="2879224"/>
            <a:ext cx="2638658" cy="2195600"/>
          </a:xfrm>
          <a:prstGeom prst="rect">
            <a:avLst/>
          </a:prstGeom>
        </p:spPr>
      </p:pic>
      <p:sp>
        <p:nvSpPr>
          <p:cNvPr id="5" name="Donut 4"/>
          <p:cNvSpPr/>
          <p:nvPr/>
        </p:nvSpPr>
        <p:spPr>
          <a:xfrm>
            <a:off x="577517" y="2502569"/>
            <a:ext cx="3311090" cy="2714324"/>
          </a:xfrm>
          <a:prstGeom prst="donut">
            <a:avLst>
              <a:gd name="adj" fmla="val 37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3829080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04624" y="760596"/>
            <a:ext cx="5411268" cy="2759747"/>
          </a:xfrm>
          <a:prstGeom prst="rect">
            <a:avLst/>
          </a:prstGeom>
        </p:spPr>
      </p:pic>
      <p:sp>
        <p:nvSpPr>
          <p:cNvPr id="3" name="TextBox 2"/>
          <p:cNvSpPr txBox="1"/>
          <p:nvPr/>
        </p:nvSpPr>
        <p:spPr>
          <a:xfrm>
            <a:off x="1703671" y="4302492"/>
            <a:ext cx="3519938" cy="707886"/>
          </a:xfrm>
          <a:prstGeom prst="rect">
            <a:avLst/>
          </a:prstGeom>
          <a:noFill/>
        </p:spPr>
        <p:txBody>
          <a:bodyPr wrap="none" rtlCol="0">
            <a:spAutoFit/>
          </a:bodyPr>
          <a:lstStyle/>
          <a:p>
            <a:r>
              <a:rPr lang="en-US" sz="4000" dirty="0" smtClean="0"/>
              <a:t>Peace </a:t>
            </a:r>
            <a:r>
              <a:rPr lang="en-US" sz="4000" smtClean="0"/>
              <a:t>- Courage</a:t>
            </a:r>
            <a:endParaRPr lang="en-US" sz="4000"/>
          </a:p>
        </p:txBody>
      </p:sp>
    </p:spTree>
    <p:extLst>
      <p:ext uri="{BB962C8B-B14F-4D97-AF65-F5344CB8AC3E}">
        <p14:creationId xmlns:p14="http://schemas.microsoft.com/office/powerpoint/2010/main" val="107609998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1" y="0"/>
            <a:ext cx="7290013" cy="4860772"/>
          </a:xfrm>
          <a:prstGeom prst="rect">
            <a:avLst/>
          </a:prstGeom>
        </p:spPr>
      </p:pic>
      <p:sp>
        <p:nvSpPr>
          <p:cNvPr id="4" name="TextBox 3"/>
          <p:cNvSpPr txBox="1"/>
          <p:nvPr/>
        </p:nvSpPr>
        <p:spPr>
          <a:xfrm>
            <a:off x="5183291" y="3433897"/>
            <a:ext cx="3305512" cy="707886"/>
          </a:xfrm>
          <a:prstGeom prst="rect">
            <a:avLst/>
          </a:prstGeom>
          <a:noFill/>
        </p:spPr>
        <p:txBody>
          <a:bodyPr wrap="none" rtlCol="0">
            <a:spAutoFit/>
          </a:bodyPr>
          <a:lstStyle/>
          <a:p>
            <a:r>
              <a:rPr lang="en-US" sz="4000" b="1" dirty="0" err="1"/>
              <a:t>PeaceWeaving</a:t>
            </a:r>
            <a:endParaRPr lang="en-US" sz="4000" b="1" dirty="0"/>
          </a:p>
        </p:txBody>
      </p:sp>
      <p:sp>
        <p:nvSpPr>
          <p:cNvPr id="5" name="TextBox 4"/>
          <p:cNvSpPr txBox="1"/>
          <p:nvPr/>
        </p:nvSpPr>
        <p:spPr>
          <a:xfrm>
            <a:off x="3232867" y="5331169"/>
            <a:ext cx="2813791" cy="584776"/>
          </a:xfrm>
          <a:prstGeom prst="rect">
            <a:avLst/>
          </a:prstGeom>
          <a:noFill/>
        </p:spPr>
        <p:txBody>
          <a:bodyPr wrap="none" rtlCol="0">
            <a:spAutoFit/>
          </a:bodyPr>
          <a:lstStyle/>
          <a:p>
            <a:r>
              <a:rPr lang="en-US" sz="3200" dirty="0"/>
              <a:t>1. Relationships</a:t>
            </a:r>
          </a:p>
        </p:txBody>
      </p:sp>
      <p:sp>
        <p:nvSpPr>
          <p:cNvPr id="3" name="TextBox 2"/>
          <p:cNvSpPr txBox="1"/>
          <p:nvPr/>
        </p:nvSpPr>
        <p:spPr>
          <a:xfrm>
            <a:off x="9711890" y="693018"/>
            <a:ext cx="2036135" cy="369332"/>
          </a:xfrm>
          <a:prstGeom prst="rect">
            <a:avLst/>
          </a:prstGeom>
          <a:noFill/>
        </p:spPr>
        <p:txBody>
          <a:bodyPr wrap="none" rtlCol="0">
            <a:spAutoFit/>
          </a:bodyPr>
          <a:lstStyle/>
          <a:p>
            <a:r>
              <a:rPr lang="en-US" dirty="0" smtClean="0"/>
              <a:t>Feminine sensibility</a:t>
            </a:r>
            <a:endParaRPr lang="en-US" dirty="0"/>
          </a:p>
        </p:txBody>
      </p:sp>
    </p:spTree>
    <p:extLst>
      <p:ext uri="{BB962C8B-B14F-4D97-AF65-F5344CB8AC3E}">
        <p14:creationId xmlns:p14="http://schemas.microsoft.com/office/powerpoint/2010/main" val="125467026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6686" y="652878"/>
            <a:ext cx="5313274" cy="707886"/>
          </a:xfrm>
          <a:prstGeom prst="rect">
            <a:avLst/>
          </a:prstGeom>
          <a:noFill/>
        </p:spPr>
        <p:txBody>
          <a:bodyPr wrap="none" rtlCol="0">
            <a:spAutoFit/>
          </a:bodyPr>
          <a:lstStyle/>
          <a:p>
            <a:r>
              <a:rPr lang="en-US" sz="4000" dirty="0"/>
              <a:t>2. Avoid Rigid </a:t>
            </a:r>
            <a:r>
              <a:rPr lang="en-US" sz="4000" dirty="0" err="1"/>
              <a:t>Moralisms</a:t>
            </a:r>
            <a:endParaRPr lang="en-US" sz="4000" dirty="0"/>
          </a:p>
        </p:txBody>
      </p:sp>
      <p:pic>
        <p:nvPicPr>
          <p:cNvPr id="3" name="Picture 2"/>
          <p:cNvPicPr>
            <a:picLocks noChangeAspect="1"/>
          </p:cNvPicPr>
          <p:nvPr/>
        </p:nvPicPr>
        <p:blipFill>
          <a:blip r:embed="rId2"/>
          <a:stretch>
            <a:fillRect/>
          </a:stretch>
        </p:blipFill>
        <p:spPr>
          <a:xfrm>
            <a:off x="7319960" y="1360764"/>
            <a:ext cx="3028574" cy="2585368"/>
          </a:xfrm>
          <a:prstGeom prst="rect">
            <a:avLst/>
          </a:prstGeom>
        </p:spPr>
      </p:pic>
      <p:pic>
        <p:nvPicPr>
          <p:cNvPr id="5" name="Picture 4"/>
          <p:cNvPicPr>
            <a:picLocks noChangeAspect="1"/>
          </p:cNvPicPr>
          <p:nvPr/>
        </p:nvPicPr>
        <p:blipFill>
          <a:blip r:embed="rId3"/>
          <a:stretch>
            <a:fillRect/>
          </a:stretch>
        </p:blipFill>
        <p:spPr>
          <a:xfrm>
            <a:off x="2292206" y="2681266"/>
            <a:ext cx="5481923" cy="3654615"/>
          </a:xfrm>
          <a:prstGeom prst="rect">
            <a:avLst/>
          </a:prstGeom>
        </p:spPr>
      </p:pic>
      <p:sp>
        <p:nvSpPr>
          <p:cNvPr id="4" name="TextBox 3"/>
          <p:cNvSpPr txBox="1"/>
          <p:nvPr/>
        </p:nvSpPr>
        <p:spPr>
          <a:xfrm>
            <a:off x="9480884" y="4928135"/>
            <a:ext cx="1505220" cy="1200329"/>
          </a:xfrm>
          <a:prstGeom prst="rect">
            <a:avLst/>
          </a:prstGeom>
          <a:noFill/>
        </p:spPr>
        <p:txBody>
          <a:bodyPr wrap="none" rtlCol="0">
            <a:spAutoFit/>
          </a:bodyPr>
          <a:lstStyle/>
          <a:p>
            <a:r>
              <a:rPr lang="en-US" dirty="0" smtClean="0"/>
              <a:t>Friend/enemy</a:t>
            </a:r>
          </a:p>
          <a:p>
            <a:r>
              <a:rPr lang="en-US" dirty="0" smtClean="0"/>
              <a:t>good/evil</a:t>
            </a:r>
            <a:br>
              <a:rPr lang="en-US" dirty="0" smtClean="0"/>
            </a:br>
            <a:r>
              <a:rPr lang="en-US" dirty="0" smtClean="0"/>
              <a:t/>
            </a:r>
            <a:br>
              <a:rPr lang="en-US" dirty="0" smtClean="0"/>
            </a:br>
            <a:r>
              <a:rPr lang="en-US" dirty="0" smtClean="0"/>
              <a:t>Courage</a:t>
            </a:r>
            <a:endParaRPr lang="en-US" dirty="0"/>
          </a:p>
        </p:txBody>
      </p:sp>
    </p:spTree>
    <p:extLst>
      <p:ext uri="{BB962C8B-B14F-4D97-AF65-F5344CB8AC3E}">
        <p14:creationId xmlns:p14="http://schemas.microsoft.com/office/powerpoint/2010/main" val="110112992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96917" y="514067"/>
            <a:ext cx="6486221" cy="707886"/>
          </a:xfrm>
          <a:prstGeom prst="rect">
            <a:avLst/>
          </a:prstGeom>
          <a:noFill/>
        </p:spPr>
        <p:txBody>
          <a:bodyPr wrap="none" rtlCol="0">
            <a:spAutoFit/>
          </a:bodyPr>
          <a:lstStyle/>
          <a:p>
            <a:r>
              <a:rPr lang="en-US" sz="4000" dirty="0"/>
              <a:t>3. Sympathetic Understanding</a:t>
            </a:r>
          </a:p>
        </p:txBody>
      </p:sp>
      <p:pic>
        <p:nvPicPr>
          <p:cNvPr id="3" name="Picture 2"/>
          <p:cNvPicPr>
            <a:picLocks noChangeAspect="1"/>
          </p:cNvPicPr>
          <p:nvPr/>
        </p:nvPicPr>
        <p:blipFill>
          <a:blip r:embed="rId2"/>
          <a:stretch>
            <a:fillRect/>
          </a:stretch>
        </p:blipFill>
        <p:spPr>
          <a:xfrm>
            <a:off x="2227186" y="2614524"/>
            <a:ext cx="5943600" cy="3975100"/>
          </a:xfrm>
          <a:prstGeom prst="rect">
            <a:avLst/>
          </a:prstGeom>
        </p:spPr>
      </p:pic>
      <p:pic>
        <p:nvPicPr>
          <p:cNvPr id="4" name="Picture 3"/>
          <p:cNvPicPr>
            <a:picLocks noChangeAspect="1"/>
          </p:cNvPicPr>
          <p:nvPr/>
        </p:nvPicPr>
        <p:blipFill>
          <a:blip r:embed="rId3"/>
          <a:stretch>
            <a:fillRect/>
          </a:stretch>
        </p:blipFill>
        <p:spPr>
          <a:xfrm>
            <a:off x="7852891" y="1501882"/>
            <a:ext cx="2356925" cy="1571283"/>
          </a:xfrm>
          <a:prstGeom prst="rect">
            <a:avLst/>
          </a:prstGeom>
          <a:ln>
            <a:solidFill>
              <a:schemeClr val="tx1"/>
            </a:solidFill>
          </a:ln>
        </p:spPr>
      </p:pic>
      <p:sp>
        <p:nvSpPr>
          <p:cNvPr id="5" name="TextBox 4"/>
          <p:cNvSpPr txBox="1"/>
          <p:nvPr/>
        </p:nvSpPr>
        <p:spPr>
          <a:xfrm>
            <a:off x="8821059" y="4233490"/>
            <a:ext cx="1300957" cy="646331"/>
          </a:xfrm>
          <a:prstGeom prst="rect">
            <a:avLst/>
          </a:prstGeom>
          <a:noFill/>
        </p:spPr>
        <p:txBody>
          <a:bodyPr wrap="none" rtlCol="0">
            <a:spAutoFit/>
          </a:bodyPr>
          <a:lstStyle/>
          <a:p>
            <a:r>
              <a:rPr lang="en-US" dirty="0"/>
              <a:t>How build </a:t>
            </a:r>
            <a:br>
              <a:rPr lang="en-US" dirty="0"/>
            </a:br>
            <a:r>
              <a:rPr lang="en-US" dirty="0"/>
              <a:t>relationship</a:t>
            </a:r>
          </a:p>
        </p:txBody>
      </p:sp>
    </p:spTree>
    <p:extLst>
      <p:ext uri="{BB962C8B-B14F-4D97-AF65-F5344CB8AC3E}">
        <p14:creationId xmlns:p14="http://schemas.microsoft.com/office/powerpoint/2010/main" val="182409689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2039" y="433430"/>
            <a:ext cx="4734364" cy="646331"/>
          </a:xfrm>
          <a:prstGeom prst="rect">
            <a:avLst/>
          </a:prstGeom>
          <a:noFill/>
        </p:spPr>
        <p:txBody>
          <a:bodyPr wrap="none" rtlCol="0">
            <a:spAutoFit/>
          </a:bodyPr>
          <a:lstStyle/>
          <a:p>
            <a:r>
              <a:rPr lang="en-US" sz="3600" dirty="0"/>
              <a:t>4. Community of Inquiry</a:t>
            </a:r>
          </a:p>
        </p:txBody>
      </p:sp>
      <p:pic>
        <p:nvPicPr>
          <p:cNvPr id="3" name="Picture 2"/>
          <p:cNvPicPr>
            <a:picLocks noChangeAspect="1"/>
          </p:cNvPicPr>
          <p:nvPr/>
        </p:nvPicPr>
        <p:blipFill>
          <a:blip r:embed="rId2"/>
          <a:stretch>
            <a:fillRect/>
          </a:stretch>
        </p:blipFill>
        <p:spPr>
          <a:xfrm>
            <a:off x="6126145" y="3360091"/>
            <a:ext cx="3676013" cy="2891409"/>
          </a:xfrm>
          <a:prstGeom prst="rect">
            <a:avLst/>
          </a:prstGeom>
          <a:effectLst>
            <a:outerShdw blurRad="123825" dist="139700" dir="2280000" algn="tl" rotWithShape="0">
              <a:srgbClr val="000000">
                <a:alpha val="43000"/>
              </a:srgbClr>
            </a:outerShdw>
          </a:effectLst>
        </p:spPr>
      </p:pic>
      <p:sp>
        <p:nvSpPr>
          <p:cNvPr id="4" name="TextBox 3"/>
          <p:cNvSpPr txBox="1"/>
          <p:nvPr/>
        </p:nvSpPr>
        <p:spPr>
          <a:xfrm>
            <a:off x="1846522" y="1615843"/>
            <a:ext cx="4634602" cy="1569660"/>
          </a:xfrm>
          <a:prstGeom prst="rect">
            <a:avLst/>
          </a:prstGeom>
          <a:noFill/>
        </p:spPr>
        <p:txBody>
          <a:bodyPr wrap="none" rtlCol="0">
            <a:spAutoFit/>
          </a:bodyPr>
          <a:lstStyle/>
          <a:p>
            <a:pPr marL="342900" indent="-342900">
              <a:buAutoNum type="arabicPeriod"/>
            </a:pPr>
            <a:r>
              <a:rPr lang="en-US" sz="3200" dirty="0"/>
              <a:t>Practical Problems</a:t>
            </a:r>
          </a:p>
          <a:p>
            <a:pPr marL="342900" indent="-342900">
              <a:buAutoNum type="arabicPeriod"/>
            </a:pPr>
            <a:r>
              <a:rPr lang="en-US" sz="3200" dirty="0"/>
              <a:t>Scientific Attitude</a:t>
            </a:r>
          </a:p>
          <a:p>
            <a:pPr marL="342900" indent="-342900">
              <a:buAutoNum type="arabicPeriod"/>
            </a:pPr>
            <a:r>
              <a:rPr lang="en-US" sz="3200" dirty="0"/>
              <a:t>Participatory Democracy</a:t>
            </a:r>
          </a:p>
        </p:txBody>
      </p:sp>
      <p:pic>
        <p:nvPicPr>
          <p:cNvPr id="5" name="Picture 4" descr="Picture 12.png"/>
          <p:cNvPicPr>
            <a:picLocks noChangeAspect="1"/>
          </p:cNvPicPr>
          <p:nvPr/>
        </p:nvPicPr>
        <p:blipFill>
          <a:blip r:embed="rId3"/>
          <a:stretch>
            <a:fillRect/>
          </a:stretch>
        </p:blipFill>
        <p:spPr>
          <a:xfrm>
            <a:off x="7471679" y="1374405"/>
            <a:ext cx="2861925" cy="2264381"/>
          </a:xfrm>
          <a:prstGeom prst="rect">
            <a:avLst/>
          </a:prstGeom>
        </p:spPr>
      </p:pic>
      <p:pic>
        <p:nvPicPr>
          <p:cNvPr id="6" name="Picture 5"/>
          <p:cNvPicPr>
            <a:picLocks noChangeAspect="1"/>
          </p:cNvPicPr>
          <p:nvPr/>
        </p:nvPicPr>
        <p:blipFill>
          <a:blip r:embed="rId4"/>
          <a:stretch>
            <a:fillRect/>
          </a:stretch>
        </p:blipFill>
        <p:spPr>
          <a:xfrm>
            <a:off x="1964245" y="4619763"/>
            <a:ext cx="2452374" cy="1378342"/>
          </a:xfrm>
          <a:prstGeom prst="rect">
            <a:avLst/>
          </a:prstGeom>
        </p:spPr>
      </p:pic>
    </p:spTree>
    <p:extLst>
      <p:ext uri="{BB962C8B-B14F-4D97-AF65-F5344CB8AC3E}">
        <p14:creationId xmlns:p14="http://schemas.microsoft.com/office/powerpoint/2010/main" val="1198856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042526" y="563851"/>
            <a:ext cx="2984500" cy="4483100"/>
          </a:xfrm>
          <a:prstGeom prst="rect">
            <a:avLst/>
          </a:prstGeom>
          <a:ln>
            <a:solidFill>
              <a:schemeClr val="tx1"/>
            </a:solidFill>
          </a:ln>
        </p:spPr>
      </p:pic>
      <p:pic>
        <p:nvPicPr>
          <p:cNvPr id="3" name="Picture 2"/>
          <p:cNvPicPr>
            <a:picLocks noChangeAspect="1"/>
          </p:cNvPicPr>
          <p:nvPr/>
        </p:nvPicPr>
        <p:blipFill>
          <a:blip r:embed="rId3"/>
          <a:stretch>
            <a:fillRect/>
          </a:stretch>
        </p:blipFill>
        <p:spPr>
          <a:xfrm>
            <a:off x="3696219" y="3243656"/>
            <a:ext cx="2873108" cy="1789805"/>
          </a:xfrm>
          <a:prstGeom prst="rect">
            <a:avLst/>
          </a:prstGeom>
        </p:spPr>
      </p:pic>
      <p:sp>
        <p:nvSpPr>
          <p:cNvPr id="4" name="TextBox 3"/>
          <p:cNvSpPr txBox="1"/>
          <p:nvPr/>
        </p:nvSpPr>
        <p:spPr>
          <a:xfrm>
            <a:off x="3776539" y="5142553"/>
            <a:ext cx="1010588" cy="400110"/>
          </a:xfrm>
          <a:prstGeom prst="rect">
            <a:avLst/>
          </a:prstGeom>
          <a:noFill/>
        </p:spPr>
        <p:txBody>
          <a:bodyPr wrap="none" rtlCol="0">
            <a:spAutoFit/>
          </a:bodyPr>
          <a:lstStyle/>
          <a:p>
            <a:r>
              <a:rPr lang="en-US" sz="2000" dirty="0"/>
              <a:t>Sweden</a:t>
            </a:r>
          </a:p>
        </p:txBody>
      </p:sp>
      <p:sp>
        <p:nvSpPr>
          <p:cNvPr id="5" name="TextBox 4"/>
          <p:cNvSpPr txBox="1"/>
          <p:nvPr/>
        </p:nvSpPr>
        <p:spPr>
          <a:xfrm>
            <a:off x="4627102" y="6038374"/>
            <a:ext cx="5710037" cy="553998"/>
          </a:xfrm>
          <a:prstGeom prst="rect">
            <a:avLst/>
          </a:prstGeom>
          <a:noFill/>
        </p:spPr>
        <p:txBody>
          <a:bodyPr wrap="none" rtlCol="0">
            <a:spAutoFit/>
          </a:bodyPr>
          <a:lstStyle/>
          <a:p>
            <a:r>
              <a:rPr lang="en-US" sz="1000" dirty="0"/>
              <a:t>Shields, Patricia. (2011). An American Perspective on 21</a:t>
            </a:r>
            <a:r>
              <a:rPr lang="en-US" sz="1000" baseline="30000" dirty="0"/>
              <a:t>st</a:t>
            </a:r>
            <a:r>
              <a:rPr lang="en-US" sz="1000" dirty="0"/>
              <a:t> Century Expeditionary Mindset and Core Values: </a:t>
            </a:r>
            <a:br>
              <a:rPr lang="en-US" sz="1000" dirty="0"/>
            </a:br>
            <a:r>
              <a:rPr lang="en-US" sz="1000" dirty="0"/>
              <a:t>A Review of the Literature. In (</a:t>
            </a:r>
            <a:r>
              <a:rPr lang="en-US" sz="1000" dirty="0" err="1"/>
              <a:t>Eds</a:t>
            </a:r>
            <a:r>
              <a:rPr lang="en-US" sz="1000" dirty="0"/>
              <a:t>) </a:t>
            </a:r>
            <a:r>
              <a:rPr lang="en-US" sz="1000" dirty="0" err="1"/>
              <a:t>Jurst</a:t>
            </a:r>
            <a:r>
              <a:rPr lang="en-US" sz="1000" dirty="0"/>
              <a:t>, H and Kummel, F</a:t>
            </a:r>
            <a:r>
              <a:rPr lang="en-US" sz="1000" i="1" dirty="0"/>
              <a:t>. Core values and the Expeditionary Mindset:</a:t>
            </a:r>
            <a:br>
              <a:rPr lang="en-US" sz="1000" i="1" dirty="0"/>
            </a:br>
            <a:r>
              <a:rPr lang="en-US" sz="1000" i="1" dirty="0"/>
              <a:t> Armed Forces in Metamorphosis</a:t>
            </a:r>
            <a:r>
              <a:rPr lang="en-US" sz="1000" dirty="0"/>
              <a:t>. Germany: </a:t>
            </a:r>
            <a:r>
              <a:rPr lang="en-US" sz="1000" dirty="0" err="1"/>
              <a:t>Nolos</a:t>
            </a:r>
            <a:r>
              <a:rPr lang="en-US" sz="1000" dirty="0"/>
              <a:t>.  </a:t>
            </a:r>
          </a:p>
        </p:txBody>
      </p:sp>
      <p:sp>
        <p:nvSpPr>
          <p:cNvPr id="6" name="TextBox 5"/>
          <p:cNvSpPr txBox="1"/>
          <p:nvPr/>
        </p:nvSpPr>
        <p:spPr>
          <a:xfrm>
            <a:off x="904775" y="875899"/>
            <a:ext cx="2649893" cy="707886"/>
          </a:xfrm>
          <a:prstGeom prst="rect">
            <a:avLst/>
          </a:prstGeom>
          <a:noFill/>
        </p:spPr>
        <p:txBody>
          <a:bodyPr wrap="none" rtlCol="0">
            <a:spAutoFit/>
          </a:bodyPr>
          <a:lstStyle/>
          <a:p>
            <a:r>
              <a:rPr lang="en-US" sz="4000" smtClean="0"/>
              <a:t>Background</a:t>
            </a:r>
            <a:endParaRPr lang="en-US" sz="4000"/>
          </a:p>
        </p:txBody>
      </p:sp>
      <p:sp>
        <p:nvSpPr>
          <p:cNvPr id="7" name="TextBox 6"/>
          <p:cNvSpPr txBox="1"/>
          <p:nvPr/>
        </p:nvSpPr>
        <p:spPr>
          <a:xfrm>
            <a:off x="1243263" y="2013284"/>
            <a:ext cx="2305183" cy="369332"/>
          </a:xfrm>
          <a:prstGeom prst="rect">
            <a:avLst/>
          </a:prstGeom>
          <a:noFill/>
        </p:spPr>
        <p:txBody>
          <a:bodyPr wrap="none" rtlCol="0">
            <a:spAutoFit/>
          </a:bodyPr>
          <a:lstStyle/>
          <a:p>
            <a:r>
              <a:rPr lang="en-US" dirty="0" smtClean="0"/>
              <a:t>Expeditionary Mindset</a:t>
            </a:r>
            <a:endParaRPr lang="en-US" dirty="0"/>
          </a:p>
        </p:txBody>
      </p:sp>
    </p:spTree>
    <p:extLst>
      <p:ext uri="{BB962C8B-B14F-4D97-AF65-F5344CB8AC3E}">
        <p14:creationId xmlns:p14="http://schemas.microsoft.com/office/powerpoint/2010/main" val="20868320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8187" y="745900"/>
            <a:ext cx="4143833" cy="707886"/>
          </a:xfrm>
          <a:prstGeom prst="rect">
            <a:avLst/>
          </a:prstGeom>
          <a:noFill/>
        </p:spPr>
        <p:txBody>
          <a:bodyPr wrap="none" rtlCol="0">
            <a:spAutoFit/>
          </a:bodyPr>
          <a:lstStyle/>
          <a:p>
            <a:r>
              <a:rPr lang="en-US" sz="4000" dirty="0"/>
              <a:t>5.  Lateral Progress</a:t>
            </a:r>
          </a:p>
        </p:txBody>
      </p:sp>
      <p:pic>
        <p:nvPicPr>
          <p:cNvPr id="4" name="Picture 3"/>
          <p:cNvPicPr>
            <a:picLocks noChangeAspect="1"/>
          </p:cNvPicPr>
          <p:nvPr/>
        </p:nvPicPr>
        <p:blipFill>
          <a:blip r:embed="rId2"/>
          <a:stretch>
            <a:fillRect/>
          </a:stretch>
        </p:blipFill>
        <p:spPr>
          <a:xfrm>
            <a:off x="1121995" y="2287667"/>
            <a:ext cx="2429727" cy="3116923"/>
          </a:xfrm>
          <a:prstGeom prst="rect">
            <a:avLst/>
          </a:prstGeom>
          <a:effectLst>
            <a:outerShdw blurRad="711200" dist="38100" dir="3420000" algn="br">
              <a:schemeClr val="tx1">
                <a:lumMod val="65000"/>
                <a:lumOff val="35000"/>
                <a:alpha val="84000"/>
              </a:schemeClr>
            </a:outerShdw>
          </a:effectLst>
        </p:spPr>
      </p:pic>
      <p:pic>
        <p:nvPicPr>
          <p:cNvPr id="5" name="Picture 4"/>
          <p:cNvPicPr>
            <a:picLocks noChangeAspect="1"/>
          </p:cNvPicPr>
          <p:nvPr/>
        </p:nvPicPr>
        <p:blipFill>
          <a:blip r:embed="rId3"/>
          <a:stretch>
            <a:fillRect/>
          </a:stretch>
        </p:blipFill>
        <p:spPr>
          <a:xfrm>
            <a:off x="6589514" y="2513991"/>
            <a:ext cx="4864550" cy="3083098"/>
          </a:xfrm>
          <a:prstGeom prst="rect">
            <a:avLst/>
          </a:prstGeom>
        </p:spPr>
      </p:pic>
    </p:spTree>
    <p:extLst>
      <p:ext uri="{BB962C8B-B14F-4D97-AF65-F5344CB8AC3E}">
        <p14:creationId xmlns:p14="http://schemas.microsoft.com/office/powerpoint/2010/main" val="57859312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5-03-26 at 5.54.4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Rectangle 3"/>
          <p:cNvSpPr/>
          <p:nvPr/>
        </p:nvSpPr>
        <p:spPr>
          <a:xfrm>
            <a:off x="2441172" y="1307447"/>
            <a:ext cx="8052969" cy="4154984"/>
          </a:xfrm>
          <a:prstGeom prst="rect">
            <a:avLst/>
          </a:prstGeom>
        </p:spPr>
        <p:txBody>
          <a:bodyPr wrap="square">
            <a:spAutoFit/>
          </a:bodyPr>
          <a:lstStyle/>
          <a:p>
            <a:pPr lvl="0"/>
            <a:r>
              <a:rPr lang="en-US" sz="3600" dirty="0">
                <a:solidFill>
                  <a:schemeClr val="tx1">
                    <a:lumMod val="95000"/>
                    <a:lumOff val="5000"/>
                  </a:schemeClr>
                </a:solidFill>
              </a:rPr>
              <a:t>– building the fabric of peace by emphasizing relationships. These positive relationships are built by working on practical problems, engaging people widely with sympathetic understanding while recognizing that progress is measure by the welfare of the </a:t>
            </a:r>
            <a:r>
              <a:rPr lang="en-US" sz="3600" dirty="0" smtClean="0">
                <a:solidFill>
                  <a:schemeClr val="tx1">
                    <a:lumMod val="95000"/>
                    <a:lumOff val="5000"/>
                  </a:schemeClr>
                </a:solidFill>
              </a:rPr>
              <a:t>vulnerable. </a:t>
            </a:r>
            <a:r>
              <a:rPr lang="en-US" sz="1400" dirty="0">
                <a:solidFill>
                  <a:schemeClr val="tx1">
                    <a:lumMod val="95000"/>
                    <a:lumOff val="5000"/>
                  </a:schemeClr>
                </a:solidFill>
              </a:rPr>
              <a:t>(Shields &amp; </a:t>
            </a:r>
            <a:r>
              <a:rPr lang="en-US" sz="1400" dirty="0" err="1">
                <a:solidFill>
                  <a:schemeClr val="tx1">
                    <a:lumMod val="95000"/>
                    <a:lumOff val="5000"/>
                  </a:schemeClr>
                </a:solidFill>
              </a:rPr>
              <a:t>Soeters</a:t>
            </a:r>
            <a:r>
              <a:rPr lang="en-US" sz="1400" dirty="0">
                <a:solidFill>
                  <a:schemeClr val="tx1">
                    <a:lumMod val="95000"/>
                    <a:lumOff val="5000"/>
                  </a:schemeClr>
                </a:solidFill>
              </a:rPr>
              <a:t>, 2015)</a:t>
            </a:r>
          </a:p>
        </p:txBody>
      </p:sp>
      <p:sp>
        <p:nvSpPr>
          <p:cNvPr id="5" name="TextBox 4"/>
          <p:cNvSpPr txBox="1"/>
          <p:nvPr/>
        </p:nvSpPr>
        <p:spPr>
          <a:xfrm>
            <a:off x="3859455" y="269121"/>
            <a:ext cx="4578497" cy="769441"/>
          </a:xfrm>
          <a:prstGeom prst="rect">
            <a:avLst/>
          </a:prstGeom>
          <a:noFill/>
        </p:spPr>
        <p:txBody>
          <a:bodyPr wrap="none" rtlCol="0">
            <a:spAutoFit/>
          </a:bodyPr>
          <a:lstStyle/>
          <a:p>
            <a:r>
              <a:rPr lang="en-US" sz="4400" b="1" dirty="0" err="1">
                <a:latin typeface="Ayuthaya"/>
                <a:cs typeface="Ayuthaya"/>
              </a:rPr>
              <a:t>PeaceWeaving</a:t>
            </a:r>
            <a:r>
              <a:rPr lang="en-US" sz="4400" b="1" dirty="0">
                <a:latin typeface="Ayuthaya"/>
                <a:cs typeface="Ayuthaya"/>
              </a:rPr>
              <a:t> </a:t>
            </a:r>
          </a:p>
        </p:txBody>
      </p:sp>
    </p:spTree>
    <p:extLst>
      <p:ext uri="{BB962C8B-B14F-4D97-AF65-F5344CB8AC3E}">
        <p14:creationId xmlns:p14="http://schemas.microsoft.com/office/powerpoint/2010/main" val="184131588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32608" y="379846"/>
            <a:ext cx="5535464" cy="4151598"/>
          </a:xfrm>
          <a:prstGeom prst="rect">
            <a:avLst/>
          </a:prstGeom>
        </p:spPr>
      </p:pic>
      <p:pic>
        <p:nvPicPr>
          <p:cNvPr id="4" name="Picture 3"/>
          <p:cNvPicPr>
            <a:picLocks noChangeAspect="1"/>
          </p:cNvPicPr>
          <p:nvPr/>
        </p:nvPicPr>
        <p:blipFill>
          <a:blip r:embed="rId3"/>
          <a:stretch>
            <a:fillRect/>
          </a:stretch>
        </p:blipFill>
        <p:spPr>
          <a:xfrm>
            <a:off x="5090736" y="3087293"/>
            <a:ext cx="5334000" cy="3556000"/>
          </a:xfrm>
          <a:prstGeom prst="rect">
            <a:avLst/>
          </a:prstGeom>
        </p:spPr>
      </p:pic>
      <p:sp>
        <p:nvSpPr>
          <p:cNvPr id="5" name="TextBox 4"/>
          <p:cNvSpPr txBox="1"/>
          <p:nvPr/>
        </p:nvSpPr>
        <p:spPr>
          <a:xfrm>
            <a:off x="7126426" y="415457"/>
            <a:ext cx="1684851" cy="646331"/>
          </a:xfrm>
          <a:prstGeom prst="rect">
            <a:avLst/>
          </a:prstGeom>
          <a:noFill/>
        </p:spPr>
        <p:txBody>
          <a:bodyPr wrap="none" rtlCol="0">
            <a:spAutoFit/>
          </a:bodyPr>
          <a:lstStyle/>
          <a:p>
            <a:r>
              <a:rPr lang="en-US" sz="3600" b="1" dirty="0"/>
              <a:t>Warrior</a:t>
            </a:r>
          </a:p>
        </p:txBody>
      </p:sp>
      <p:sp>
        <p:nvSpPr>
          <p:cNvPr id="6" name="TextBox 5"/>
          <p:cNvSpPr txBox="1"/>
          <p:nvPr/>
        </p:nvSpPr>
        <p:spPr>
          <a:xfrm>
            <a:off x="3125533" y="5443540"/>
            <a:ext cx="2646954" cy="646331"/>
          </a:xfrm>
          <a:prstGeom prst="rect">
            <a:avLst/>
          </a:prstGeom>
          <a:noFill/>
        </p:spPr>
        <p:txBody>
          <a:bodyPr wrap="none" rtlCol="0">
            <a:spAutoFit/>
          </a:bodyPr>
          <a:lstStyle/>
          <a:p>
            <a:r>
              <a:rPr lang="en-US" sz="3600" b="1" dirty="0"/>
              <a:t>Peacekeeper</a:t>
            </a:r>
          </a:p>
        </p:txBody>
      </p:sp>
      <p:sp>
        <p:nvSpPr>
          <p:cNvPr id="2" name="TextBox 1"/>
          <p:cNvSpPr txBox="1"/>
          <p:nvPr/>
        </p:nvSpPr>
        <p:spPr>
          <a:xfrm>
            <a:off x="1838239" y="6389889"/>
            <a:ext cx="1659429" cy="276999"/>
          </a:xfrm>
          <a:prstGeom prst="rect">
            <a:avLst/>
          </a:prstGeom>
          <a:noFill/>
        </p:spPr>
        <p:txBody>
          <a:bodyPr wrap="none" rtlCol="0">
            <a:spAutoFit/>
          </a:bodyPr>
          <a:lstStyle/>
          <a:p>
            <a:r>
              <a:rPr lang="en-US" sz="1200" dirty="0"/>
              <a:t>Shields &amp; </a:t>
            </a:r>
            <a:r>
              <a:rPr lang="en-US" sz="1200" dirty="0" err="1"/>
              <a:t>Soeters</a:t>
            </a:r>
            <a:r>
              <a:rPr lang="en-US" sz="1200" dirty="0"/>
              <a:t>, 2013</a:t>
            </a:r>
          </a:p>
        </p:txBody>
      </p:sp>
    </p:spTree>
    <p:extLst>
      <p:ext uri="{BB962C8B-B14F-4D97-AF65-F5344CB8AC3E}">
        <p14:creationId xmlns:p14="http://schemas.microsoft.com/office/powerpoint/2010/main" val="683459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97422" y="537920"/>
            <a:ext cx="3335795" cy="2223863"/>
          </a:xfrm>
          <a:prstGeom prst="rect">
            <a:avLst/>
          </a:prstGeom>
        </p:spPr>
      </p:pic>
      <p:sp>
        <p:nvSpPr>
          <p:cNvPr id="3" name="TextBox 2"/>
          <p:cNvSpPr txBox="1"/>
          <p:nvPr/>
        </p:nvSpPr>
        <p:spPr>
          <a:xfrm>
            <a:off x="725837" y="4152341"/>
            <a:ext cx="3307380" cy="954107"/>
          </a:xfrm>
          <a:prstGeom prst="rect">
            <a:avLst/>
          </a:prstGeom>
          <a:noFill/>
        </p:spPr>
        <p:txBody>
          <a:bodyPr wrap="none" rtlCol="0">
            <a:spAutoFit/>
          </a:bodyPr>
          <a:lstStyle/>
          <a:p>
            <a:r>
              <a:rPr lang="en-US" sz="2800" dirty="0" smtClean="0"/>
              <a:t>Pragmatism/</a:t>
            </a:r>
          </a:p>
          <a:p>
            <a:r>
              <a:rPr lang="en-US" sz="2800" dirty="0" smtClean="0"/>
              <a:t>Public Administration</a:t>
            </a:r>
            <a:endParaRPr lang="en-US" sz="2800" dirty="0"/>
          </a:p>
        </p:txBody>
      </p:sp>
      <p:sp>
        <p:nvSpPr>
          <p:cNvPr id="4" name="TextBox 3"/>
          <p:cNvSpPr txBox="1"/>
          <p:nvPr/>
        </p:nvSpPr>
        <p:spPr>
          <a:xfrm>
            <a:off x="7485681" y="2115452"/>
            <a:ext cx="3598677" cy="954107"/>
          </a:xfrm>
          <a:prstGeom prst="rect">
            <a:avLst/>
          </a:prstGeom>
          <a:noFill/>
        </p:spPr>
        <p:txBody>
          <a:bodyPr wrap="none" rtlCol="0">
            <a:spAutoFit/>
          </a:bodyPr>
          <a:lstStyle/>
          <a:p>
            <a:r>
              <a:rPr lang="en-US" sz="2800" dirty="0" smtClean="0"/>
              <a:t>Expeditionary mindset/</a:t>
            </a:r>
            <a:br>
              <a:rPr lang="en-US" sz="2800" dirty="0" smtClean="0"/>
            </a:br>
            <a:r>
              <a:rPr lang="en-US" sz="2800" dirty="0" smtClean="0"/>
              <a:t>Peacekeeping</a:t>
            </a:r>
            <a:endParaRPr lang="en-US" sz="2800" dirty="0"/>
          </a:p>
        </p:txBody>
      </p:sp>
      <p:sp>
        <p:nvSpPr>
          <p:cNvPr id="5" name="Donut 4"/>
          <p:cNvSpPr/>
          <p:nvPr/>
        </p:nvSpPr>
        <p:spPr>
          <a:xfrm>
            <a:off x="7167966" y="1782718"/>
            <a:ext cx="4122549" cy="1789641"/>
          </a:xfrm>
          <a:prstGeom prst="donut">
            <a:avLst>
              <a:gd name="adj" fmla="val 38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232475" y="3766088"/>
            <a:ext cx="3959817" cy="1813302"/>
          </a:xfrm>
          <a:prstGeom prst="donut">
            <a:avLst>
              <a:gd name="adj" fmla="val 37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Straight Connector 7"/>
          <p:cNvCxnSpPr>
            <a:endCxn id="6" idx="6"/>
          </p:cNvCxnSpPr>
          <p:nvPr/>
        </p:nvCxnSpPr>
        <p:spPr>
          <a:xfrm flipH="1">
            <a:off x="4192292" y="2945331"/>
            <a:ext cx="3132533" cy="1727408"/>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3">
            <a:alphaModFix/>
          </a:blip>
          <a:stretch>
            <a:fillRect/>
          </a:stretch>
        </p:blipFill>
        <p:spPr>
          <a:xfrm>
            <a:off x="5631453" y="4004110"/>
            <a:ext cx="1087368" cy="1489468"/>
          </a:xfrm>
          <a:prstGeom prst="rect">
            <a:avLst/>
          </a:prstGeom>
          <a:effectLst>
            <a:outerShdw blurRad="381000" dist="38100" dir="2700000">
              <a:srgbClr val="000000">
                <a:alpha val="43000"/>
              </a:srgbClr>
            </a:outerShdw>
          </a:effectLst>
        </p:spPr>
      </p:pic>
      <p:pic>
        <p:nvPicPr>
          <p:cNvPr id="14" name="Picture 13"/>
          <p:cNvPicPr>
            <a:picLocks noChangeAspect="1"/>
          </p:cNvPicPr>
          <p:nvPr/>
        </p:nvPicPr>
        <p:blipFill>
          <a:blip r:embed="rId4"/>
          <a:stretch>
            <a:fillRect/>
          </a:stretch>
        </p:blipFill>
        <p:spPr>
          <a:xfrm>
            <a:off x="6832487" y="5259141"/>
            <a:ext cx="1170428" cy="1152421"/>
          </a:xfrm>
          <a:prstGeom prst="rect">
            <a:avLst/>
          </a:prstGeom>
        </p:spPr>
      </p:pic>
    </p:spTree>
    <p:extLst>
      <p:ext uri="{BB962C8B-B14F-4D97-AF65-F5344CB8AC3E}">
        <p14:creationId xmlns:p14="http://schemas.microsoft.com/office/powerpoint/2010/main" val="1117763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4686" y="452638"/>
            <a:ext cx="2440642" cy="707886"/>
          </a:xfrm>
          <a:prstGeom prst="rect">
            <a:avLst/>
          </a:prstGeom>
          <a:noFill/>
        </p:spPr>
        <p:txBody>
          <a:bodyPr wrap="none" rtlCol="0">
            <a:spAutoFit/>
          </a:bodyPr>
          <a:lstStyle/>
          <a:p>
            <a:r>
              <a:rPr lang="en-US" sz="4000" dirty="0"/>
              <a:t>Hull House</a:t>
            </a:r>
          </a:p>
        </p:txBody>
      </p:sp>
      <p:sp>
        <p:nvSpPr>
          <p:cNvPr id="7" name="TextBox 6"/>
          <p:cNvSpPr txBox="1"/>
          <p:nvPr/>
        </p:nvSpPr>
        <p:spPr>
          <a:xfrm>
            <a:off x="1385007" y="3724821"/>
            <a:ext cx="3199402" cy="954107"/>
          </a:xfrm>
          <a:prstGeom prst="rect">
            <a:avLst/>
          </a:prstGeom>
          <a:noFill/>
        </p:spPr>
        <p:txBody>
          <a:bodyPr wrap="none" rtlCol="0">
            <a:spAutoFit/>
          </a:bodyPr>
          <a:lstStyle/>
          <a:p>
            <a:r>
              <a:rPr lang="en-US" sz="2800" dirty="0"/>
              <a:t>Ideas emerged from </a:t>
            </a:r>
          </a:p>
          <a:p>
            <a:r>
              <a:rPr lang="en-US" sz="2800" dirty="0"/>
              <a:t>This experience</a:t>
            </a:r>
          </a:p>
        </p:txBody>
      </p:sp>
      <p:sp>
        <p:nvSpPr>
          <p:cNvPr id="5" name="TextBox 4"/>
          <p:cNvSpPr txBox="1"/>
          <p:nvPr/>
        </p:nvSpPr>
        <p:spPr>
          <a:xfrm>
            <a:off x="2405490" y="5635450"/>
            <a:ext cx="2428970" cy="646331"/>
          </a:xfrm>
          <a:prstGeom prst="rect">
            <a:avLst/>
          </a:prstGeom>
          <a:noFill/>
        </p:spPr>
        <p:txBody>
          <a:bodyPr wrap="none" rtlCol="0">
            <a:spAutoFit/>
          </a:bodyPr>
          <a:lstStyle/>
          <a:p>
            <a:r>
              <a:rPr lang="en-US" dirty="0"/>
              <a:t>Immigrant Community</a:t>
            </a:r>
          </a:p>
          <a:p>
            <a:r>
              <a:rPr lang="en-US" dirty="0"/>
              <a:t>Lab – conflict resolution</a:t>
            </a:r>
          </a:p>
        </p:txBody>
      </p:sp>
      <p:sp>
        <p:nvSpPr>
          <p:cNvPr id="8" name="TextBox 7"/>
          <p:cNvSpPr txBox="1"/>
          <p:nvPr/>
        </p:nvSpPr>
        <p:spPr>
          <a:xfrm>
            <a:off x="9170590" y="5773949"/>
            <a:ext cx="1287725" cy="369332"/>
          </a:xfrm>
          <a:prstGeom prst="rect">
            <a:avLst/>
          </a:prstGeom>
          <a:noFill/>
        </p:spPr>
        <p:txBody>
          <a:bodyPr wrap="none" rtlCol="0">
            <a:spAutoFit/>
          </a:bodyPr>
          <a:lstStyle/>
          <a:p>
            <a:r>
              <a:rPr lang="en-US" dirty="0" smtClean="0"/>
              <a:t>Democracy </a:t>
            </a:r>
            <a:endParaRPr lang="en-US" dirty="0"/>
          </a:p>
        </p:txBody>
      </p:sp>
      <p:pic>
        <p:nvPicPr>
          <p:cNvPr id="9" name="Picture 8"/>
          <p:cNvPicPr>
            <a:picLocks noChangeAspect="1"/>
          </p:cNvPicPr>
          <p:nvPr/>
        </p:nvPicPr>
        <p:blipFill>
          <a:blip r:embed="rId2"/>
          <a:stretch>
            <a:fillRect/>
          </a:stretch>
        </p:blipFill>
        <p:spPr>
          <a:xfrm>
            <a:off x="9317806" y="1574410"/>
            <a:ext cx="2572193" cy="3881053"/>
          </a:xfrm>
          <a:prstGeom prst="rect">
            <a:avLst/>
          </a:prstGeom>
        </p:spPr>
      </p:pic>
      <p:pic>
        <p:nvPicPr>
          <p:cNvPr id="11" name="Picture 10"/>
          <p:cNvPicPr>
            <a:picLocks noChangeAspect="1"/>
          </p:cNvPicPr>
          <p:nvPr/>
        </p:nvPicPr>
        <p:blipFill>
          <a:blip r:embed="rId3"/>
          <a:stretch>
            <a:fillRect/>
          </a:stretch>
        </p:blipFill>
        <p:spPr>
          <a:xfrm>
            <a:off x="6596812" y="2882903"/>
            <a:ext cx="2099151" cy="3075713"/>
          </a:xfrm>
          <a:prstGeom prst="rect">
            <a:avLst/>
          </a:prstGeom>
        </p:spPr>
      </p:pic>
      <p:pic>
        <p:nvPicPr>
          <p:cNvPr id="12" name="Picture 11"/>
          <p:cNvPicPr>
            <a:picLocks noChangeAspect="1"/>
          </p:cNvPicPr>
          <p:nvPr/>
        </p:nvPicPr>
        <p:blipFill>
          <a:blip r:embed="rId4"/>
          <a:stretch>
            <a:fillRect/>
          </a:stretch>
        </p:blipFill>
        <p:spPr>
          <a:xfrm>
            <a:off x="1077942" y="1121681"/>
            <a:ext cx="3299828" cy="2262739"/>
          </a:xfrm>
          <a:prstGeom prst="rect">
            <a:avLst/>
          </a:prstGeom>
        </p:spPr>
      </p:pic>
    </p:spTree>
    <p:extLst>
      <p:ext uri="{BB962C8B-B14F-4D97-AF65-F5344CB8AC3E}">
        <p14:creationId xmlns:p14="http://schemas.microsoft.com/office/powerpoint/2010/main" val="8662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1955197"/>
            <a:ext cx="9144000" cy="2258132"/>
          </a:xfrm>
          <a:prstGeom prst="rect">
            <a:avLst/>
          </a:prstGeom>
        </p:spPr>
      </p:pic>
      <p:sp>
        <p:nvSpPr>
          <p:cNvPr id="3" name="TextBox 2"/>
          <p:cNvSpPr txBox="1"/>
          <p:nvPr/>
        </p:nvSpPr>
        <p:spPr>
          <a:xfrm>
            <a:off x="2199280" y="4747556"/>
            <a:ext cx="7972311" cy="954107"/>
          </a:xfrm>
          <a:prstGeom prst="rect">
            <a:avLst/>
          </a:prstGeom>
          <a:noFill/>
        </p:spPr>
        <p:txBody>
          <a:bodyPr wrap="none" rtlCol="0">
            <a:spAutoFit/>
          </a:bodyPr>
          <a:lstStyle/>
          <a:p>
            <a:r>
              <a:rPr lang="en-US" sz="2800" dirty="0"/>
              <a:t>International </a:t>
            </a:r>
            <a:r>
              <a:rPr lang="en-US" sz="2800" dirty="0" smtClean="0"/>
              <a:t>Peace Congress </a:t>
            </a:r>
            <a:r>
              <a:rPr lang="en-US" sz="2800" dirty="0"/>
              <a:t>of Women at the Hague</a:t>
            </a:r>
          </a:p>
          <a:p>
            <a:r>
              <a:rPr lang="en-US" sz="2800" dirty="0"/>
              <a:t>April 1915</a:t>
            </a:r>
          </a:p>
        </p:txBody>
      </p:sp>
    </p:spTree>
    <p:extLst>
      <p:ext uri="{BB962C8B-B14F-4D97-AF65-F5344CB8AC3E}">
        <p14:creationId xmlns:p14="http://schemas.microsoft.com/office/powerpoint/2010/main" val="2042352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752579" y="874158"/>
            <a:ext cx="2191870" cy="2158149"/>
          </a:xfrm>
          <a:prstGeom prst="rect">
            <a:avLst/>
          </a:prstGeom>
        </p:spPr>
      </p:pic>
      <p:sp>
        <p:nvSpPr>
          <p:cNvPr id="3" name="TextBox 2"/>
          <p:cNvSpPr txBox="1"/>
          <p:nvPr/>
        </p:nvSpPr>
        <p:spPr>
          <a:xfrm>
            <a:off x="3345663" y="547489"/>
            <a:ext cx="1864738" cy="646331"/>
          </a:xfrm>
          <a:prstGeom prst="rect">
            <a:avLst/>
          </a:prstGeom>
          <a:noFill/>
        </p:spPr>
        <p:txBody>
          <a:bodyPr wrap="none" rtlCol="0">
            <a:spAutoFit/>
          </a:bodyPr>
          <a:lstStyle/>
          <a:p>
            <a:r>
              <a:rPr lang="en-US" dirty="0"/>
              <a:t>Nobel Peace Prize</a:t>
            </a:r>
          </a:p>
          <a:p>
            <a:r>
              <a:rPr lang="en-US" dirty="0"/>
              <a:t>1931</a:t>
            </a:r>
          </a:p>
        </p:txBody>
      </p:sp>
      <p:pic>
        <p:nvPicPr>
          <p:cNvPr id="4" name="Picture 3"/>
          <p:cNvPicPr>
            <a:picLocks noChangeAspect="1"/>
          </p:cNvPicPr>
          <p:nvPr/>
        </p:nvPicPr>
        <p:blipFill>
          <a:blip r:embed="rId3"/>
          <a:stretch>
            <a:fillRect/>
          </a:stretch>
        </p:blipFill>
        <p:spPr>
          <a:xfrm>
            <a:off x="1022819" y="373627"/>
            <a:ext cx="1490587" cy="2235881"/>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4"/>
          <a:stretch>
            <a:fillRect/>
          </a:stretch>
        </p:blipFill>
        <p:spPr>
          <a:xfrm>
            <a:off x="1723749" y="1888064"/>
            <a:ext cx="1579314" cy="2368971"/>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5"/>
          <a:stretch>
            <a:fillRect/>
          </a:stretch>
        </p:blipFill>
        <p:spPr>
          <a:xfrm>
            <a:off x="673818" y="3656991"/>
            <a:ext cx="1633301" cy="2458118"/>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6"/>
          <a:stretch>
            <a:fillRect/>
          </a:stretch>
        </p:blipFill>
        <p:spPr>
          <a:xfrm>
            <a:off x="3937135" y="3549317"/>
            <a:ext cx="4275053" cy="3053609"/>
          </a:xfrm>
          <a:prstGeom prst="rect">
            <a:avLst/>
          </a:prstGeom>
        </p:spPr>
      </p:pic>
      <p:sp>
        <p:nvSpPr>
          <p:cNvPr id="8" name="TextBox 7"/>
          <p:cNvSpPr txBox="1"/>
          <p:nvPr/>
        </p:nvSpPr>
        <p:spPr>
          <a:xfrm>
            <a:off x="10010274" y="870654"/>
            <a:ext cx="1505348" cy="923330"/>
          </a:xfrm>
          <a:prstGeom prst="rect">
            <a:avLst/>
          </a:prstGeom>
          <a:noFill/>
        </p:spPr>
        <p:txBody>
          <a:bodyPr wrap="none" rtlCol="0">
            <a:spAutoFit/>
          </a:bodyPr>
          <a:lstStyle/>
          <a:p>
            <a:r>
              <a:rPr lang="en-US" dirty="0" smtClean="0"/>
              <a:t>Faculty </a:t>
            </a:r>
          </a:p>
          <a:p>
            <a:r>
              <a:rPr lang="en-US" dirty="0" smtClean="0"/>
              <a:t>Development </a:t>
            </a:r>
          </a:p>
          <a:p>
            <a:r>
              <a:rPr lang="en-US" dirty="0" smtClean="0"/>
              <a:t>Leave</a:t>
            </a:r>
            <a:endParaRPr lang="en-US" dirty="0"/>
          </a:p>
        </p:txBody>
      </p:sp>
      <p:sp>
        <p:nvSpPr>
          <p:cNvPr id="9" name="TextBox 8"/>
          <p:cNvSpPr txBox="1"/>
          <p:nvPr/>
        </p:nvSpPr>
        <p:spPr>
          <a:xfrm>
            <a:off x="9634888" y="2579571"/>
            <a:ext cx="1949573" cy="1754326"/>
          </a:xfrm>
          <a:prstGeom prst="rect">
            <a:avLst/>
          </a:prstGeom>
          <a:noFill/>
        </p:spPr>
        <p:txBody>
          <a:bodyPr wrap="none" rtlCol="0">
            <a:spAutoFit/>
          </a:bodyPr>
          <a:lstStyle/>
          <a:p>
            <a:r>
              <a:rPr lang="en-US" dirty="0" smtClean="0"/>
              <a:t>What was her idea</a:t>
            </a:r>
          </a:p>
          <a:p>
            <a:r>
              <a:rPr lang="en-US" dirty="0" smtClean="0"/>
              <a:t>Of Peace?</a:t>
            </a:r>
          </a:p>
          <a:p>
            <a:endParaRPr lang="en-US" dirty="0"/>
          </a:p>
          <a:p>
            <a:endParaRPr lang="en-US" dirty="0" smtClean="0"/>
          </a:p>
          <a:p>
            <a:r>
              <a:rPr lang="en-US" dirty="0" smtClean="0"/>
              <a:t>Could it be applied</a:t>
            </a:r>
          </a:p>
          <a:p>
            <a:r>
              <a:rPr lang="en-US" dirty="0" smtClean="0"/>
              <a:t>To Peacekeeping?</a:t>
            </a:r>
            <a:endParaRPr lang="en-US" dirty="0"/>
          </a:p>
        </p:txBody>
      </p:sp>
    </p:spTree>
    <p:extLst>
      <p:ext uri="{BB962C8B-B14F-4D97-AF65-F5344CB8AC3E}">
        <p14:creationId xmlns:p14="http://schemas.microsoft.com/office/powerpoint/2010/main" val="5264192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88565" y="1021830"/>
            <a:ext cx="2984500" cy="3975100"/>
          </a:xfrm>
          <a:prstGeom prst="rect">
            <a:avLst/>
          </a:prstGeom>
          <a:ln>
            <a:solidFill>
              <a:schemeClr val="accent5">
                <a:lumMod val="50000"/>
              </a:schemeClr>
            </a:solidFill>
          </a:ln>
        </p:spPr>
      </p:pic>
      <p:sp>
        <p:nvSpPr>
          <p:cNvPr id="3" name="TextBox 2"/>
          <p:cNvSpPr txBox="1"/>
          <p:nvPr/>
        </p:nvSpPr>
        <p:spPr>
          <a:xfrm>
            <a:off x="5928440" y="1223268"/>
            <a:ext cx="4615116" cy="1200329"/>
          </a:xfrm>
          <a:prstGeom prst="rect">
            <a:avLst/>
          </a:prstGeom>
          <a:noFill/>
        </p:spPr>
        <p:txBody>
          <a:bodyPr wrap="none" rtlCol="0">
            <a:spAutoFit/>
          </a:bodyPr>
          <a:lstStyle/>
          <a:p>
            <a:r>
              <a:rPr lang="en-US" sz="3600" dirty="0"/>
              <a:t>“Peace Research: </a:t>
            </a:r>
          </a:p>
          <a:p>
            <a:r>
              <a:rPr lang="en-US" sz="3600" dirty="0"/>
              <a:t>Just the Study of War”*</a:t>
            </a:r>
          </a:p>
        </p:txBody>
      </p:sp>
      <p:sp>
        <p:nvSpPr>
          <p:cNvPr id="4" name="TextBox 3"/>
          <p:cNvSpPr txBox="1"/>
          <p:nvPr/>
        </p:nvSpPr>
        <p:spPr>
          <a:xfrm>
            <a:off x="5747021" y="4270423"/>
            <a:ext cx="4324872" cy="523220"/>
          </a:xfrm>
          <a:prstGeom prst="rect">
            <a:avLst/>
          </a:prstGeom>
          <a:noFill/>
        </p:spPr>
        <p:txBody>
          <a:bodyPr wrap="none" rtlCol="0">
            <a:spAutoFit/>
          </a:bodyPr>
          <a:lstStyle/>
          <a:p>
            <a:r>
              <a:rPr lang="en-US" sz="2800" dirty="0"/>
              <a:t>Negative Definition of Peace</a:t>
            </a:r>
          </a:p>
        </p:txBody>
      </p:sp>
      <p:sp>
        <p:nvSpPr>
          <p:cNvPr id="5" name="TextBox 4"/>
          <p:cNvSpPr txBox="1"/>
          <p:nvPr/>
        </p:nvSpPr>
        <p:spPr>
          <a:xfrm>
            <a:off x="2088413" y="6249437"/>
            <a:ext cx="5151502" cy="430887"/>
          </a:xfrm>
          <a:prstGeom prst="rect">
            <a:avLst/>
          </a:prstGeom>
          <a:noFill/>
        </p:spPr>
        <p:txBody>
          <a:bodyPr wrap="none" rtlCol="0">
            <a:spAutoFit/>
          </a:bodyPr>
          <a:lstStyle/>
          <a:p>
            <a:r>
              <a:rPr lang="en-US" sz="1100" dirty="0"/>
              <a:t>* </a:t>
            </a:r>
            <a:r>
              <a:rPr lang="en-US" sz="1100" dirty="0" err="1"/>
              <a:t>Gleditsch</a:t>
            </a:r>
            <a:r>
              <a:rPr lang="en-US" sz="1100" dirty="0"/>
              <a:t>, N. </a:t>
            </a:r>
            <a:r>
              <a:rPr lang="en-US" sz="1100" dirty="0" err="1"/>
              <a:t>Nordkvelle</a:t>
            </a:r>
            <a:r>
              <a:rPr lang="en-US" sz="1100" dirty="0"/>
              <a:t>, J &amp; Strand, H. (2014) Peace Research Just the Study of War</a:t>
            </a:r>
            <a:r>
              <a:rPr lang="en-US" sz="1100" i="1" dirty="0"/>
              <a:t>.</a:t>
            </a:r>
            <a:br>
              <a:rPr lang="en-US" sz="1100" i="1" dirty="0"/>
            </a:br>
            <a:r>
              <a:rPr lang="en-US" sz="1100" i="1" dirty="0"/>
              <a:t> Journal of Peace Research</a:t>
            </a:r>
            <a:r>
              <a:rPr lang="en-US" sz="1100" dirty="0"/>
              <a:t>, 51(2), 145-158.</a:t>
            </a:r>
          </a:p>
        </p:txBody>
      </p:sp>
    </p:spTree>
    <p:extLst>
      <p:ext uri="{BB962C8B-B14F-4D97-AF65-F5344CB8AC3E}">
        <p14:creationId xmlns:p14="http://schemas.microsoft.com/office/powerpoint/2010/main" val="198426418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8897" y="989442"/>
            <a:ext cx="6588150" cy="646331"/>
          </a:xfrm>
          <a:prstGeom prst="rect">
            <a:avLst/>
          </a:prstGeom>
          <a:noFill/>
        </p:spPr>
        <p:txBody>
          <a:bodyPr wrap="none" rtlCol="0">
            <a:spAutoFit/>
          </a:bodyPr>
          <a:lstStyle/>
          <a:p>
            <a:r>
              <a:rPr lang="en-US" sz="3600" dirty="0" smtClean="0"/>
              <a:t>Problems with Negative Definition</a:t>
            </a:r>
            <a:endParaRPr lang="en-US" sz="3600" dirty="0"/>
          </a:p>
        </p:txBody>
      </p:sp>
      <p:sp>
        <p:nvSpPr>
          <p:cNvPr id="3" name="TextBox 2"/>
          <p:cNvSpPr txBox="1"/>
          <p:nvPr/>
        </p:nvSpPr>
        <p:spPr>
          <a:xfrm>
            <a:off x="558266" y="2743200"/>
            <a:ext cx="8234177" cy="3046988"/>
          </a:xfrm>
          <a:prstGeom prst="rect">
            <a:avLst/>
          </a:prstGeom>
          <a:noFill/>
        </p:spPr>
        <p:txBody>
          <a:bodyPr wrap="none" rtlCol="0">
            <a:spAutoFit/>
          </a:bodyPr>
          <a:lstStyle/>
          <a:p>
            <a:pPr marL="342900" indent="-342900">
              <a:buFont typeface="+mj-lt"/>
              <a:buAutoNum type="arabicPeriod"/>
            </a:pPr>
            <a:r>
              <a:rPr lang="en-US" sz="3200" dirty="0" smtClean="0"/>
              <a:t>Shifts focus of inquiry from peace to violence. </a:t>
            </a:r>
          </a:p>
          <a:p>
            <a:pPr marL="342900" indent="-342900">
              <a:buFont typeface="+mj-lt"/>
              <a:buAutoNum type="arabicPeriod"/>
            </a:pPr>
            <a:r>
              <a:rPr lang="en-US" sz="3200" dirty="0" smtClean="0"/>
              <a:t>Focuses  on a short run end state.</a:t>
            </a:r>
          </a:p>
          <a:p>
            <a:pPr marL="342900" indent="-342900">
              <a:buFont typeface="+mj-lt"/>
              <a:buAutoNum type="arabicPeriod"/>
            </a:pPr>
            <a:r>
              <a:rPr lang="en-US" sz="3200" dirty="0" smtClean="0"/>
              <a:t>Divorced from the dynamics of relationships.</a:t>
            </a:r>
          </a:p>
          <a:p>
            <a:pPr marL="342900" indent="-342900">
              <a:buFont typeface="+mj-lt"/>
              <a:buAutoNum type="arabicPeriod"/>
            </a:pPr>
            <a:r>
              <a:rPr lang="en-US" sz="3200" dirty="0" smtClean="0"/>
              <a:t>Shifts attention away from underlying </a:t>
            </a:r>
            <a:br>
              <a:rPr lang="en-US" sz="3200" dirty="0" smtClean="0"/>
            </a:br>
            <a:r>
              <a:rPr lang="en-US" sz="3200" dirty="0" smtClean="0"/>
              <a:t>dynamics or causes of violence. </a:t>
            </a:r>
          </a:p>
          <a:p>
            <a:pPr marL="342900" indent="-342900">
              <a:buFont typeface="+mj-lt"/>
              <a:buAutoNum type="arabicPeriod"/>
            </a:pPr>
            <a:endParaRPr lang="en-US" sz="3200" dirty="0"/>
          </a:p>
        </p:txBody>
      </p:sp>
      <p:pic>
        <p:nvPicPr>
          <p:cNvPr id="4" name="Picture 3"/>
          <p:cNvPicPr>
            <a:picLocks noChangeAspect="1"/>
          </p:cNvPicPr>
          <p:nvPr/>
        </p:nvPicPr>
        <p:blipFill>
          <a:blip r:embed="rId2"/>
          <a:stretch>
            <a:fillRect/>
          </a:stretch>
        </p:blipFill>
        <p:spPr>
          <a:xfrm>
            <a:off x="8695890" y="1058779"/>
            <a:ext cx="2285829" cy="2285829"/>
          </a:xfrm>
          <a:prstGeom prst="rect">
            <a:avLst/>
          </a:prstGeom>
        </p:spPr>
      </p:pic>
      <p:sp>
        <p:nvSpPr>
          <p:cNvPr id="5" name="&quot;No&quot; Symbol 4"/>
          <p:cNvSpPr/>
          <p:nvPr/>
        </p:nvSpPr>
        <p:spPr>
          <a:xfrm>
            <a:off x="8499108" y="904774"/>
            <a:ext cx="2993456" cy="2308103"/>
          </a:xfrm>
          <a:prstGeom prst="noSmoking">
            <a:avLst>
              <a:gd name="adj" fmla="val 8458"/>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1389449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TotalTime>
  <Words>349</Words>
  <Application>Microsoft Macintosh PowerPoint</Application>
  <PresentationFormat>Custom</PresentationFormat>
  <Paragraphs>81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Shields, Patricia M</dc:creator>
  <cp:lastModifiedBy>Patricia M. Shields</cp:lastModifiedBy>
  <cp:revision>18</cp:revision>
  <cp:lastPrinted>2017-02-23T19:50:48Z</cp:lastPrinted>
  <dcterms:created xsi:type="dcterms:W3CDTF">2017-02-23T15:56:56Z</dcterms:created>
  <dcterms:modified xsi:type="dcterms:W3CDTF">2017-03-01T18:49:01Z</dcterms:modified>
</cp:coreProperties>
</file>