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7" r:id="rId2"/>
    <p:sldId id="265" r:id="rId3"/>
    <p:sldId id="259" r:id="rId4"/>
    <p:sldId id="267" r:id="rId5"/>
    <p:sldId id="260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B4DFF7-4E39-AF78-D12D-96C00C59BF12}" v="186" dt="2022-05-16T17:02:34.466"/>
    <p1510:client id="{5BE1B8AE-0D41-C650-8260-B2ED57B0076F}" v="41" dt="2022-05-16T19:38:58.797"/>
    <p1510:client id="{A5826F1C-E0F5-4BF2-3A76-C710354779EC}" v="125" dt="2022-05-16T21:36:52.925"/>
    <p1510:client id="{C8A07001-0929-5B88-A8FB-BD71A06D0A19}" v="16" dt="2022-05-17T19:07:31.967"/>
    <p1510:client id="{D5290530-5AFF-EFC3-997E-F32E849EF570}" v="159" dt="2022-05-16T16:39:55.2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2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0F800-EC8D-4CBB-BF21-D4569C17B754}" type="datetimeFigureOut">
              <a:t>6/13/22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9FFE41-7BEC-456F-B175-5B0A764A6DE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694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torymaps.arcgis.com/stories/ca057e5cbf3249fbaafa0e97b131e8c4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Use archivist voice here, colleagues, map, </a:t>
            </a:r>
            <a:r>
              <a:rPr lang="en-US" dirty="0" err="1">
                <a:ea typeface="Calibri"/>
                <a:cs typeface="Calibri"/>
              </a:rPr>
              <a:t>libguide</a:t>
            </a:r>
            <a:r>
              <a:rPr lang="en-US" dirty="0">
                <a:ea typeface="Calibri"/>
                <a:cs typeface="Calibri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3CE2E-3DB2-2543-A1CC-255A6E8F42E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574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Information about the past precious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3CE2E-3DB2-2543-A1CC-255A6E8F42E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807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3CE2E-3DB2-2543-A1CC-255A6E8F42E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754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Richness of our materials, and what can access from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3CE2E-3DB2-2543-A1CC-255A6E8F42E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9796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Map puts it in context</a:t>
            </a:r>
          </a:p>
          <a:p>
            <a:r>
              <a:rPr lang="en-US" dirty="0">
                <a:cs typeface="Calibri"/>
              </a:rPr>
              <a:t>Add value</a:t>
            </a:r>
          </a:p>
          <a:p>
            <a:r>
              <a:rPr lang="en-US" dirty="0">
                <a:cs typeface="Calibri"/>
              </a:rPr>
              <a:t>Specific poets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3CE2E-3DB2-2543-A1CC-255A6E8F42E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8948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hlinkClick r:id="rId3"/>
              </a:rPr>
              <a:t>https://storymaps.arcgis.com/stories/ca057e5cbf3249fbaafa0e97b131e8c4</a:t>
            </a:r>
            <a:endParaRPr lang="en-US"/>
          </a:p>
          <a:p>
            <a:endParaRPr lang="en-US" dirty="0">
              <a:ea typeface="Calibri"/>
              <a:cs typeface="Calibri"/>
            </a:endParaRPr>
          </a:p>
          <a:p>
            <a:r>
              <a:rPr lang="en-US" dirty="0">
                <a:ea typeface="Calibri"/>
                <a:cs typeface="Calibri"/>
              </a:rPr>
              <a:t>Darwish died in Houston</a:t>
            </a:r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3CE2E-3DB2-2543-A1CC-255A6E8F42E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4897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43CE2E-3DB2-2543-A1CC-255A6E8F42E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475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84636EF-9B34-784F-B076-08F4E00F1F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-46893"/>
            <a:ext cx="12192000" cy="6904893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48CEBF0-C1A7-504A-ABF5-DF36CEF4DA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46893"/>
            <a:ext cx="6126480" cy="67818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3A0E760-EEA4-D344-BD23-C858E7E740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34909"/>
            <a:ext cx="12192000" cy="1230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478657" y="1910491"/>
            <a:ext cx="4875145" cy="985210"/>
          </a:xfrm>
          <a:prstGeom prst="rect">
            <a:avLst/>
          </a:prstGeom>
        </p:spPr>
        <p:txBody>
          <a:bodyPr/>
          <a:lstStyle>
            <a:lvl1pPr>
              <a:defRPr sz="2400" spc="300">
                <a:solidFill>
                  <a:schemeClr val="bg1"/>
                </a:solidFill>
                <a:latin typeface="Nunito Sans" pitchFamily="2" charset="77"/>
              </a:defRPr>
            </a:lvl1pPr>
          </a:lstStyle>
          <a:p>
            <a:r>
              <a:rPr lang="en-US" dirty="0"/>
              <a:t>TITLE CARD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9C44B1-DAB3-374E-8714-625353D60C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78655" y="3062337"/>
            <a:ext cx="4873752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 b="0" i="0">
                <a:solidFill>
                  <a:schemeClr val="bg1"/>
                </a:solidFill>
                <a:latin typeface="Nunito Sans" pitchFamily="2" charset="77"/>
              </a:defRPr>
            </a:lvl1pPr>
          </a:lstStyle>
          <a:p>
            <a:pPr lvl="0"/>
            <a:r>
              <a:rPr lang="en-US" dirty="0"/>
              <a:t>Second Line</a:t>
            </a:r>
          </a:p>
        </p:txBody>
      </p:sp>
      <p:pic>
        <p:nvPicPr>
          <p:cNvPr id="8" name="Picture 7" descr="Texas State University">
            <a:extLst>
              <a:ext uri="{FF2B5EF4-FFF2-40B4-BE49-F238E27FC236}">
                <a16:creationId xmlns:a16="http://schemas.microsoft.com/office/drawing/2014/main" id="{5E8657D1-2783-1845-BB5B-3DAA5CE6A1A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656" y="5176946"/>
            <a:ext cx="2828925" cy="1028700"/>
          </a:xfrm>
          <a:prstGeom prst="rect">
            <a:avLst/>
          </a:prstGeom>
        </p:spPr>
      </p:pic>
      <p:pic>
        <p:nvPicPr>
          <p:cNvPr id="9" name="Picture 8" descr="Member the Texas State University System">
            <a:extLst>
              <a:ext uri="{FF2B5EF4-FFF2-40B4-BE49-F238E27FC236}">
                <a16:creationId xmlns:a16="http://schemas.microsoft.com/office/drawing/2014/main" id="{F2E3C823-48E0-7542-B222-37105C1DEC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775" y="6091854"/>
            <a:ext cx="2438400" cy="113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665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2D8E2A9-2814-E943-A706-B5AB6553D3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4809" y="-10633"/>
            <a:ext cx="64008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009479F9-D1B3-9F46-AD6C-E7844EB98E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-1"/>
            <a:ext cx="5829300" cy="5715000"/>
          </a:xfrm>
          <a:prstGeom prst="rect">
            <a:avLst/>
          </a:prstGeom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100" b="0" i="0">
                <a:solidFill>
                  <a:schemeClr val="tx1"/>
                </a:solidFill>
                <a:latin typeface="Nunito Sans" pitchFamily="2" charset="77"/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7695E27-6F70-FD4F-81F8-53F4357B6C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791200" y="-1"/>
            <a:ext cx="6400800" cy="5715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3EA317-11E0-954D-9C36-7C565BD2E4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9345" y="654403"/>
            <a:ext cx="5257800" cy="4572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BC55AA7-301E-214D-A0F2-074D8F6F33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345" y="1470771"/>
            <a:ext cx="5121156" cy="264402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0" i="0">
                <a:solidFill>
                  <a:schemeClr val="tx1"/>
                </a:solidFill>
                <a:latin typeface="Nunito Sans" pitchFamily="2" charset="77"/>
              </a:defRPr>
            </a:lvl1pPr>
            <a:lvl2pPr marL="457189" indent="0">
              <a:lnSpc>
                <a:spcPct val="150000"/>
              </a:lnSpc>
              <a:buNone/>
              <a:defRPr sz="1400" b="0" i="0">
                <a:solidFill>
                  <a:schemeClr val="bg1"/>
                </a:solidFill>
                <a:latin typeface="Nunito Sans" pitchFamily="2" charset="77"/>
              </a:defRPr>
            </a:lvl2pPr>
            <a:lvl3pPr marL="914377" indent="0">
              <a:lnSpc>
                <a:spcPct val="150000"/>
              </a:lnSpc>
              <a:buNone/>
              <a:defRPr sz="1400" b="0" i="0">
                <a:solidFill>
                  <a:schemeClr val="bg1"/>
                </a:solidFill>
                <a:latin typeface="Nunito Sans" pitchFamily="2" charset="77"/>
              </a:defRPr>
            </a:lvl3pPr>
            <a:lvl4pPr marL="1371566" indent="0">
              <a:lnSpc>
                <a:spcPct val="150000"/>
              </a:lnSpc>
              <a:buNone/>
              <a:defRPr sz="1400" b="0" i="0">
                <a:solidFill>
                  <a:schemeClr val="bg1"/>
                </a:solidFill>
                <a:latin typeface="Nunito Sans" pitchFamily="2" charset="77"/>
              </a:defRPr>
            </a:lvl4pPr>
            <a:lvl5pPr marL="1828755" indent="0">
              <a:lnSpc>
                <a:spcPct val="150000"/>
              </a:lnSpc>
              <a:buNone/>
              <a:defRPr sz="1400" b="0" i="0">
                <a:solidFill>
                  <a:schemeClr val="bg1"/>
                </a:solidFill>
                <a:latin typeface="Nunito Sans" pitchFamily="2" charset="77"/>
              </a:defRPr>
            </a:lvl5pPr>
          </a:lstStyle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Nunito Sans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The Bobcat is a type of cat with a bobbed tail and an affinity for maroon and gold. Larger than a house cat but smaller than a cougar, it’s amazingly relentless. Bobcats have been known to take out Trojans, Red Wolves and even larger prey like Longhorns. Bobcats' natural adversaries include Roadrunners and slow-moving trains. </a:t>
            </a:r>
          </a:p>
        </p:txBody>
      </p:sp>
    </p:spTree>
    <p:extLst>
      <p:ext uri="{BB962C8B-B14F-4D97-AF65-F5344CB8AC3E}">
        <p14:creationId xmlns:p14="http://schemas.microsoft.com/office/powerpoint/2010/main" val="84091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3DE806D-0AC3-8A49-B547-835CADC23E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593755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009479F9-D1B3-9F46-AD6C-E7844EB98EC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-1"/>
            <a:ext cx="5829300" cy="6858001"/>
          </a:xfrm>
          <a:prstGeom prst="rect">
            <a:avLst/>
          </a:prstGeom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100" b="0" i="0">
                <a:solidFill>
                  <a:schemeClr val="tx1">
                    <a:lumMod val="60000"/>
                    <a:lumOff val="40000"/>
                  </a:schemeClr>
                </a:solidFill>
                <a:latin typeface="Nunito Sans" pitchFamily="2" charset="77"/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7695E27-6F70-FD4F-81F8-53F4357B6C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791200" y="-1"/>
            <a:ext cx="64008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1BEA02-3BED-654A-A30C-8FB1EC22B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43225" y="3394329"/>
            <a:ext cx="6903720" cy="1150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0AB48EA-4A88-8049-9B14-02AB6803C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3076" y="6008885"/>
            <a:ext cx="2828925" cy="10287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03EA317-11E0-954D-9C36-7C565BD2E4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99345" y="654403"/>
            <a:ext cx="5257800" cy="4572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BC55AA7-301E-214D-A0F2-074D8F6F33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99344" y="1470772"/>
            <a:ext cx="4959069" cy="267502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0" i="0">
                <a:solidFill>
                  <a:schemeClr val="bg1"/>
                </a:solidFill>
                <a:latin typeface="Nunito Sans" pitchFamily="2" charset="77"/>
              </a:defRPr>
            </a:lvl1pPr>
            <a:lvl2pPr marL="457189" indent="0">
              <a:lnSpc>
                <a:spcPct val="150000"/>
              </a:lnSpc>
              <a:buNone/>
              <a:defRPr sz="1400" b="0" i="0">
                <a:solidFill>
                  <a:schemeClr val="bg1"/>
                </a:solidFill>
                <a:latin typeface="Nunito Sans" pitchFamily="2" charset="77"/>
              </a:defRPr>
            </a:lvl2pPr>
            <a:lvl3pPr marL="914377" indent="0">
              <a:lnSpc>
                <a:spcPct val="150000"/>
              </a:lnSpc>
              <a:buNone/>
              <a:defRPr sz="1400" b="0" i="0">
                <a:solidFill>
                  <a:schemeClr val="bg1"/>
                </a:solidFill>
                <a:latin typeface="Nunito Sans" pitchFamily="2" charset="77"/>
              </a:defRPr>
            </a:lvl3pPr>
            <a:lvl4pPr marL="1371566" indent="0">
              <a:lnSpc>
                <a:spcPct val="150000"/>
              </a:lnSpc>
              <a:buNone/>
              <a:defRPr sz="1400" b="0" i="0">
                <a:solidFill>
                  <a:schemeClr val="bg1"/>
                </a:solidFill>
                <a:latin typeface="Nunito Sans" pitchFamily="2" charset="77"/>
              </a:defRPr>
            </a:lvl4pPr>
            <a:lvl5pPr marL="1828755" indent="0">
              <a:lnSpc>
                <a:spcPct val="150000"/>
              </a:lnSpc>
              <a:buNone/>
              <a:defRPr sz="1400" b="0" i="0">
                <a:solidFill>
                  <a:schemeClr val="bg1"/>
                </a:solidFill>
                <a:latin typeface="Nunito Sans" pitchFamily="2" charset="77"/>
              </a:defRPr>
            </a:lvl5pPr>
          </a:lstStyle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Nunito Sans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The Bobcat is a type of cat with a bobbed tail and an affinity for maroon and gold. Larger than a house cat but smaller than a cougar, it’s amazingly relentless. Bobcats have been known to take out Trojans, Red Wolves and even larger prey like Longhorns. Bobcats' natural adversaries include Roadrunners and slow-moving trains. </a:t>
            </a:r>
          </a:p>
        </p:txBody>
      </p:sp>
    </p:spTree>
    <p:extLst>
      <p:ext uri="{BB962C8B-B14F-4D97-AF65-F5344CB8AC3E}">
        <p14:creationId xmlns:p14="http://schemas.microsoft.com/office/powerpoint/2010/main" val="816588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DBC8A-F157-E647-9D9F-D51516F82D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0927" y="685520"/>
            <a:ext cx="9144000" cy="571781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19D2988-F334-EF41-A2F7-874820BF09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0928" y="1366247"/>
            <a:ext cx="4343399" cy="3885749"/>
          </a:xfrm>
          <a:prstGeom prst="rect">
            <a:avLst/>
          </a:prstGeom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100" b="0" i="0">
                <a:solidFill>
                  <a:schemeClr val="accent6"/>
                </a:solidFill>
                <a:latin typeface="Nunito Sans" pitchFamily="2" charset="77"/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CC4E20E5-6627-3643-8DB5-EC4915FE2A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68752" y="1611209"/>
            <a:ext cx="1943101" cy="3429000"/>
          </a:xfrm>
          <a:prstGeom prst="rect">
            <a:avLst/>
          </a:prstGeom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100" b="0" i="0">
                <a:solidFill>
                  <a:schemeClr val="accent6"/>
                </a:solidFill>
                <a:latin typeface="Nunito Sans" pitchFamily="2" charset="77"/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44037A35-B93C-004C-AE9D-9D7376D671D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06279" y="1366247"/>
            <a:ext cx="2743199" cy="1828800"/>
          </a:xfrm>
          <a:prstGeom prst="rect">
            <a:avLst/>
          </a:prstGeom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100" b="0" i="0">
                <a:solidFill>
                  <a:schemeClr val="accent6"/>
                </a:solidFill>
                <a:latin typeface="Nunito Sans" pitchFamily="2" charset="77"/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84CE56EE-75D7-C24E-8865-5E7CDA29D2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16603" y="3429000"/>
            <a:ext cx="3844471" cy="1828800"/>
          </a:xfrm>
          <a:prstGeom prst="rect">
            <a:avLst/>
          </a:prstGeom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100" b="0" i="0">
                <a:solidFill>
                  <a:schemeClr val="accent6"/>
                </a:solidFill>
                <a:latin typeface="Nunito Sans" pitchFamily="2" charset="77"/>
              </a:defRPr>
            </a:lvl1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768052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761D1C5-F586-4845-BBA0-AD6447E821D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5544" y="1369100"/>
            <a:ext cx="4343400" cy="38862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719FDE2-ED9E-5F48-B979-C6208876E4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6128" y="1369100"/>
            <a:ext cx="4343400" cy="4572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1350" b="1" i="0" spc="150">
                <a:solidFill>
                  <a:schemeClr val="bg1"/>
                </a:solidFill>
                <a:latin typeface="Nunito Sans SemiBold" pitchFamily="2" charset="77"/>
              </a:defRPr>
            </a:lvl1pPr>
          </a:lstStyle>
          <a:p>
            <a:r>
              <a:rPr lang="en-US" dirty="0"/>
              <a:t>THE BOBCAT IS A TYPE OF CAT.</a:t>
            </a:r>
          </a:p>
        </p:txBody>
      </p:sp>
    </p:spTree>
    <p:extLst>
      <p:ext uri="{BB962C8B-B14F-4D97-AF65-F5344CB8AC3E}">
        <p14:creationId xmlns:p14="http://schemas.microsoft.com/office/powerpoint/2010/main" val="2880015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8D0C8CE-0FE1-5A4F-BBBA-BB8F498E47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-1"/>
            <a:ext cx="12192000" cy="5990493"/>
          </a:xfrm>
          <a:prstGeom prst="rect">
            <a:avLst/>
          </a:prstGeom>
          <a:solidFill>
            <a:srgbClr val="431C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73459E-942C-B14D-A24F-5DF8DC9F40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7164"/>
            <a:ext cx="12192000" cy="1230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247989E-A8A3-4740-B44F-119F6A39F5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9690429" y="6052487"/>
            <a:ext cx="2501571" cy="914400"/>
          </a:xfrm>
          <a:prstGeom prst="rect">
            <a:avLst/>
          </a:prstGeom>
        </p:spPr>
      </p:pic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1D22291D-3C69-A247-810A-93453B70B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00019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0" i="0" kern="1200" spc="300">
          <a:solidFill>
            <a:schemeClr val="bg1"/>
          </a:solidFill>
          <a:latin typeface="Nunito Sans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digital.library.txstate.edu/handle/10877/15767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lontad-project.unog.ch/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uides.library.txstate.edu/palestin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torymaps.arcgis.com/stories/ca057e5cbf3249fbaafa0e97b131e8c4" TargetMode="External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mailto:Elizabeth.bishop@txstate.edu" TargetMode="External"/><Relationship Id="rId3" Type="http://schemas.openxmlformats.org/officeDocument/2006/relationships/image" Target="../media/image16.png"/><Relationship Id="rId7" Type="http://schemas.openxmlformats.org/officeDocument/2006/relationships/hyperlink" Target="mailto:lgoodley@txstate.edu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nm22@txstate.edu" TargetMode="External"/><Relationship Id="rId11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hyperlink" Target="mailto:nd1115@txstate.edu" TargetMode="External"/><Relationship Id="rId4" Type="http://schemas.openxmlformats.org/officeDocument/2006/relationships/image" Target="../media/image17.png"/><Relationship Id="rId9" Type="http://schemas.openxmlformats.org/officeDocument/2006/relationships/hyperlink" Target="mailto:outreach@txstate.e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0606DCEF-4BE1-FAE0-43BD-B61257F8D65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0" r="16940"/>
          <a:stretch>
            <a:fillRect/>
          </a:stretch>
        </p:blipFill>
        <p:spPr>
          <a:xfrm>
            <a:off x="1625600" y="38100"/>
            <a:ext cx="3352800" cy="67818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E6DA2A5-482A-9743-84A7-58ADC93AB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8456" y="589590"/>
            <a:ext cx="5262936" cy="985210"/>
          </a:xfrm>
        </p:spPr>
        <p:txBody>
          <a:bodyPr/>
          <a:lstStyle/>
          <a:p>
            <a:pPr algn="ctr"/>
            <a:r>
              <a:rPr lang="en-US" dirty="0"/>
              <a:t>Global Palestine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81F925-8E91-524F-A847-8D29EF64D42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79999" y="1574800"/>
            <a:ext cx="4958306" cy="2220864"/>
          </a:xfrm>
        </p:spPr>
        <p:txBody>
          <a:bodyPr/>
          <a:lstStyle/>
          <a:p>
            <a:r>
              <a:rPr lang="en-US" sz="1600" dirty="0" err="1"/>
              <a:t>Noha</a:t>
            </a:r>
            <a:r>
              <a:rPr lang="en-US" sz="1600" dirty="0"/>
              <a:t> </a:t>
            </a:r>
            <a:r>
              <a:rPr lang="en-US" sz="1600" dirty="0" err="1"/>
              <a:t>Mohama-Akkari</a:t>
            </a:r>
            <a:r>
              <a:rPr lang="en-US" sz="1600" dirty="0"/>
              <a:t>, Lecturer, World Languages and Literatures</a:t>
            </a:r>
          </a:p>
          <a:p>
            <a:r>
              <a:rPr lang="en-US" sz="1600" dirty="0"/>
              <a:t>Lauren Goodley, Archivist, The </a:t>
            </a:r>
            <a:r>
              <a:rPr lang="en-US" sz="1600" dirty="0" err="1"/>
              <a:t>Wittliff</a:t>
            </a:r>
            <a:r>
              <a:rPr lang="en-US" sz="1600" dirty="0"/>
              <a:t> Collections</a:t>
            </a:r>
          </a:p>
          <a:p>
            <a:r>
              <a:rPr lang="en-US" sz="1600" dirty="0"/>
              <a:t>Elizabeth Bishop, Ph.D.,  Dept. of History</a:t>
            </a:r>
          </a:p>
          <a:p>
            <a:r>
              <a:rPr lang="en-US" sz="1600" dirty="0"/>
              <a:t>Margaret </a:t>
            </a:r>
            <a:r>
              <a:rPr lang="en-US" sz="1600" dirty="0" err="1"/>
              <a:t>Vaverek</a:t>
            </a:r>
            <a:r>
              <a:rPr lang="en-US" sz="1600" dirty="0"/>
              <a:t>, Research, Instruction, Outreach Librarian</a:t>
            </a:r>
          </a:p>
          <a:p>
            <a:r>
              <a:rPr lang="en-US" sz="1600" dirty="0"/>
              <a:t>Nathaniel Dede-</a:t>
            </a:r>
            <a:r>
              <a:rPr lang="en-US" sz="1600" dirty="0" err="1"/>
              <a:t>Bamfo</a:t>
            </a:r>
            <a:r>
              <a:rPr lang="en-US" sz="1600" dirty="0"/>
              <a:t>, Ph.D., GIS Services Specialist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DF4C933-87E0-B661-DF35-99BED6C10B4E}"/>
              </a:ext>
            </a:extLst>
          </p:cNvPr>
          <p:cNvSpPr txBox="1"/>
          <p:nvPr/>
        </p:nvSpPr>
        <p:spPr>
          <a:xfrm>
            <a:off x="6473780" y="4144851"/>
            <a:ext cx="5791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en-US" dirty="0">
                <a:solidFill>
                  <a:schemeClr val="accent2"/>
                </a:solidFill>
                <a:ea typeface="+mn-lt"/>
                <a:cs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://digital.library.txstate.edu/handle/10877/15767</a:t>
            </a:r>
            <a:endParaRPr lang="en-US" dirty="0">
              <a:solidFill>
                <a:schemeClr val="accent2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285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562DB245-A1A2-D706-5AAF-A56E839FF7D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2" r="4572"/>
          <a:stretch>
            <a:fillRect/>
          </a:stretch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E63586D-E2A8-CC4C-A59E-24C9664D2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Nunito Sans"/>
              </a:rPr>
              <a:t>Project Outline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EB0E36C-0987-0542-9D20-8C3BDCC0EC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411671" y="1408568"/>
            <a:ext cx="3108497" cy="933312"/>
          </a:xfrm>
        </p:spPr>
        <p:txBody>
          <a:bodyPr lIns="45720" tIns="22860" rIns="45720" bIns="22860" anchor="t"/>
          <a:lstStyle/>
          <a:p>
            <a:pPr algn="ctr"/>
            <a:r>
              <a:rPr lang="en-US" sz="1600" dirty="0">
                <a:latin typeface="Nunito Sans"/>
              </a:rPr>
              <a:t>-Naomi Shihab Nye Papers</a:t>
            </a:r>
            <a:endParaRPr lang="en-US"/>
          </a:p>
          <a:p>
            <a:pPr algn="ctr"/>
            <a:r>
              <a:rPr lang="en-US" sz="1600" dirty="0">
                <a:latin typeface="Nunito Sans"/>
              </a:rPr>
              <a:t>-Colleagues</a:t>
            </a:r>
          </a:p>
          <a:p>
            <a:endParaRPr lang="en-US" dirty="0">
              <a:latin typeface="Nunito Sans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AFA2A5B-A4C2-E644-0474-899B82F8EF52}"/>
              </a:ext>
            </a:extLst>
          </p:cNvPr>
          <p:cNvSpPr txBox="1">
            <a:spLocks/>
          </p:cNvSpPr>
          <p:nvPr/>
        </p:nvSpPr>
        <p:spPr>
          <a:xfrm>
            <a:off x="6459948" y="2556232"/>
            <a:ext cx="2460539" cy="2226966"/>
          </a:xfrm>
          <a:prstGeom prst="rect">
            <a:avLst/>
          </a:prstGeom>
        </p:spPr>
        <p:txBody>
          <a:bodyPr lIns="45720" tIns="22860" rIns="45720" bIns="22860" anchor="t"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bg1"/>
                </a:solidFill>
                <a:latin typeface="Nunito Sans" pitchFamily="2" charset="77"/>
                <a:ea typeface="+mn-ea"/>
                <a:cs typeface="+mn-cs"/>
              </a:defRPr>
            </a:lvl1pPr>
            <a:lvl2pPr marL="457189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bg1"/>
                </a:solidFill>
                <a:latin typeface="Nunito Sans" pitchFamily="2" charset="77"/>
                <a:ea typeface="+mn-ea"/>
                <a:cs typeface="+mn-cs"/>
              </a:defRPr>
            </a:lvl2pPr>
            <a:lvl3pPr marL="914377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bg1"/>
                </a:solidFill>
                <a:latin typeface="Nunito Sans" pitchFamily="2" charset="77"/>
                <a:ea typeface="+mn-ea"/>
                <a:cs typeface="+mn-cs"/>
              </a:defRPr>
            </a:lvl3pPr>
            <a:lvl4pPr marL="1371566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bg1"/>
                </a:solidFill>
                <a:latin typeface="Nunito Sans" pitchFamily="2" charset="77"/>
                <a:ea typeface="+mn-ea"/>
                <a:cs typeface="+mn-cs"/>
              </a:defRPr>
            </a:lvl4pPr>
            <a:lvl5pPr marL="1828755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bg1"/>
                </a:solidFill>
                <a:latin typeface="Nunito Sans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u="sng" dirty="0">
                <a:latin typeface="Nunito Sans"/>
              </a:rPr>
              <a:t>Global Palestine</a:t>
            </a:r>
            <a:endParaRPr lang="en-US" sz="1600" u="sng" dirty="0"/>
          </a:p>
          <a:p>
            <a:pPr marL="285750" indent="-285750">
              <a:buChar char="•"/>
            </a:pPr>
            <a:r>
              <a:rPr lang="en-US" sz="1600" dirty="0">
                <a:latin typeface="Nunito Sans"/>
              </a:rPr>
              <a:t>Archives of the Palestinian diaspora</a:t>
            </a:r>
            <a:endParaRPr lang="en-US" sz="1600" dirty="0"/>
          </a:p>
          <a:p>
            <a:pPr marL="285750" indent="-285750">
              <a:buChar char="•"/>
            </a:pPr>
            <a:r>
              <a:rPr lang="en-US" sz="1600" dirty="0">
                <a:latin typeface="Nunito Sans"/>
              </a:rPr>
              <a:t>Poems/Poets of the Palestinian diaspora</a:t>
            </a:r>
          </a:p>
          <a:p>
            <a:endParaRPr lang="en-US" dirty="0"/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959C3DEB-9CBD-035A-2947-3E08E526EABA}"/>
              </a:ext>
            </a:extLst>
          </p:cNvPr>
          <p:cNvSpPr txBox="1">
            <a:spLocks/>
          </p:cNvSpPr>
          <p:nvPr/>
        </p:nvSpPr>
        <p:spPr>
          <a:xfrm>
            <a:off x="9347254" y="2644355"/>
            <a:ext cx="2470906" cy="1570903"/>
          </a:xfrm>
          <a:prstGeom prst="rect">
            <a:avLst/>
          </a:prstGeom>
        </p:spPr>
        <p:txBody>
          <a:bodyPr lIns="45720" tIns="22860" rIns="45720" bIns="22860" anchor="t"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bg1"/>
                </a:solidFill>
                <a:latin typeface="Nunito Sans" pitchFamily="2" charset="77"/>
                <a:ea typeface="+mn-ea"/>
                <a:cs typeface="+mn-cs"/>
              </a:defRPr>
            </a:lvl1pPr>
            <a:lvl2pPr marL="457189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bg1"/>
                </a:solidFill>
                <a:latin typeface="Nunito Sans" pitchFamily="2" charset="77"/>
                <a:ea typeface="+mn-ea"/>
                <a:cs typeface="+mn-cs"/>
              </a:defRPr>
            </a:lvl2pPr>
            <a:lvl3pPr marL="914377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bg1"/>
                </a:solidFill>
                <a:latin typeface="Nunito Sans" pitchFamily="2" charset="77"/>
                <a:ea typeface="+mn-ea"/>
                <a:cs typeface="+mn-cs"/>
              </a:defRPr>
            </a:lvl3pPr>
            <a:lvl4pPr marL="1371566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bg1"/>
                </a:solidFill>
                <a:latin typeface="Nunito Sans" pitchFamily="2" charset="77"/>
                <a:ea typeface="+mn-ea"/>
                <a:cs typeface="+mn-cs"/>
              </a:defRPr>
            </a:lvl4pPr>
            <a:lvl5pPr marL="1828755" indent="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bg1"/>
                </a:solidFill>
                <a:latin typeface="Nunito Sans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u="sng" dirty="0">
                <a:latin typeface="Nunito Sans"/>
              </a:rPr>
              <a:t>Outreach</a:t>
            </a:r>
            <a:endParaRPr lang="en-US"/>
          </a:p>
          <a:p>
            <a:pPr marL="285750" indent="-285750">
              <a:buChar char="•"/>
            </a:pPr>
            <a:r>
              <a:rPr lang="en-US" sz="1600" dirty="0" err="1">
                <a:latin typeface="Nunito Sans"/>
              </a:rPr>
              <a:t>LibGuide</a:t>
            </a:r>
            <a:endParaRPr lang="en-US" sz="1600" dirty="0" err="1"/>
          </a:p>
          <a:p>
            <a:pPr marL="285750" indent="-285750">
              <a:buChar char="•"/>
            </a:pPr>
            <a:r>
              <a:rPr lang="en-US" sz="1600" dirty="0">
                <a:latin typeface="Nunito Sans"/>
              </a:rPr>
              <a:t>GIS Map</a:t>
            </a:r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43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716531-EED7-E349-943E-3DD27A746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Poetry of Palestine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6BAAACF-F22F-BF46-B5A4-58014C95CD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Naomi Shihab Nye - Palestinian-American author born in St. Louis, Missouri and lives in San Antonio, Texas</a:t>
            </a:r>
          </a:p>
          <a:p>
            <a:r>
              <a:rPr lang="en-US" dirty="0"/>
              <a:t>Nye’s anthology “the flag of childhood: poems from the Middle East” - selections from different parts of the Middle East by different authors, Arabs and Jews. </a:t>
            </a:r>
          </a:p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3BF1B0-2960-EE24-A044-FACB15940EE6}"/>
              </a:ext>
            </a:extLst>
          </p:cNvPr>
          <p:cNvSpPr>
            <a:spLocks/>
          </p:cNvSpPr>
          <p:nvPr/>
        </p:nvSpPr>
        <p:spPr>
          <a:xfrm>
            <a:off x="1289615" y="651527"/>
            <a:ext cx="351853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Enough for Me </a:t>
            </a:r>
            <a:endParaRPr lang="en-US" sz="14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endParaRPr lang="en-US" sz="14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Enough for me to die on her earth </a:t>
            </a:r>
            <a:endParaRPr lang="en-US" sz="14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be buried in her </a:t>
            </a:r>
            <a:endParaRPr lang="en-US" sz="14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to melt and vanish into her soil </a:t>
            </a:r>
            <a:endParaRPr lang="en-US" sz="14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then sprout forth as a flower </a:t>
            </a:r>
            <a:endParaRPr lang="en-US" sz="14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played with by a child from country </a:t>
            </a:r>
            <a:endParaRPr lang="en-US" sz="14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enough for me to remain </a:t>
            </a:r>
            <a:endParaRPr lang="en-US" sz="14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in my country’s embrace </a:t>
            </a:r>
            <a:endParaRPr lang="en-US" sz="14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to be in her close as a handful of dust </a:t>
            </a:r>
            <a:endParaRPr lang="en-US" sz="14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a sprig of grass </a:t>
            </a:r>
            <a:endParaRPr lang="en-US" sz="14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a flower. </a:t>
            </a:r>
            <a:endParaRPr lang="en-US" sz="14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endParaRPr lang="en-US" sz="14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US" sz="1400" dirty="0" err="1">
                <a:solidFill>
                  <a:srgbClr val="000000"/>
                </a:solidFill>
                <a:latin typeface="Calibri" panose="020F0502020204030204" pitchFamily="34" charset="0"/>
              </a:rPr>
              <a:t>Fadwa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alibri" panose="020F0502020204030204" pitchFamily="34" charset="0"/>
              </a:rPr>
              <a:t>Tuqan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endParaRPr lang="en-US" sz="14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Translated by Salma Khadra </a:t>
            </a:r>
            <a:r>
              <a:rPr lang="en-US" sz="1400" dirty="0" err="1">
                <a:solidFill>
                  <a:srgbClr val="000000"/>
                </a:solidFill>
                <a:latin typeface="Calibri" panose="020F0502020204030204" pitchFamily="34" charset="0"/>
              </a:rPr>
              <a:t>Jayyusi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 </a:t>
            </a:r>
            <a:endParaRPr lang="en-US" sz="14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fontAlgn="base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                          and Naomi Shihab Nye</a:t>
            </a:r>
            <a:endParaRPr lang="en-US" sz="1400" dirty="0">
              <a:solidFill>
                <a:srgbClr val="000000"/>
              </a:solidFill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786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683920-ADAB-03D3-2979-FFCDF47F7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6605" y="604160"/>
            <a:ext cx="4727320" cy="716081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Nunito Sans"/>
              </a:rPr>
              <a:t>Palestine Archives in Central Texas and Globally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C4606A-6DF6-683C-5CA1-0D24B2C2DF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98508" y="1470771"/>
            <a:ext cx="5469389" cy="4463865"/>
          </a:xfrm>
        </p:spPr>
        <p:txBody>
          <a:bodyPr lIns="91440" tIns="45720" rIns="91440" bIns="45720" anchor="t"/>
          <a:lstStyle/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chemeClr val="tx1"/>
                </a:solidFill>
                <a:latin typeface="Nunito Sans"/>
              </a:rPr>
              <a:t>Texas State University</a:t>
            </a:r>
          </a:p>
          <a:p>
            <a:pPr marL="2286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Nunito Sans"/>
              </a:rPr>
              <a:t>Naomi Shihab Nye Papers</a:t>
            </a:r>
          </a:p>
          <a:p>
            <a:pPr>
              <a:lnSpc>
                <a:spcPct val="100000"/>
              </a:lnSpc>
            </a:pPr>
            <a:endParaRPr lang="en-US" sz="800" dirty="0"/>
          </a:p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chemeClr val="tx1"/>
                </a:solidFill>
                <a:latin typeface="Nunito Sans"/>
              </a:rPr>
              <a:t>University of Texas, San Antonio</a:t>
            </a:r>
          </a:p>
          <a:p>
            <a:pPr marL="2286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Nunito Sans"/>
              </a:rPr>
              <a:t>Naomi Shihab Nye Papers</a:t>
            </a:r>
            <a:r>
              <a:rPr lang="en-US" sz="1600" dirty="0">
                <a:latin typeface="Nunito Sans"/>
              </a:rPr>
              <a:t> </a:t>
            </a:r>
            <a:endParaRPr lang="en-US" sz="1600" dirty="0"/>
          </a:p>
          <a:p>
            <a:pPr>
              <a:lnSpc>
                <a:spcPct val="100000"/>
              </a:lnSpc>
            </a:pPr>
            <a:endParaRPr lang="en-US" sz="800" dirty="0">
              <a:solidFill>
                <a:srgbClr val="FFFFFF"/>
              </a:solidFill>
              <a:latin typeface="Nunito Sans"/>
            </a:endParaRPr>
          </a:p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chemeClr val="tx1"/>
                </a:solidFill>
                <a:latin typeface="Nunito Sans"/>
              </a:rPr>
              <a:t> United Nations Archives at Geneva</a:t>
            </a:r>
          </a:p>
          <a:p>
            <a:pPr marL="2286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Nunito Sans"/>
              </a:rPr>
              <a:t>LONTAD, Total Digital Access Project, League of Nations </a:t>
            </a:r>
            <a:r>
              <a:rPr lang="en-US" sz="1600" dirty="0">
                <a:solidFill>
                  <a:schemeClr val="accent6"/>
                </a:solidFill>
                <a:highlight>
                  <a:srgbClr val="C0C0C0"/>
                </a:highlight>
                <a:latin typeface="Nunito San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https://lontad-project.unog.ch</a:t>
            </a:r>
            <a:r>
              <a:rPr lang="en-US" sz="1600" dirty="0">
                <a:solidFill>
                  <a:schemeClr val="accent6"/>
                </a:solidFill>
                <a:latin typeface="Nunito San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US" sz="1600" dirty="0">
                <a:solidFill>
                  <a:schemeClr val="accent6"/>
                </a:solidFill>
                <a:latin typeface="Nunito Sans"/>
              </a:rPr>
              <a:t> </a:t>
            </a:r>
          </a:p>
          <a:p>
            <a:pPr>
              <a:lnSpc>
                <a:spcPct val="100000"/>
              </a:lnSpc>
            </a:pPr>
            <a:endParaRPr lang="en-US" sz="8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chemeClr val="tx1"/>
                </a:solidFill>
                <a:latin typeface="Nunito Sans"/>
              </a:rPr>
              <a:t>United Nations Archives, New York City</a:t>
            </a:r>
          </a:p>
          <a:p>
            <a:pPr marL="228600" indent="-2286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Nunito Sans"/>
              </a:rPr>
              <a:t>United Nations Relief and Works Agency for Palestine Refugees in the Near East</a:t>
            </a:r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B3056F0C-7F37-5FAD-E80B-BE44CC7DBFA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98" r="26698"/>
          <a:stretch>
            <a:fillRect/>
          </a:stretch>
        </p:blipFill>
        <p:spPr>
          <a:xfrm>
            <a:off x="653143" y="-46055"/>
            <a:ext cx="4430268" cy="6949440"/>
          </a:xfrm>
        </p:spPr>
      </p:pic>
    </p:spTree>
    <p:extLst>
      <p:ext uri="{BB962C8B-B14F-4D97-AF65-F5344CB8AC3E}">
        <p14:creationId xmlns:p14="http://schemas.microsoft.com/office/powerpoint/2010/main" val="4284167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E63586D-E2A8-CC4C-A59E-24C9664D2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err="1"/>
              <a:t>LibGuide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EB0E36C-0987-0542-9D20-8C3BDCC0EC8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80387" y="1337366"/>
            <a:ext cx="3840867" cy="1395675"/>
          </a:xfrm>
        </p:spPr>
        <p:txBody>
          <a:bodyPr lIns="91440" tIns="45720" rIns="91440" bIns="45720" anchor="t"/>
          <a:lstStyle/>
          <a:p>
            <a:r>
              <a:rPr lang="en-US" dirty="0"/>
              <a:t>Resources related to Palestine – at Texas State and internationally </a:t>
            </a:r>
          </a:p>
          <a:p>
            <a:r>
              <a:rPr lang="en-US" dirty="0">
                <a:solidFill>
                  <a:schemeClr val="accent2"/>
                </a:solidFill>
                <a:hlinkClick r:id="rId3"/>
              </a:rPr>
              <a:t>https://guides.library.txstate.edu/palestine</a:t>
            </a:r>
            <a:r>
              <a:rPr lang="en-US" dirty="0">
                <a:solidFill>
                  <a:schemeClr val="accent2"/>
                </a:solidFill>
              </a:rPr>
              <a:t>  </a:t>
            </a:r>
            <a:endParaRPr lang="en-US">
              <a:solidFill>
                <a:schemeClr val="accent2"/>
              </a:solidFill>
            </a:endParaRPr>
          </a:p>
          <a:p>
            <a:endParaRPr lang="en-US" u="sng" dirty="0"/>
          </a:p>
        </p:txBody>
      </p:sp>
      <p:pic>
        <p:nvPicPr>
          <p:cNvPr id="7" name="Picture 7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FC13E184-AF66-A11D-96EE-EBB13B2B96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992" y="403880"/>
            <a:ext cx="5701552" cy="4566081"/>
          </a:xfrm>
          <a:prstGeom prst="rect">
            <a:avLst/>
          </a:prstGeom>
        </p:spPr>
      </p:pic>
      <p:pic>
        <p:nvPicPr>
          <p:cNvPr id="10" name="Picture 10" descr="Qr code&#10;&#10;Description automatically generated">
            <a:extLst>
              <a:ext uri="{FF2B5EF4-FFF2-40B4-BE49-F238E27FC236}">
                <a16:creationId xmlns:a16="http://schemas.microsoft.com/office/drawing/2014/main" id="{C86161FB-1B62-5D41-D444-A5795C353E7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5"/>
          <a:srcRect t="980" b="980"/>
          <a:stretch/>
        </p:blipFill>
        <p:spPr>
          <a:xfrm>
            <a:off x="8735608" y="2564900"/>
            <a:ext cx="3080125" cy="3015630"/>
          </a:xfrm>
        </p:spPr>
      </p:pic>
    </p:spTree>
    <p:extLst>
      <p:ext uri="{BB962C8B-B14F-4D97-AF65-F5344CB8AC3E}">
        <p14:creationId xmlns:p14="http://schemas.microsoft.com/office/powerpoint/2010/main" val="2804725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822BAF-B551-4DC2-3AA2-C97402123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Nunito Sans"/>
              </a:rPr>
              <a:t>ARC-GIS Mapping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9C0D9A-7EDD-38D6-32F8-C04DB72E15D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98508" y="1470772"/>
            <a:ext cx="3719302" cy="1690930"/>
          </a:xfrm>
        </p:spPr>
        <p:txBody>
          <a:bodyPr lIns="45720" tIns="22860" rIns="45720" bIns="22860" anchor="t"/>
          <a:lstStyle/>
          <a:p>
            <a:pPr>
              <a:spcBef>
                <a:spcPts val="0"/>
              </a:spcBef>
            </a:pPr>
            <a:r>
              <a:rPr lang="en-US" dirty="0">
                <a:latin typeface="Nunito Sans"/>
              </a:rPr>
              <a:t>Nathaniel Dede-Bamfo, Ph.D., GISP</a:t>
            </a:r>
          </a:p>
          <a:p>
            <a:pPr>
              <a:spcBef>
                <a:spcPts val="0"/>
              </a:spcBef>
            </a:pPr>
            <a:r>
              <a:rPr lang="en-US" dirty="0"/>
              <a:t>GIS Services Specialist</a:t>
            </a:r>
          </a:p>
          <a:p>
            <a:pPr>
              <a:spcBef>
                <a:spcPts val="0"/>
              </a:spcBef>
            </a:pPr>
            <a:r>
              <a:rPr lang="en-US" dirty="0">
                <a:latin typeface="Nunito Sans"/>
              </a:rPr>
              <a:t>Poets’</a:t>
            </a:r>
            <a:r>
              <a:rPr lang="en-US" dirty="0"/>
              <a:t> places of residence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chemeClr val="accent2"/>
                </a:solidFill>
                <a:highlight>
                  <a:srgbClr val="C0C0C0"/>
                </a:highlight>
                <a:latin typeface="Nunito San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https://storymaps.arcgis.com/stories/ca057e5cbf3249fbaafa0e97b131e8c4</a:t>
            </a:r>
            <a:r>
              <a:rPr lang="en-US" dirty="0">
                <a:solidFill>
                  <a:schemeClr val="accent2"/>
                </a:solidFill>
                <a:highlight>
                  <a:srgbClr val="C0C0C0"/>
                </a:highlight>
                <a:latin typeface="Nunito Sans"/>
              </a:rPr>
              <a:t> </a:t>
            </a:r>
            <a:endParaRPr lang="en-US" dirty="0">
              <a:solidFill>
                <a:schemeClr val="accent2"/>
              </a:solidFill>
              <a:highlight>
                <a:srgbClr val="C0C0C0"/>
              </a:highlight>
            </a:endParaRP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2CB166-761D-7A7E-EDBE-74CA17C633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67" y="32809"/>
            <a:ext cx="4978105" cy="2805052"/>
          </a:xfrm>
          <a:prstGeom prst="rect">
            <a:avLst/>
          </a:prstGeom>
        </p:spPr>
      </p:pic>
      <p:pic>
        <p:nvPicPr>
          <p:cNvPr id="2" name="Picture 4" descr="Map&#10;&#10;Description automatically generated">
            <a:extLst>
              <a:ext uri="{FF2B5EF4-FFF2-40B4-BE49-F238E27FC236}">
                <a16:creationId xmlns:a16="http://schemas.microsoft.com/office/drawing/2014/main" id="{253ADAFE-1909-6D76-F28F-0AC5A6AD80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29" y="2160188"/>
            <a:ext cx="4400587" cy="3558498"/>
          </a:xfrm>
          <a:prstGeom prst="rect">
            <a:avLst/>
          </a:prstGeom>
        </p:spPr>
      </p:pic>
      <p:pic>
        <p:nvPicPr>
          <p:cNvPr id="9" name="Picture 9" descr="Map&#10;&#10;Description automatically generated">
            <a:extLst>
              <a:ext uri="{FF2B5EF4-FFF2-40B4-BE49-F238E27FC236}">
                <a16:creationId xmlns:a16="http://schemas.microsoft.com/office/drawing/2014/main" id="{A551A4D2-7C4E-8EDD-BA0D-EA7CC79BFE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212" y="3021315"/>
            <a:ext cx="5565819" cy="315552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AF63C17-619C-99DC-4E26-7F3F03E5E5F7}"/>
              </a:ext>
            </a:extLst>
          </p:cNvPr>
          <p:cNvSpPr txBox="1"/>
          <p:nvPr/>
        </p:nvSpPr>
        <p:spPr>
          <a:xfrm>
            <a:off x="9017498" y="4076948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Click to add text</a:t>
            </a:r>
          </a:p>
        </p:txBody>
      </p:sp>
      <p:pic>
        <p:nvPicPr>
          <p:cNvPr id="46" name="Picture 46" descr="Qr code&#10;&#10;Description automatically generated">
            <a:extLst>
              <a:ext uri="{FF2B5EF4-FFF2-40B4-BE49-F238E27FC236}">
                <a16:creationId xmlns:a16="http://schemas.microsoft.com/office/drawing/2014/main" id="{19FDA0B1-2BB3-0AA1-3985-AECBAFAF8A5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7"/>
          <a:srcRect t="1767" b="1767"/>
          <a:stretch/>
        </p:blipFill>
        <p:spPr>
          <a:xfrm>
            <a:off x="8297863" y="3162300"/>
            <a:ext cx="3009900" cy="2903538"/>
          </a:xfrm>
        </p:spPr>
      </p:pic>
    </p:spTree>
    <p:extLst>
      <p:ext uri="{BB962C8B-B14F-4D97-AF65-F5344CB8AC3E}">
        <p14:creationId xmlns:p14="http://schemas.microsoft.com/office/powerpoint/2010/main" val="3065136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D2C8E42-B5A5-4D27-C8C5-E94964C54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Global Palestine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54D8A0-0BC1-E996-0AEC-E6206B781C1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lIns="91440" tIns="45720" rIns="91440" bIns="45720" anchor="t"/>
          <a:lstStyle/>
          <a:p>
            <a:r>
              <a:rPr lang="en-US" sz="1600" dirty="0">
                <a:latin typeface="Nunito Sans"/>
              </a:rPr>
              <a:t>Naomi Shihab Nye Papers as a node in the global archive of Palestine</a:t>
            </a:r>
            <a:endParaRPr lang="en-US" sz="1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9B0D0F10-A788-2F3C-61F5-BF6807162E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597" y="619390"/>
            <a:ext cx="5378003" cy="4342062"/>
          </a:xfrm>
          <a:prstGeom prst="rect">
            <a:avLst/>
          </a:prstGeom>
        </p:spPr>
      </p:pic>
      <p:pic>
        <p:nvPicPr>
          <p:cNvPr id="2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49DD5394-8DEC-AA4E-06AA-C58C437F02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0047" y="2872259"/>
            <a:ext cx="4431552" cy="2488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441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7C572126-44DE-2D4A-98C7-538B4A297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412" y="327991"/>
            <a:ext cx="9144000" cy="860038"/>
          </a:xfrm>
        </p:spPr>
        <p:txBody>
          <a:bodyPr>
            <a:normAutofit/>
          </a:bodyPr>
          <a:lstStyle/>
          <a:p>
            <a:r>
              <a:rPr lang="en-US" dirty="0"/>
              <a:t>Questions / Discussion</a:t>
            </a:r>
            <a:br>
              <a:rPr lang="en-US" dirty="0"/>
            </a:br>
            <a:endParaRPr lang="en-US" sz="1200" dirty="0">
              <a:solidFill>
                <a:schemeClr val="accent2"/>
              </a:solidFill>
            </a:endParaRP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A4076D78-4AAF-BDD8-2A72-5B69EF24565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4" r="17494"/>
          <a:stretch>
            <a:fillRect/>
          </a:stretch>
        </p:blipFill>
        <p:spPr>
          <a:xfrm>
            <a:off x="1923617" y="932240"/>
            <a:ext cx="2057400" cy="1828800"/>
          </a:xfrm>
          <a:prstGeom prst="rect">
            <a:avLst/>
          </a:prstGeom>
        </p:spPr>
      </p:pic>
      <p:pic>
        <p:nvPicPr>
          <p:cNvPr id="8" name="Picture Placeholder 15">
            <a:extLst>
              <a:ext uri="{FF2B5EF4-FFF2-40B4-BE49-F238E27FC236}">
                <a16:creationId xmlns:a16="http://schemas.microsoft.com/office/drawing/2014/main" id="{D1DFF2A5-6E99-C27F-2F93-73FC5809D22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91" r="26891"/>
          <a:stretch>
            <a:fillRect/>
          </a:stretch>
        </p:blipFill>
        <p:spPr>
          <a:xfrm>
            <a:off x="288898" y="1021327"/>
            <a:ext cx="1457326" cy="3429000"/>
          </a:xfrm>
        </p:spPr>
      </p:pic>
      <p:pic>
        <p:nvPicPr>
          <p:cNvPr id="12" name="Picture Placeholder 8">
            <a:extLst>
              <a:ext uri="{FF2B5EF4-FFF2-40B4-BE49-F238E27FC236}">
                <a16:creationId xmlns:a16="http://schemas.microsoft.com/office/drawing/2014/main" id="{721D49AE-44EE-F416-0227-44E818D8257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3" r="4603"/>
          <a:stretch>
            <a:fillRect/>
          </a:stretch>
        </p:blipFill>
        <p:spPr>
          <a:xfrm>
            <a:off x="1923583" y="3398870"/>
            <a:ext cx="2883354" cy="1828800"/>
          </a:xfrm>
          <a:prstGeom prst="rect">
            <a:avLst/>
          </a:prstGeom>
        </p:spPr>
      </p:pic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174E6FB1-3A25-9A26-7493-CE1128B3B82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42859" y="1188029"/>
            <a:ext cx="4232676" cy="3963069"/>
          </a:xfrm>
        </p:spPr>
        <p:txBody>
          <a:bodyPr lIns="45720" tIns="22860" rIns="45720" bIns="22860" anchor="ctr"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latin typeface="Nunito Sans"/>
              </a:rPr>
              <a:t>Noha Mohama-Akkari, Lecturer,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latin typeface="Nunito Sans"/>
              </a:rPr>
              <a:t>World Languages and Literatures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latin typeface="Nunito San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nm22@txstate.edu</a:t>
            </a:r>
            <a:endParaRPr lang="en-US" sz="1800" dirty="0">
              <a:latin typeface="Nunito Sans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latin typeface="Nunito Sans"/>
              </a:rPr>
              <a:t>Lauren Goodley, Archivist, </a:t>
            </a:r>
            <a:br>
              <a:rPr lang="en-US" sz="1800" dirty="0">
                <a:latin typeface="Nunito Sans"/>
              </a:rPr>
            </a:br>
            <a:r>
              <a:rPr lang="en-US" sz="1800" dirty="0">
                <a:latin typeface="Nunito Sans"/>
              </a:rPr>
              <a:t>The Wittliff Collections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latin typeface="Nunito San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lgoodley@txstate.edu</a:t>
            </a:r>
            <a:r>
              <a:rPr lang="en-US" sz="1800" dirty="0">
                <a:latin typeface="Nunito Sans"/>
              </a:rPr>
              <a:t> 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latin typeface="Nunito Sans"/>
              </a:rPr>
              <a:t>Elizabeth Bishop, Ph.D., 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latin typeface="Nunito Sans"/>
              </a:rPr>
              <a:t>Dept. of History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latin typeface="Nunito Sans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elizabeth.bishop@txstate.edu</a:t>
            </a:r>
            <a:endParaRPr lang="en-US" sz="1800" dirty="0">
              <a:latin typeface="Nunito Sans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latin typeface="Nunito Sans"/>
              </a:rPr>
              <a:t>Margaret </a:t>
            </a:r>
            <a:r>
              <a:rPr lang="en-US" sz="1800" dirty="0" err="1">
                <a:latin typeface="Nunito Sans"/>
              </a:rPr>
              <a:t>Vaverek</a:t>
            </a:r>
            <a:r>
              <a:rPr lang="en-US" sz="1800" dirty="0">
                <a:latin typeface="Nunito Sans"/>
              </a:rPr>
              <a:t>, Research, Instruction, Outreach Librarian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latin typeface="Nunito San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outreach@txstate.edu</a:t>
            </a:r>
            <a:endParaRPr lang="en-US" sz="1800" dirty="0">
              <a:latin typeface="Nunito Sans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latin typeface="Nunito Sans"/>
              </a:rPr>
              <a:t>Nathaniel Dede-Bamfo, Ph.D</a:t>
            </a:r>
            <a:r>
              <a:rPr lang="en-US" sz="1800">
                <a:latin typeface="Nunito Sans"/>
              </a:rPr>
              <a:t>.,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>
                <a:latin typeface="Nunito Sans"/>
              </a:rPr>
              <a:t>GIS </a:t>
            </a:r>
            <a:r>
              <a:rPr lang="en-US" sz="1800" dirty="0">
                <a:latin typeface="Nunito Sans"/>
              </a:rPr>
              <a:t>Services Specialist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latin typeface="Nunito Sans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nd1115@txstate.edu</a:t>
            </a:r>
            <a:r>
              <a:rPr lang="en-US" sz="1800" dirty="0">
                <a:latin typeface="Nunito Sans"/>
              </a:rPr>
              <a:t> </a:t>
            </a:r>
            <a:endParaRPr lang="en-US" sz="1800" dirty="0"/>
          </a:p>
          <a:p>
            <a:endParaRPr lang="en-US" dirty="0"/>
          </a:p>
        </p:txBody>
      </p:sp>
      <p:pic>
        <p:nvPicPr>
          <p:cNvPr id="3" name="Picture 3" descr="Qr code&#10;&#10;Description automatically generated">
            <a:extLst>
              <a:ext uri="{FF2B5EF4-FFF2-40B4-BE49-F238E27FC236}">
                <a16:creationId xmlns:a16="http://schemas.microsoft.com/office/drawing/2014/main" id="{09F7DB63-E6B6-C0B3-88C7-0618B43EED8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58748" y="1487557"/>
            <a:ext cx="1683027" cy="168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25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Gaillardia Dark Theme">
  <a:themeElements>
    <a:clrScheme name="Custom 1">
      <a:dk1>
        <a:srgbClr val="5E2F32"/>
      </a:dk1>
      <a:lt1>
        <a:srgbClr val="FFFFFF"/>
      </a:lt1>
      <a:dk2>
        <a:srgbClr val="006E96"/>
      </a:dk2>
      <a:lt2>
        <a:srgbClr val="E7E6E6"/>
      </a:lt2>
      <a:accent1>
        <a:srgbClr val="DA3248"/>
      </a:accent1>
      <a:accent2>
        <a:srgbClr val="D6A800"/>
      </a:accent2>
      <a:accent3>
        <a:srgbClr val="DF684B"/>
      </a:accent3>
      <a:accent4>
        <a:srgbClr val="4B955F"/>
      </a:accent4>
      <a:accent5>
        <a:srgbClr val="77C4D4"/>
      </a:accent5>
      <a:accent6>
        <a:srgbClr val="E9CCCF"/>
      </a:accent6>
      <a:hlink>
        <a:srgbClr val="006E96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494</Words>
  <Application>Microsoft Macintosh PowerPoint</Application>
  <PresentationFormat>Widescreen</PresentationFormat>
  <Paragraphs>96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Nunito Sans</vt:lpstr>
      <vt:lpstr>Nunito Sans SemiBold</vt:lpstr>
      <vt:lpstr>Segoe UI</vt:lpstr>
      <vt:lpstr>Gaillardia Dark Theme</vt:lpstr>
      <vt:lpstr>Global Palestine</vt:lpstr>
      <vt:lpstr>Project Outline</vt:lpstr>
      <vt:lpstr>Poetry of Palestine</vt:lpstr>
      <vt:lpstr>Palestine Archives in Central Texas and Globally</vt:lpstr>
      <vt:lpstr>LibGuide</vt:lpstr>
      <vt:lpstr>ARC-GIS Mapping</vt:lpstr>
      <vt:lpstr>Global Palestine</vt:lpstr>
      <vt:lpstr>Questions / Discussion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Goodley, Lauren</cp:lastModifiedBy>
  <cp:revision>291</cp:revision>
  <dcterms:created xsi:type="dcterms:W3CDTF">2022-05-16T15:26:29Z</dcterms:created>
  <dcterms:modified xsi:type="dcterms:W3CDTF">2022-06-13T20:46:07Z</dcterms:modified>
</cp:coreProperties>
</file>