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78" r:id="rId2"/>
    <p:sldId id="339" r:id="rId3"/>
    <p:sldId id="340" r:id="rId4"/>
    <p:sldId id="256" r:id="rId5"/>
    <p:sldId id="257" r:id="rId6"/>
    <p:sldId id="265" r:id="rId7"/>
    <p:sldId id="338" r:id="rId8"/>
    <p:sldId id="264" r:id="rId9"/>
    <p:sldId id="267" r:id="rId10"/>
    <p:sldId id="269" r:id="rId11"/>
    <p:sldId id="270" r:id="rId12"/>
    <p:sldId id="343" r:id="rId13"/>
    <p:sldId id="341" r:id="rId14"/>
    <p:sldId id="271" r:id="rId15"/>
    <p:sldId id="266" r:id="rId16"/>
    <p:sldId id="259" r:id="rId17"/>
    <p:sldId id="268" r:id="rId18"/>
    <p:sldId id="342" r:id="rId19"/>
    <p:sldId id="290" r:id="rId20"/>
    <p:sldId id="292" r:id="rId21"/>
    <p:sldId id="299" r:id="rId22"/>
    <p:sldId id="261" r:id="rId23"/>
    <p:sldId id="337" r:id="rId24"/>
    <p:sldId id="297" r:id="rId25"/>
    <p:sldId id="272" r:id="rId26"/>
    <p:sldId id="273" r:id="rId27"/>
    <p:sldId id="320" r:id="rId28"/>
    <p:sldId id="324" r:id="rId29"/>
    <p:sldId id="325" r:id="rId30"/>
    <p:sldId id="326" r:id="rId31"/>
    <p:sldId id="274" r:id="rId32"/>
    <p:sldId id="263" r:id="rId33"/>
    <p:sldId id="276" r:id="rId34"/>
    <p:sldId id="27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54"/>
    <p:restoredTop sz="94670"/>
  </p:normalViewPr>
  <p:slideViewPr>
    <p:cSldViewPr snapToGrid="0" snapToObjects="1">
      <p:cViewPr varScale="1">
        <p:scale>
          <a:sx n="105" d="100"/>
          <a:sy n="105" d="100"/>
        </p:scale>
        <p:origin x="200" y="1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AC91BD-8E99-0F48-A51E-7CEC427E3EFA}" type="datetimeFigureOut">
              <a:rPr lang="en-US" smtClean="0"/>
              <a:t>2/16/19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80D4EA-2012-B547-8A22-FA77F8F612B6}" type="slidenum">
              <a:rPr lang="en-US" smtClean="0"/>
              <a:t>‹#›</a:t>
            </a:fld>
            <a:endParaRPr lang="en-US"/>
          </a:p>
        </p:txBody>
      </p:sp>
    </p:spTree>
    <p:extLst>
      <p:ext uri="{BB962C8B-B14F-4D97-AF65-F5344CB8AC3E}">
        <p14:creationId xmlns:p14="http://schemas.microsoft.com/office/powerpoint/2010/main" val="1804007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Background and overview of the book.  It is part of a series on pioneers in arts, humanities….     Features the pioneers written contributions.  </a:t>
            </a:r>
          </a:p>
          <a:p>
            <a:endParaRPr lang="en-US" dirty="0"/>
          </a:p>
          <a:p>
            <a:r>
              <a:rPr lang="en-US" dirty="0"/>
              <a:t>Special series within the larger series on Nobel Prize winners.     </a:t>
            </a:r>
          </a:p>
        </p:txBody>
      </p:sp>
      <p:sp>
        <p:nvSpPr>
          <p:cNvPr id="4" name="Slide Number Placeholder 3"/>
          <p:cNvSpPr>
            <a:spLocks noGrp="1"/>
          </p:cNvSpPr>
          <p:nvPr>
            <p:ph type="sldNum" sz="quarter" idx="5"/>
          </p:nvPr>
        </p:nvSpPr>
        <p:spPr/>
        <p:txBody>
          <a:bodyPr/>
          <a:lstStyle/>
          <a:p>
            <a:fld id="{3180D4EA-2012-B547-8A22-FA77F8F612B6}" type="slidenum">
              <a:rPr lang="en-US" smtClean="0"/>
              <a:t>2</a:t>
            </a:fld>
            <a:endParaRPr lang="en-US"/>
          </a:p>
        </p:txBody>
      </p:sp>
    </p:spTree>
    <p:extLst>
      <p:ext uri="{BB962C8B-B14F-4D97-AF65-F5344CB8AC3E}">
        <p14:creationId xmlns:p14="http://schemas.microsoft.com/office/powerpoint/2010/main" val="631376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Sabbatical explore Addams ideas of peace to see if there were applications to Peacekeeping --   </a:t>
            </a:r>
          </a:p>
          <a:p>
            <a:endParaRPr lang="en-US" dirty="0"/>
          </a:p>
        </p:txBody>
      </p:sp>
      <p:sp>
        <p:nvSpPr>
          <p:cNvPr id="4" name="Slide Number Placeholder 3"/>
          <p:cNvSpPr>
            <a:spLocks noGrp="1"/>
          </p:cNvSpPr>
          <p:nvPr>
            <p:ph type="sldNum" sz="quarter" idx="5"/>
          </p:nvPr>
        </p:nvSpPr>
        <p:spPr/>
        <p:txBody>
          <a:bodyPr/>
          <a:lstStyle/>
          <a:p>
            <a:fld id="{3180D4EA-2012-B547-8A22-FA77F8F612B6}" type="slidenum">
              <a:rPr lang="en-US" smtClean="0"/>
              <a:t>27</a:t>
            </a:fld>
            <a:endParaRPr lang="en-US"/>
          </a:p>
        </p:txBody>
      </p:sp>
    </p:spTree>
    <p:extLst>
      <p:ext uri="{BB962C8B-B14F-4D97-AF65-F5344CB8AC3E}">
        <p14:creationId xmlns:p14="http://schemas.microsoft.com/office/powerpoint/2010/main" val="754547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Sabbatical explore Addams ideas of peace to see if there were applications to Peacekeeping --   </a:t>
            </a:r>
          </a:p>
        </p:txBody>
      </p:sp>
      <p:sp>
        <p:nvSpPr>
          <p:cNvPr id="4" name="Slide Number Placeholder 3"/>
          <p:cNvSpPr>
            <a:spLocks noGrp="1"/>
          </p:cNvSpPr>
          <p:nvPr>
            <p:ph type="sldNum" sz="quarter" idx="5"/>
          </p:nvPr>
        </p:nvSpPr>
        <p:spPr/>
        <p:txBody>
          <a:bodyPr/>
          <a:lstStyle/>
          <a:p>
            <a:fld id="{3180D4EA-2012-B547-8A22-FA77F8F612B6}" type="slidenum">
              <a:rPr lang="en-US" smtClean="0"/>
              <a:t>28</a:t>
            </a:fld>
            <a:endParaRPr lang="en-US"/>
          </a:p>
        </p:txBody>
      </p:sp>
    </p:spTree>
    <p:extLst>
      <p:ext uri="{BB962C8B-B14F-4D97-AF65-F5344CB8AC3E}">
        <p14:creationId xmlns:p14="http://schemas.microsoft.com/office/powerpoint/2010/main" val="3384187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Public Administrators should be part of the fabric of positive peace inside a society. </a:t>
            </a:r>
          </a:p>
        </p:txBody>
      </p:sp>
      <p:sp>
        <p:nvSpPr>
          <p:cNvPr id="4" name="Slide Number Placeholder 3"/>
          <p:cNvSpPr>
            <a:spLocks noGrp="1"/>
          </p:cNvSpPr>
          <p:nvPr>
            <p:ph type="sldNum" sz="quarter" idx="5"/>
          </p:nvPr>
        </p:nvSpPr>
        <p:spPr/>
        <p:txBody>
          <a:bodyPr/>
          <a:lstStyle/>
          <a:p>
            <a:fld id="{3180D4EA-2012-B547-8A22-FA77F8F612B6}" type="slidenum">
              <a:rPr lang="en-US" smtClean="0"/>
              <a:t>30</a:t>
            </a:fld>
            <a:endParaRPr lang="en-US"/>
          </a:p>
        </p:txBody>
      </p:sp>
    </p:spTree>
    <p:extLst>
      <p:ext uri="{BB962C8B-B14F-4D97-AF65-F5344CB8AC3E}">
        <p14:creationId xmlns:p14="http://schemas.microsoft.com/office/powerpoint/2010/main" val="3602664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culled her writings on positive peace and coined a term to capture her definition of positive peace – </a:t>
            </a:r>
            <a:r>
              <a:rPr lang="en-US" dirty="0" err="1"/>
              <a:t>Peaceweaving</a:t>
            </a:r>
            <a:r>
              <a:rPr lang="en-US" dirty="0"/>
              <a:t>.</a:t>
            </a:r>
          </a:p>
          <a:p>
            <a:endParaRPr lang="en-US" dirty="0"/>
          </a:p>
          <a:p>
            <a:r>
              <a:rPr lang="en-US" dirty="0"/>
              <a:t>Positive Peace Concept that should be part of PA’s ethical core.  Positive peace is a logical extension of social justice.</a:t>
            </a:r>
          </a:p>
        </p:txBody>
      </p:sp>
      <p:sp>
        <p:nvSpPr>
          <p:cNvPr id="4" name="Slide Number Placeholder 3"/>
          <p:cNvSpPr>
            <a:spLocks noGrp="1"/>
          </p:cNvSpPr>
          <p:nvPr>
            <p:ph type="sldNum" sz="quarter" idx="5"/>
          </p:nvPr>
        </p:nvSpPr>
        <p:spPr/>
        <p:txBody>
          <a:bodyPr/>
          <a:lstStyle/>
          <a:p>
            <a:fld id="{3180D4EA-2012-B547-8A22-FA77F8F612B6}" type="slidenum">
              <a:rPr lang="en-US" smtClean="0"/>
              <a:t>31</a:t>
            </a:fld>
            <a:endParaRPr lang="en-US"/>
          </a:p>
        </p:txBody>
      </p:sp>
    </p:spTree>
    <p:extLst>
      <p:ext uri="{BB962C8B-B14F-4D97-AF65-F5344CB8AC3E}">
        <p14:creationId xmlns:p14="http://schemas.microsoft.com/office/powerpoint/2010/main" val="1249587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33</a:t>
            </a:fld>
            <a:endParaRPr lang="en-US"/>
          </a:p>
        </p:txBody>
      </p:sp>
    </p:spTree>
    <p:extLst>
      <p:ext uri="{BB962C8B-B14F-4D97-AF65-F5344CB8AC3E}">
        <p14:creationId xmlns:p14="http://schemas.microsoft.com/office/powerpoint/2010/main" val="1023940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34</a:t>
            </a:fld>
            <a:endParaRPr lang="en-US"/>
          </a:p>
        </p:txBody>
      </p:sp>
    </p:spTree>
    <p:extLst>
      <p:ext uri="{BB962C8B-B14F-4D97-AF65-F5344CB8AC3E}">
        <p14:creationId xmlns:p14="http://schemas.microsoft.com/office/powerpoint/2010/main" val="1763881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gives pictures, and dates to some of the most prominent founders/leaders of PA.  Supposed to make the point that with the exception of Mary Parker Follett, all men.  Find the lost voices.  </a:t>
            </a:r>
          </a:p>
        </p:txBody>
      </p:sp>
      <p:sp>
        <p:nvSpPr>
          <p:cNvPr id="4" name="Slide Number Placeholder 3"/>
          <p:cNvSpPr>
            <a:spLocks noGrp="1"/>
          </p:cNvSpPr>
          <p:nvPr>
            <p:ph type="sldNum" sz="quarter" idx="5"/>
          </p:nvPr>
        </p:nvSpPr>
        <p:spPr/>
        <p:txBody>
          <a:bodyPr/>
          <a:lstStyle/>
          <a:p>
            <a:fld id="{3180D4EA-2012-B547-8A22-FA77F8F612B6}" type="slidenum">
              <a:rPr lang="en-US" smtClean="0"/>
              <a:t>4</a:t>
            </a:fld>
            <a:endParaRPr lang="en-US"/>
          </a:p>
        </p:txBody>
      </p:sp>
    </p:spTree>
    <p:extLst>
      <p:ext uri="{BB962C8B-B14F-4D97-AF65-F5344CB8AC3E}">
        <p14:creationId xmlns:p14="http://schemas.microsoft.com/office/powerpoint/2010/main" val="329633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my professional goals.  Find missing voices from past and integrate their ideas into our historical legacy.   Focus of the talk is Jane Addams. – Stivers led the way with Bureau Men and Settlement women.  Settlement women are a great place to start.  </a:t>
            </a:r>
          </a:p>
        </p:txBody>
      </p:sp>
      <p:sp>
        <p:nvSpPr>
          <p:cNvPr id="4" name="Slide Number Placeholder 3"/>
          <p:cNvSpPr>
            <a:spLocks noGrp="1"/>
          </p:cNvSpPr>
          <p:nvPr>
            <p:ph type="sldNum" sz="quarter" idx="5"/>
          </p:nvPr>
        </p:nvSpPr>
        <p:spPr/>
        <p:txBody>
          <a:bodyPr/>
          <a:lstStyle/>
          <a:p>
            <a:fld id="{3180D4EA-2012-B547-8A22-FA77F8F612B6}" type="slidenum">
              <a:rPr lang="en-US" smtClean="0"/>
              <a:t>5</a:t>
            </a:fld>
            <a:endParaRPr lang="en-US"/>
          </a:p>
        </p:txBody>
      </p:sp>
    </p:spTree>
    <p:extLst>
      <p:ext uri="{BB962C8B-B14F-4D97-AF65-F5344CB8AC3E}">
        <p14:creationId xmlns:p14="http://schemas.microsoft.com/office/powerpoint/2010/main" val="200474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Jane Addams was among the first wave of women who went to college. Here she had experiences that shaped her future.  Clear that she thrived in a residential setting with women.</a:t>
            </a:r>
          </a:p>
        </p:txBody>
      </p:sp>
      <p:sp>
        <p:nvSpPr>
          <p:cNvPr id="4" name="Slide Number Placeholder 3"/>
          <p:cNvSpPr>
            <a:spLocks noGrp="1"/>
          </p:cNvSpPr>
          <p:nvPr>
            <p:ph type="sldNum" sz="quarter" idx="5"/>
          </p:nvPr>
        </p:nvSpPr>
        <p:spPr/>
        <p:txBody>
          <a:bodyPr/>
          <a:lstStyle/>
          <a:p>
            <a:fld id="{3180D4EA-2012-B547-8A22-FA77F8F612B6}" type="slidenum">
              <a:rPr lang="en-US" smtClean="0"/>
              <a:t>9</a:t>
            </a:fld>
            <a:endParaRPr lang="en-US"/>
          </a:p>
        </p:txBody>
      </p:sp>
    </p:spTree>
    <p:extLst>
      <p:ext uri="{BB962C8B-B14F-4D97-AF65-F5344CB8AC3E}">
        <p14:creationId xmlns:p14="http://schemas.microsoft.com/office/powerpoint/2010/main" val="259176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14</a:t>
            </a:fld>
            <a:endParaRPr lang="en-US"/>
          </a:p>
        </p:txBody>
      </p:sp>
    </p:spTree>
    <p:extLst>
      <p:ext uri="{BB962C8B-B14F-4D97-AF65-F5344CB8AC3E}">
        <p14:creationId xmlns:p14="http://schemas.microsoft.com/office/powerpoint/2010/main" val="1784646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how programs came to be.  Daycare – Mothers working in the factories left babies and young kids with siblings and sometimes just alone in the apartment. During the hot summer some escaped and found their way to the steps of Hull House.  Eventually there was one cottage devoted to a day nursery.  Where possible, parents paid something. </a:t>
            </a:r>
          </a:p>
          <a:p>
            <a:endParaRPr lang="en-US" dirty="0"/>
          </a:p>
          <a:p>
            <a:r>
              <a:rPr lang="en-US" dirty="0"/>
              <a:t>Poor house two week vacation.  Many older women could not afford to live by themselves and had not relatives so went to the poorhouse for lodging. Hull House had a 2 week vacation plan for the women.  They stay used  Hull House as a kind of hub and perhaps stayed with a friend, enjoyed meals at Hull House and drank tea at the coffee house. </a:t>
            </a:r>
          </a:p>
          <a:p>
            <a:endParaRPr lang="en-US" dirty="0"/>
          </a:p>
          <a:p>
            <a:r>
              <a:rPr lang="en-US" dirty="0"/>
              <a:t>See the community’s need by being part of the community and letting the problems emerge organically. </a:t>
            </a:r>
          </a:p>
        </p:txBody>
      </p:sp>
      <p:sp>
        <p:nvSpPr>
          <p:cNvPr id="4" name="Slide Number Placeholder 3"/>
          <p:cNvSpPr>
            <a:spLocks noGrp="1"/>
          </p:cNvSpPr>
          <p:nvPr>
            <p:ph type="sldNum" sz="quarter" idx="5"/>
          </p:nvPr>
        </p:nvSpPr>
        <p:spPr/>
        <p:txBody>
          <a:bodyPr/>
          <a:lstStyle/>
          <a:p>
            <a:fld id="{3180D4EA-2012-B547-8A22-FA77F8F612B6}" type="slidenum">
              <a:rPr lang="en-US" smtClean="0"/>
              <a:t>18</a:t>
            </a:fld>
            <a:endParaRPr lang="en-US"/>
          </a:p>
        </p:txBody>
      </p:sp>
    </p:spTree>
    <p:extLst>
      <p:ext uri="{BB962C8B-B14F-4D97-AF65-F5344CB8AC3E}">
        <p14:creationId xmlns:p14="http://schemas.microsoft.com/office/powerpoint/2010/main" val="277202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 out of the narrow private or family claim and serve the larger community. The ability to make the move is in part dependent on sympathetic understanding or the ability to put oneself in another persons shoes. </a:t>
            </a:r>
          </a:p>
        </p:txBody>
      </p:sp>
      <p:sp>
        <p:nvSpPr>
          <p:cNvPr id="4" name="Slide Number Placeholder 3"/>
          <p:cNvSpPr>
            <a:spLocks noGrp="1"/>
          </p:cNvSpPr>
          <p:nvPr>
            <p:ph type="sldNum" sz="quarter" idx="5"/>
          </p:nvPr>
        </p:nvSpPr>
        <p:spPr/>
        <p:txBody>
          <a:bodyPr/>
          <a:lstStyle/>
          <a:p>
            <a:fld id="{3180D4EA-2012-B547-8A22-FA77F8F612B6}" type="slidenum">
              <a:rPr lang="en-US" smtClean="0"/>
              <a:t>20</a:t>
            </a:fld>
            <a:endParaRPr lang="en-US"/>
          </a:p>
        </p:txBody>
      </p:sp>
    </p:spTree>
    <p:extLst>
      <p:ext uri="{BB962C8B-B14F-4D97-AF65-F5344CB8AC3E}">
        <p14:creationId xmlns:p14="http://schemas.microsoft.com/office/powerpoint/2010/main" val="556119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Illustrate the social claim/social ethic using story of a paperboy.  Business man, philanthropist, laborer each had an ethical response to the boy.  Businessman rewarded his initiative, philanthropist vowed to develop schools for paperboys, laborer vowed to work for child labor laws.  (most advanced social ethic).    </a:t>
            </a:r>
            <a:br>
              <a:rPr lang="en-US" dirty="0"/>
            </a:br>
            <a:br>
              <a:rPr lang="en-US" dirty="0"/>
            </a:br>
            <a:r>
              <a:rPr lang="en-US" dirty="0"/>
              <a:t>Clearly, 20</a:t>
            </a:r>
            <a:r>
              <a:rPr lang="en-US" baseline="30000" dirty="0"/>
              <a:t>th</a:t>
            </a:r>
            <a:r>
              <a:rPr lang="en-US" dirty="0"/>
              <a:t> and 21</a:t>
            </a:r>
            <a:r>
              <a:rPr lang="en-US" baseline="30000" dirty="0"/>
              <a:t>st</a:t>
            </a:r>
            <a:r>
              <a:rPr lang="en-US" dirty="0"/>
              <a:t> Century Public Administration is informed by this social ethic and the need to negotiate between multiple ethics that shape policy. </a:t>
            </a:r>
          </a:p>
        </p:txBody>
      </p:sp>
      <p:sp>
        <p:nvSpPr>
          <p:cNvPr id="4" name="Slide Number Placeholder 3"/>
          <p:cNvSpPr>
            <a:spLocks noGrp="1"/>
          </p:cNvSpPr>
          <p:nvPr>
            <p:ph type="sldNum" sz="quarter" idx="5"/>
          </p:nvPr>
        </p:nvSpPr>
        <p:spPr/>
        <p:txBody>
          <a:bodyPr/>
          <a:lstStyle/>
          <a:p>
            <a:fld id="{3180D4EA-2012-B547-8A22-FA77F8F612B6}" type="slidenum">
              <a:rPr lang="en-US" smtClean="0"/>
              <a:t>21</a:t>
            </a:fld>
            <a:endParaRPr lang="en-US"/>
          </a:p>
        </p:txBody>
      </p:sp>
    </p:spTree>
    <p:extLst>
      <p:ext uri="{BB962C8B-B14F-4D97-AF65-F5344CB8AC3E}">
        <p14:creationId xmlns:p14="http://schemas.microsoft.com/office/powerpoint/2010/main" val="2671550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190D9B-632F-EF4B-983B-CDF2AFCB27C5}" type="slidenum">
              <a:rPr lang="en-US" smtClean="0"/>
              <a:t>24</a:t>
            </a:fld>
            <a:endParaRPr lang="en-US"/>
          </a:p>
        </p:txBody>
      </p:sp>
    </p:spTree>
    <p:extLst>
      <p:ext uri="{BB962C8B-B14F-4D97-AF65-F5344CB8AC3E}">
        <p14:creationId xmlns:p14="http://schemas.microsoft.com/office/powerpoint/2010/main" val="3034736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4F72A5E-80FD-854A-AEE6-6C5024D6ABA5}" type="datetimeFigureOut">
              <a:rPr lang="en-US" smtClean="0"/>
              <a:t>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98536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F72A5E-80FD-854A-AEE6-6C5024D6ABA5}" type="datetimeFigureOut">
              <a:rPr lang="en-US" smtClean="0"/>
              <a:t>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804149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F72A5E-80FD-854A-AEE6-6C5024D6ABA5}" type="datetimeFigureOut">
              <a:rPr lang="en-US" smtClean="0"/>
              <a:t>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2021236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F72A5E-80FD-854A-AEE6-6C5024D6ABA5}" type="datetimeFigureOut">
              <a:rPr lang="en-US" smtClean="0"/>
              <a:t>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431841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F72A5E-80FD-854A-AEE6-6C5024D6ABA5}" type="datetimeFigureOut">
              <a:rPr lang="en-US" smtClean="0"/>
              <a:t>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608544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4F72A5E-80FD-854A-AEE6-6C5024D6ABA5}" type="datetimeFigureOut">
              <a:rPr lang="en-US" smtClean="0"/>
              <a:t>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39056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F72A5E-80FD-854A-AEE6-6C5024D6ABA5}" type="datetimeFigureOut">
              <a:rPr lang="en-US" smtClean="0"/>
              <a:t>2/16/19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665127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F72A5E-80FD-854A-AEE6-6C5024D6ABA5}" type="datetimeFigureOut">
              <a:rPr lang="en-US" smtClean="0"/>
              <a:t>2/16/19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139425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72A5E-80FD-854A-AEE6-6C5024D6ABA5}" type="datetimeFigureOut">
              <a:rPr lang="en-US" smtClean="0"/>
              <a:t>2/16/19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216580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F72A5E-80FD-854A-AEE6-6C5024D6ABA5}" type="datetimeFigureOut">
              <a:rPr lang="en-US" smtClean="0"/>
              <a:t>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878643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F72A5E-80FD-854A-AEE6-6C5024D6ABA5}" type="datetimeFigureOut">
              <a:rPr lang="en-US" smtClean="0"/>
              <a:t>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19BA8-0DF8-A441-8729-FFFEC25E6453}" type="slidenum">
              <a:rPr lang="en-US" smtClean="0"/>
              <a:t>‹#›</a:t>
            </a:fld>
            <a:endParaRPr lang="en-US"/>
          </a:p>
        </p:txBody>
      </p:sp>
    </p:spTree>
    <p:extLst>
      <p:ext uri="{BB962C8B-B14F-4D97-AF65-F5344CB8AC3E}">
        <p14:creationId xmlns:p14="http://schemas.microsoft.com/office/powerpoint/2010/main" val="1266083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F72A5E-80FD-854A-AEE6-6C5024D6ABA5}" type="datetimeFigureOut">
              <a:rPr lang="en-US" smtClean="0"/>
              <a:t>2/16/19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919BA8-0DF8-A441-8729-FFFEC25E6453}" type="slidenum">
              <a:rPr lang="en-US" smtClean="0"/>
              <a:t>‹#›</a:t>
            </a:fld>
            <a:endParaRPr lang="en-US"/>
          </a:p>
        </p:txBody>
      </p:sp>
    </p:spTree>
    <p:extLst>
      <p:ext uri="{BB962C8B-B14F-4D97-AF65-F5344CB8AC3E}">
        <p14:creationId xmlns:p14="http://schemas.microsoft.com/office/powerpoint/2010/main" val="1092578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0.tiff"/><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49.tiff"/><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2" Type="http://schemas.openxmlformats.org/officeDocument/2006/relationships/image" Target="../media/image51.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3.tiff"/><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4.tif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56.tiff"/><Relationship Id="rId4" Type="http://schemas.openxmlformats.org/officeDocument/2006/relationships/image" Target="../media/image55.tiff"/></Relationships>
</file>

<file path=ppt/slides/_rels/slide1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1.tiff"/></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0.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1.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3.tiff"/><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4.tif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8.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81.tif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tiff"/><Relationship Id="rId13" Type="http://schemas.openxmlformats.org/officeDocument/2006/relationships/image" Target="../media/image14.tiff"/><Relationship Id="rId3" Type="http://schemas.openxmlformats.org/officeDocument/2006/relationships/image" Target="../media/image4.tiff"/><Relationship Id="rId7" Type="http://schemas.openxmlformats.org/officeDocument/2006/relationships/image" Target="../media/image8.tiff"/><Relationship Id="rId12" Type="http://schemas.openxmlformats.org/officeDocument/2006/relationships/image" Target="../media/image13.tif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tiff"/><Relationship Id="rId11" Type="http://schemas.openxmlformats.org/officeDocument/2006/relationships/image" Target="../media/image12.tiff"/><Relationship Id="rId5" Type="http://schemas.openxmlformats.org/officeDocument/2006/relationships/image" Target="../media/image6.tiff"/><Relationship Id="rId10" Type="http://schemas.openxmlformats.org/officeDocument/2006/relationships/image" Target="../media/image11.tiff"/><Relationship Id="rId4" Type="http://schemas.openxmlformats.org/officeDocument/2006/relationships/image" Target="../media/image5.tiff"/><Relationship Id="rId9" Type="http://schemas.openxmlformats.org/officeDocument/2006/relationships/image" Target="../media/image10.tiff"/></Relationships>
</file>

<file path=ppt/slides/_rels/slide5.xml.rels><?xml version="1.0" encoding="UTF-8" standalone="yes"?>
<Relationships xmlns="http://schemas.openxmlformats.org/package/2006/relationships"><Relationship Id="rId8" Type="http://schemas.openxmlformats.org/officeDocument/2006/relationships/image" Target="../media/image20.tiff"/><Relationship Id="rId13" Type="http://schemas.openxmlformats.org/officeDocument/2006/relationships/image" Target="../media/image25.tiff"/><Relationship Id="rId3" Type="http://schemas.openxmlformats.org/officeDocument/2006/relationships/image" Target="../media/image15.tiff"/><Relationship Id="rId7" Type="http://schemas.openxmlformats.org/officeDocument/2006/relationships/image" Target="../media/image19.tiff"/><Relationship Id="rId12" Type="http://schemas.openxmlformats.org/officeDocument/2006/relationships/image" Target="../media/image24.tif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tiff"/><Relationship Id="rId11" Type="http://schemas.openxmlformats.org/officeDocument/2006/relationships/image" Target="../media/image23.tiff"/><Relationship Id="rId5" Type="http://schemas.openxmlformats.org/officeDocument/2006/relationships/image" Target="../media/image17.tiff"/><Relationship Id="rId15" Type="http://schemas.openxmlformats.org/officeDocument/2006/relationships/image" Target="../media/image27.tiff"/><Relationship Id="rId10" Type="http://schemas.openxmlformats.org/officeDocument/2006/relationships/image" Target="../media/image22.tiff"/><Relationship Id="rId4" Type="http://schemas.openxmlformats.org/officeDocument/2006/relationships/image" Target="../media/image16.tiff"/><Relationship Id="rId9" Type="http://schemas.openxmlformats.org/officeDocument/2006/relationships/image" Target="../media/image21.tiff"/><Relationship Id="rId14" Type="http://schemas.openxmlformats.org/officeDocument/2006/relationships/image" Target="../media/image26.tiff"/></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tiff"/><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9B9FCC-2E2C-B34B-A299-AC5AE083DE04}"/>
              </a:ext>
            </a:extLst>
          </p:cNvPr>
          <p:cNvPicPr>
            <a:picLocks noChangeAspect="1"/>
          </p:cNvPicPr>
          <p:nvPr/>
        </p:nvPicPr>
        <p:blipFill>
          <a:blip r:embed="rId2"/>
          <a:stretch>
            <a:fillRect/>
          </a:stretch>
        </p:blipFill>
        <p:spPr>
          <a:xfrm>
            <a:off x="401280" y="4430458"/>
            <a:ext cx="3070854" cy="1764859"/>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3FDD01D8-4881-A742-8B40-58C6E7488C5D}"/>
              </a:ext>
            </a:extLst>
          </p:cNvPr>
          <p:cNvSpPr txBox="1"/>
          <p:nvPr/>
        </p:nvSpPr>
        <p:spPr>
          <a:xfrm>
            <a:off x="1272658" y="863028"/>
            <a:ext cx="9274207" cy="1200329"/>
          </a:xfrm>
          <a:prstGeom prst="rect">
            <a:avLst/>
          </a:prstGeom>
          <a:noFill/>
        </p:spPr>
        <p:txBody>
          <a:bodyPr wrap="none" rtlCol="0">
            <a:spAutoFit/>
          </a:bodyPr>
          <a:lstStyle/>
          <a:p>
            <a:pPr algn="ctr"/>
            <a:r>
              <a:rPr lang="en-US" sz="3600" dirty="0"/>
              <a:t>What She Said: </a:t>
            </a:r>
          </a:p>
          <a:p>
            <a:pPr algn="ctr"/>
            <a:r>
              <a:rPr lang="en-US" sz="3600" dirty="0"/>
              <a:t>How Jane Addams Informs Public Administration</a:t>
            </a:r>
          </a:p>
        </p:txBody>
      </p:sp>
      <p:sp>
        <p:nvSpPr>
          <p:cNvPr id="7" name="TextBox 6">
            <a:extLst>
              <a:ext uri="{FF2B5EF4-FFF2-40B4-BE49-F238E27FC236}">
                <a16:creationId xmlns:a16="http://schemas.microsoft.com/office/drawing/2014/main" id="{B5903D94-AF85-D84B-9B54-D7E8EE54C3F9}"/>
              </a:ext>
            </a:extLst>
          </p:cNvPr>
          <p:cNvSpPr txBox="1"/>
          <p:nvPr/>
        </p:nvSpPr>
        <p:spPr>
          <a:xfrm>
            <a:off x="4226158" y="2491466"/>
            <a:ext cx="3367205" cy="1938992"/>
          </a:xfrm>
          <a:prstGeom prst="rect">
            <a:avLst/>
          </a:prstGeom>
          <a:noFill/>
        </p:spPr>
        <p:txBody>
          <a:bodyPr wrap="none" rtlCol="0">
            <a:spAutoFit/>
          </a:bodyPr>
          <a:lstStyle/>
          <a:p>
            <a:pPr algn="ctr"/>
            <a:r>
              <a:rPr lang="en-US" sz="2000" dirty="0"/>
              <a:t>Patricia M. Shields</a:t>
            </a:r>
          </a:p>
          <a:p>
            <a:pPr algn="ctr"/>
            <a:r>
              <a:rPr lang="en-US" sz="2000" dirty="0"/>
              <a:t>Texas State University</a:t>
            </a:r>
          </a:p>
          <a:p>
            <a:endParaRPr lang="en-US" sz="2000" dirty="0"/>
          </a:p>
          <a:p>
            <a:endParaRPr lang="en-US" sz="2000" dirty="0"/>
          </a:p>
          <a:p>
            <a:pPr algn="ctr"/>
            <a:r>
              <a:rPr lang="en-US" sz="2000" dirty="0"/>
              <a:t>Mary Ellen Guy</a:t>
            </a:r>
          </a:p>
          <a:p>
            <a:pPr algn="ctr"/>
            <a:r>
              <a:rPr lang="en-US" sz="2000" dirty="0"/>
              <a:t>University of Colorado, Denver</a:t>
            </a:r>
          </a:p>
        </p:txBody>
      </p:sp>
      <p:sp>
        <p:nvSpPr>
          <p:cNvPr id="8" name="TextBox 7">
            <a:extLst>
              <a:ext uri="{FF2B5EF4-FFF2-40B4-BE49-F238E27FC236}">
                <a16:creationId xmlns:a16="http://schemas.microsoft.com/office/drawing/2014/main" id="{B795685A-6893-544D-9248-187D7A50B496}"/>
              </a:ext>
            </a:extLst>
          </p:cNvPr>
          <p:cNvSpPr txBox="1"/>
          <p:nvPr/>
        </p:nvSpPr>
        <p:spPr>
          <a:xfrm>
            <a:off x="5255981" y="5032372"/>
            <a:ext cx="1447640" cy="369332"/>
          </a:xfrm>
          <a:prstGeom prst="rect">
            <a:avLst/>
          </a:prstGeom>
          <a:noFill/>
        </p:spPr>
        <p:txBody>
          <a:bodyPr wrap="none" rtlCol="0">
            <a:spAutoFit/>
          </a:bodyPr>
          <a:lstStyle/>
          <a:p>
            <a:r>
              <a:rPr lang="en-US" dirty="0"/>
              <a:t>Feb. 21, 2019</a:t>
            </a:r>
          </a:p>
        </p:txBody>
      </p:sp>
      <p:pic>
        <p:nvPicPr>
          <p:cNvPr id="9" name="Picture 8">
            <a:extLst>
              <a:ext uri="{FF2B5EF4-FFF2-40B4-BE49-F238E27FC236}">
                <a16:creationId xmlns:a16="http://schemas.microsoft.com/office/drawing/2014/main" id="{5F1E274C-7BDE-444B-80DB-FE6AE23EBB04}"/>
              </a:ext>
            </a:extLst>
          </p:cNvPr>
          <p:cNvPicPr>
            <a:picLocks noChangeAspect="1"/>
          </p:cNvPicPr>
          <p:nvPr/>
        </p:nvPicPr>
        <p:blipFill>
          <a:blip r:embed="rId3"/>
          <a:stretch>
            <a:fillRect/>
          </a:stretch>
        </p:blipFill>
        <p:spPr>
          <a:xfrm>
            <a:off x="8661115" y="2157573"/>
            <a:ext cx="2931069" cy="43680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15732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767578" y="110880"/>
            <a:ext cx="1161803" cy="1525239"/>
          </a:xfrm>
          <a:prstGeom prst="rect">
            <a:avLst/>
          </a:prstGeom>
        </p:spPr>
      </p:pic>
      <p:pic>
        <p:nvPicPr>
          <p:cNvPr id="4" name="Picture 3"/>
          <p:cNvPicPr>
            <a:picLocks noChangeAspect="1"/>
          </p:cNvPicPr>
          <p:nvPr/>
        </p:nvPicPr>
        <p:blipFill rotWithShape="1">
          <a:blip r:embed="rId3"/>
          <a:srcRect l="4271" b="22253"/>
          <a:stretch/>
        </p:blipFill>
        <p:spPr>
          <a:xfrm>
            <a:off x="8229601" y="1130300"/>
            <a:ext cx="2095500" cy="2893060"/>
          </a:xfrm>
          <a:prstGeom prst="rect">
            <a:avLst/>
          </a:prstGeom>
        </p:spPr>
      </p:pic>
      <p:sp>
        <p:nvSpPr>
          <p:cNvPr id="5" name="TextBox 4"/>
          <p:cNvSpPr txBox="1"/>
          <p:nvPr/>
        </p:nvSpPr>
        <p:spPr>
          <a:xfrm flipH="1">
            <a:off x="8573369" y="4229200"/>
            <a:ext cx="1407964" cy="646331"/>
          </a:xfrm>
          <a:prstGeom prst="rect">
            <a:avLst/>
          </a:prstGeom>
          <a:noFill/>
        </p:spPr>
        <p:txBody>
          <a:bodyPr wrap="square" rtlCol="0">
            <a:spAutoFit/>
          </a:bodyPr>
          <a:lstStyle/>
          <a:p>
            <a:r>
              <a:rPr lang="en-US" dirty="0"/>
              <a:t>31</a:t>
            </a:r>
            <a:r>
              <a:rPr lang="en-US" baseline="30000" dirty="0"/>
              <a:t>st</a:t>
            </a:r>
            <a:r>
              <a:rPr lang="en-US" dirty="0"/>
              <a:t> President</a:t>
            </a:r>
          </a:p>
        </p:txBody>
      </p:sp>
      <p:pic>
        <p:nvPicPr>
          <p:cNvPr id="6" name="Picture 5"/>
          <p:cNvPicPr>
            <a:picLocks noChangeAspect="1"/>
          </p:cNvPicPr>
          <p:nvPr/>
        </p:nvPicPr>
        <p:blipFill>
          <a:blip r:embed="rId4"/>
          <a:stretch>
            <a:fillRect/>
          </a:stretch>
        </p:blipFill>
        <p:spPr>
          <a:xfrm>
            <a:off x="2125208" y="1130300"/>
            <a:ext cx="2279278" cy="3949700"/>
          </a:xfrm>
          <a:prstGeom prst="rect">
            <a:avLst/>
          </a:prstGeom>
        </p:spPr>
      </p:pic>
      <p:sp>
        <p:nvSpPr>
          <p:cNvPr id="7" name="TextBox 6"/>
          <p:cNvSpPr txBox="1"/>
          <p:nvPr/>
        </p:nvSpPr>
        <p:spPr>
          <a:xfrm>
            <a:off x="2516949" y="5283200"/>
            <a:ext cx="1495797" cy="369332"/>
          </a:xfrm>
          <a:prstGeom prst="rect">
            <a:avLst/>
          </a:prstGeom>
          <a:noFill/>
        </p:spPr>
        <p:txBody>
          <a:bodyPr wrap="none" rtlCol="0">
            <a:spAutoFit/>
          </a:bodyPr>
          <a:lstStyle/>
          <a:p>
            <a:r>
              <a:rPr lang="en-US" dirty="0"/>
              <a:t>26</a:t>
            </a:r>
            <a:r>
              <a:rPr lang="en-US" baseline="30000" dirty="0"/>
              <a:t>th</a:t>
            </a:r>
            <a:r>
              <a:rPr lang="en-US" dirty="0"/>
              <a:t> President</a:t>
            </a:r>
          </a:p>
        </p:txBody>
      </p:sp>
      <p:pic>
        <p:nvPicPr>
          <p:cNvPr id="8" name="Picture 7"/>
          <p:cNvPicPr>
            <a:picLocks noChangeAspect="1"/>
          </p:cNvPicPr>
          <p:nvPr/>
        </p:nvPicPr>
        <p:blipFill>
          <a:blip r:embed="rId5"/>
          <a:stretch>
            <a:fillRect/>
          </a:stretch>
        </p:blipFill>
        <p:spPr>
          <a:xfrm>
            <a:off x="5213874" y="1689101"/>
            <a:ext cx="2071736" cy="3496137"/>
          </a:xfrm>
          <a:prstGeom prst="rect">
            <a:avLst/>
          </a:prstGeom>
        </p:spPr>
      </p:pic>
      <p:sp>
        <p:nvSpPr>
          <p:cNvPr id="9" name="TextBox 8"/>
          <p:cNvSpPr txBox="1"/>
          <p:nvPr/>
        </p:nvSpPr>
        <p:spPr>
          <a:xfrm>
            <a:off x="5569145" y="5331354"/>
            <a:ext cx="1495797" cy="369332"/>
          </a:xfrm>
          <a:prstGeom prst="rect">
            <a:avLst/>
          </a:prstGeom>
          <a:noFill/>
        </p:spPr>
        <p:txBody>
          <a:bodyPr wrap="none" rtlCol="0">
            <a:spAutoFit/>
          </a:bodyPr>
          <a:lstStyle/>
          <a:p>
            <a:r>
              <a:rPr lang="en-US" dirty="0"/>
              <a:t>28</a:t>
            </a:r>
            <a:r>
              <a:rPr lang="en-US" baseline="30000" dirty="0"/>
              <a:t>th</a:t>
            </a:r>
            <a:r>
              <a:rPr lang="en-US" dirty="0"/>
              <a:t> President</a:t>
            </a:r>
          </a:p>
        </p:txBody>
      </p:sp>
      <p:sp>
        <p:nvSpPr>
          <p:cNvPr id="2" name="TextBox 1"/>
          <p:cNvSpPr txBox="1"/>
          <p:nvPr/>
        </p:nvSpPr>
        <p:spPr>
          <a:xfrm>
            <a:off x="1626482" y="5744865"/>
            <a:ext cx="2778005" cy="923330"/>
          </a:xfrm>
          <a:prstGeom prst="rect">
            <a:avLst/>
          </a:prstGeom>
          <a:noFill/>
        </p:spPr>
        <p:txBody>
          <a:bodyPr wrap="none" rtlCol="0">
            <a:spAutoFit/>
          </a:bodyPr>
          <a:lstStyle/>
          <a:p>
            <a:r>
              <a:rPr lang="en-US" dirty="0"/>
              <a:t>She nominated Progressive </a:t>
            </a:r>
            <a:br>
              <a:rPr lang="en-US" dirty="0"/>
            </a:br>
            <a:r>
              <a:rPr lang="en-US" dirty="0"/>
              <a:t>party presidential </a:t>
            </a:r>
          </a:p>
          <a:p>
            <a:r>
              <a:rPr lang="en-US" dirty="0"/>
              <a:t>candidate.</a:t>
            </a:r>
          </a:p>
        </p:txBody>
      </p:sp>
      <p:sp>
        <p:nvSpPr>
          <p:cNvPr id="11" name="TextBox 10"/>
          <p:cNvSpPr txBox="1"/>
          <p:nvPr/>
        </p:nvSpPr>
        <p:spPr>
          <a:xfrm>
            <a:off x="7973808" y="4821535"/>
            <a:ext cx="2646878" cy="923330"/>
          </a:xfrm>
          <a:prstGeom prst="rect">
            <a:avLst/>
          </a:prstGeom>
          <a:noFill/>
        </p:spPr>
        <p:txBody>
          <a:bodyPr wrap="none" rtlCol="0">
            <a:spAutoFit/>
          </a:bodyPr>
          <a:lstStyle/>
          <a:p>
            <a:r>
              <a:rPr lang="en-US" dirty="0"/>
              <a:t>She and Hoover worked </a:t>
            </a:r>
          </a:p>
          <a:p>
            <a:r>
              <a:rPr lang="en-US" dirty="0"/>
              <a:t>on post</a:t>
            </a:r>
            <a:br>
              <a:rPr lang="en-US" dirty="0"/>
            </a:br>
            <a:r>
              <a:rPr lang="en-US" dirty="0"/>
              <a:t>WWI humanitarian efforts</a:t>
            </a:r>
          </a:p>
        </p:txBody>
      </p:sp>
      <p:sp>
        <p:nvSpPr>
          <p:cNvPr id="12" name="TextBox 11"/>
          <p:cNvSpPr txBox="1"/>
          <p:nvPr/>
        </p:nvSpPr>
        <p:spPr>
          <a:xfrm>
            <a:off x="4949372" y="5756340"/>
            <a:ext cx="2649123" cy="646331"/>
          </a:xfrm>
          <a:prstGeom prst="rect">
            <a:avLst/>
          </a:prstGeom>
          <a:noFill/>
        </p:spPr>
        <p:txBody>
          <a:bodyPr wrap="none" rtlCol="0">
            <a:spAutoFit/>
          </a:bodyPr>
          <a:lstStyle/>
          <a:p>
            <a:r>
              <a:rPr lang="en-US" dirty="0"/>
              <a:t>Wilson nominated her for </a:t>
            </a:r>
          </a:p>
          <a:p>
            <a:r>
              <a:rPr lang="en-US" dirty="0"/>
              <a:t>Nobel prize</a:t>
            </a:r>
          </a:p>
        </p:txBody>
      </p:sp>
    </p:spTree>
    <p:extLst>
      <p:ext uri="{BB962C8B-B14F-4D97-AF65-F5344CB8AC3E}">
        <p14:creationId xmlns:p14="http://schemas.microsoft.com/office/powerpoint/2010/main" val="700444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r="18139" b="-26"/>
          <a:stretch/>
        </p:blipFill>
        <p:spPr>
          <a:xfrm>
            <a:off x="1692098" y="1946503"/>
            <a:ext cx="1434710" cy="2248488"/>
          </a:xfrm>
          <a:prstGeom prst="rect">
            <a:avLst/>
          </a:prstGeom>
        </p:spPr>
      </p:pic>
      <p:pic>
        <p:nvPicPr>
          <p:cNvPr id="4" name="Picture 3"/>
          <p:cNvPicPr>
            <a:picLocks noChangeAspect="1"/>
          </p:cNvPicPr>
          <p:nvPr/>
        </p:nvPicPr>
        <p:blipFill>
          <a:blip r:embed="rId3"/>
          <a:stretch>
            <a:fillRect/>
          </a:stretch>
        </p:blipFill>
        <p:spPr>
          <a:xfrm>
            <a:off x="5305619" y="1908697"/>
            <a:ext cx="1387925" cy="2324100"/>
          </a:xfrm>
          <a:prstGeom prst="rect">
            <a:avLst/>
          </a:prstGeom>
        </p:spPr>
      </p:pic>
      <p:pic>
        <p:nvPicPr>
          <p:cNvPr id="6" name="Picture 5"/>
          <p:cNvPicPr>
            <a:picLocks noChangeAspect="1"/>
          </p:cNvPicPr>
          <p:nvPr/>
        </p:nvPicPr>
        <p:blipFill>
          <a:blip r:embed="rId4"/>
          <a:stretch>
            <a:fillRect/>
          </a:stretch>
        </p:blipFill>
        <p:spPr>
          <a:xfrm>
            <a:off x="7155856" y="1375177"/>
            <a:ext cx="1366553" cy="2073390"/>
          </a:xfrm>
          <a:prstGeom prst="rect">
            <a:avLst/>
          </a:prstGeom>
        </p:spPr>
      </p:pic>
      <p:sp>
        <p:nvSpPr>
          <p:cNvPr id="7" name="TextBox 6"/>
          <p:cNvSpPr txBox="1"/>
          <p:nvPr/>
        </p:nvSpPr>
        <p:spPr>
          <a:xfrm>
            <a:off x="7303255" y="3592546"/>
            <a:ext cx="944489" cy="369332"/>
          </a:xfrm>
          <a:prstGeom prst="rect">
            <a:avLst/>
          </a:prstGeom>
          <a:noFill/>
        </p:spPr>
        <p:txBody>
          <a:bodyPr wrap="none" rtlCol="0">
            <a:spAutoFit/>
          </a:bodyPr>
          <a:lstStyle/>
          <a:p>
            <a:r>
              <a:rPr lang="en-US" dirty="0"/>
              <a:t> Du Bois</a:t>
            </a:r>
          </a:p>
        </p:txBody>
      </p:sp>
      <p:sp>
        <p:nvSpPr>
          <p:cNvPr id="8" name="TextBox 7"/>
          <p:cNvSpPr txBox="1"/>
          <p:nvPr/>
        </p:nvSpPr>
        <p:spPr>
          <a:xfrm>
            <a:off x="5305618" y="4371296"/>
            <a:ext cx="811441" cy="369332"/>
          </a:xfrm>
          <a:prstGeom prst="rect">
            <a:avLst/>
          </a:prstGeom>
          <a:noFill/>
        </p:spPr>
        <p:txBody>
          <a:bodyPr wrap="none" rtlCol="0">
            <a:spAutoFit/>
          </a:bodyPr>
          <a:lstStyle/>
          <a:p>
            <a:r>
              <a:rPr lang="en-US" dirty="0"/>
              <a:t>James </a:t>
            </a:r>
          </a:p>
        </p:txBody>
      </p:sp>
      <p:sp>
        <p:nvSpPr>
          <p:cNvPr id="9" name="TextBox 8"/>
          <p:cNvSpPr txBox="1"/>
          <p:nvPr/>
        </p:nvSpPr>
        <p:spPr>
          <a:xfrm>
            <a:off x="1692098" y="4371296"/>
            <a:ext cx="822789" cy="369332"/>
          </a:xfrm>
          <a:prstGeom prst="rect">
            <a:avLst/>
          </a:prstGeom>
          <a:noFill/>
        </p:spPr>
        <p:txBody>
          <a:bodyPr wrap="none" rtlCol="0">
            <a:spAutoFit/>
          </a:bodyPr>
          <a:lstStyle/>
          <a:p>
            <a:r>
              <a:rPr lang="en-US" dirty="0"/>
              <a:t>Dewey</a:t>
            </a:r>
          </a:p>
        </p:txBody>
      </p:sp>
      <p:pic>
        <p:nvPicPr>
          <p:cNvPr id="2" name="Picture 1"/>
          <p:cNvPicPr>
            <a:picLocks noChangeAspect="1"/>
          </p:cNvPicPr>
          <p:nvPr/>
        </p:nvPicPr>
        <p:blipFill>
          <a:blip r:embed="rId5"/>
          <a:stretch>
            <a:fillRect/>
          </a:stretch>
        </p:blipFill>
        <p:spPr>
          <a:xfrm>
            <a:off x="3292784" y="2306720"/>
            <a:ext cx="1680534" cy="2527300"/>
          </a:xfrm>
          <a:prstGeom prst="rect">
            <a:avLst/>
          </a:prstGeom>
        </p:spPr>
      </p:pic>
      <p:sp>
        <p:nvSpPr>
          <p:cNvPr id="5" name="TextBox 4"/>
          <p:cNvSpPr txBox="1"/>
          <p:nvPr/>
        </p:nvSpPr>
        <p:spPr>
          <a:xfrm>
            <a:off x="3336694" y="4893144"/>
            <a:ext cx="729687" cy="369332"/>
          </a:xfrm>
          <a:prstGeom prst="rect">
            <a:avLst/>
          </a:prstGeom>
          <a:noFill/>
        </p:spPr>
        <p:txBody>
          <a:bodyPr wrap="none" rtlCol="0">
            <a:spAutoFit/>
          </a:bodyPr>
          <a:lstStyle/>
          <a:p>
            <a:r>
              <a:rPr lang="en-US" dirty="0"/>
              <a:t>Mead</a:t>
            </a:r>
          </a:p>
        </p:txBody>
      </p:sp>
      <p:sp>
        <p:nvSpPr>
          <p:cNvPr id="11" name="TextBox 10"/>
          <p:cNvSpPr txBox="1"/>
          <p:nvPr/>
        </p:nvSpPr>
        <p:spPr>
          <a:xfrm>
            <a:off x="2407080" y="413436"/>
            <a:ext cx="7660120" cy="646331"/>
          </a:xfrm>
          <a:prstGeom prst="rect">
            <a:avLst/>
          </a:prstGeom>
          <a:noFill/>
        </p:spPr>
        <p:txBody>
          <a:bodyPr wrap="none" rtlCol="0">
            <a:spAutoFit/>
          </a:bodyPr>
          <a:lstStyle/>
          <a:p>
            <a:r>
              <a:rPr lang="en-US" sz="3600" dirty="0"/>
              <a:t>Founder Classical American Pragmatism</a:t>
            </a:r>
            <a:endParaRPr lang="en-US" sz="2000" dirty="0"/>
          </a:p>
        </p:txBody>
      </p:sp>
      <p:sp>
        <p:nvSpPr>
          <p:cNvPr id="12" name="TextBox 11"/>
          <p:cNvSpPr txBox="1"/>
          <p:nvPr/>
        </p:nvSpPr>
        <p:spPr>
          <a:xfrm>
            <a:off x="7303255" y="4928649"/>
            <a:ext cx="2859181" cy="830997"/>
          </a:xfrm>
          <a:prstGeom prst="rect">
            <a:avLst/>
          </a:prstGeom>
          <a:noFill/>
        </p:spPr>
        <p:txBody>
          <a:bodyPr wrap="none" rtlCol="0">
            <a:spAutoFit/>
          </a:bodyPr>
          <a:lstStyle/>
          <a:p>
            <a:r>
              <a:rPr lang="en-US" sz="2400" b="1" dirty="0"/>
              <a:t>Feminist Pragmatism</a:t>
            </a:r>
          </a:p>
          <a:p>
            <a:r>
              <a:rPr lang="en-US" sz="2400" b="1" dirty="0"/>
              <a:t>Public Philosopher</a:t>
            </a:r>
          </a:p>
        </p:txBody>
      </p:sp>
      <p:pic>
        <p:nvPicPr>
          <p:cNvPr id="13" name="Picture 12"/>
          <p:cNvPicPr>
            <a:picLocks noChangeAspect="1"/>
          </p:cNvPicPr>
          <p:nvPr/>
        </p:nvPicPr>
        <p:blipFill>
          <a:blip r:embed="rId6">
            <a:alphaModFix/>
          </a:blip>
          <a:stretch>
            <a:fillRect/>
          </a:stretch>
        </p:blipFill>
        <p:spPr>
          <a:xfrm>
            <a:off x="9244129" y="1463954"/>
            <a:ext cx="1289379" cy="2354909"/>
          </a:xfrm>
          <a:prstGeom prst="rect">
            <a:avLst/>
          </a:prstGeom>
          <a:effectLst>
            <a:outerShdw blurRad="381000" dist="38100" dir="2700000">
              <a:srgbClr val="000000">
                <a:alpha val="43000"/>
              </a:srgbClr>
            </a:outerShdw>
          </a:effectLst>
        </p:spPr>
      </p:pic>
      <p:sp>
        <p:nvSpPr>
          <p:cNvPr id="14" name="TextBox 13"/>
          <p:cNvSpPr txBox="1"/>
          <p:nvPr/>
        </p:nvSpPr>
        <p:spPr>
          <a:xfrm>
            <a:off x="9415771" y="3910594"/>
            <a:ext cx="946093" cy="369332"/>
          </a:xfrm>
          <a:prstGeom prst="rect">
            <a:avLst/>
          </a:prstGeom>
          <a:noFill/>
        </p:spPr>
        <p:txBody>
          <a:bodyPr wrap="square" rtlCol="0">
            <a:spAutoFit/>
          </a:bodyPr>
          <a:lstStyle/>
          <a:p>
            <a:r>
              <a:rPr lang="en-US" dirty="0"/>
              <a:t>Addams</a:t>
            </a:r>
          </a:p>
        </p:txBody>
      </p:sp>
      <p:sp>
        <p:nvSpPr>
          <p:cNvPr id="15" name="TextBox 14"/>
          <p:cNvSpPr txBox="1"/>
          <p:nvPr/>
        </p:nvSpPr>
        <p:spPr>
          <a:xfrm>
            <a:off x="4531213" y="5899576"/>
            <a:ext cx="5631222" cy="707886"/>
          </a:xfrm>
          <a:prstGeom prst="rect">
            <a:avLst/>
          </a:prstGeom>
          <a:noFill/>
        </p:spPr>
        <p:txBody>
          <a:bodyPr wrap="none" rtlCol="0">
            <a:spAutoFit/>
          </a:bodyPr>
          <a:lstStyle/>
          <a:p>
            <a:r>
              <a:rPr lang="en-US" sz="4000"/>
              <a:t>Recover - Woman </a:t>
            </a:r>
            <a:r>
              <a:rPr lang="en-US" sz="4000" dirty="0"/>
              <a:t>of Ideas</a:t>
            </a:r>
          </a:p>
        </p:txBody>
      </p:sp>
      <p:pic>
        <p:nvPicPr>
          <p:cNvPr id="18" name="Picture 17">
            <a:extLst>
              <a:ext uri="{FF2B5EF4-FFF2-40B4-BE49-F238E27FC236}">
                <a16:creationId xmlns:a16="http://schemas.microsoft.com/office/drawing/2014/main" id="{E6D4F51C-D7D1-744C-943F-A498BB335BEE}"/>
              </a:ext>
            </a:extLst>
          </p:cNvPr>
          <p:cNvPicPr>
            <a:picLocks noChangeAspect="1"/>
          </p:cNvPicPr>
          <p:nvPr/>
        </p:nvPicPr>
        <p:blipFill>
          <a:blip r:embed="rId7"/>
          <a:stretch>
            <a:fillRect/>
          </a:stretch>
        </p:blipFill>
        <p:spPr>
          <a:xfrm>
            <a:off x="287677" y="2171266"/>
            <a:ext cx="1112896" cy="1522910"/>
          </a:xfrm>
          <a:prstGeom prst="rect">
            <a:avLst/>
          </a:prstGeom>
        </p:spPr>
      </p:pic>
      <p:sp>
        <p:nvSpPr>
          <p:cNvPr id="19" name="TextBox 18">
            <a:extLst>
              <a:ext uri="{FF2B5EF4-FFF2-40B4-BE49-F238E27FC236}">
                <a16:creationId xmlns:a16="http://schemas.microsoft.com/office/drawing/2014/main" id="{49F13D9E-A71C-DB4B-95E3-B8B55E28B7F3}"/>
              </a:ext>
            </a:extLst>
          </p:cNvPr>
          <p:cNvSpPr txBox="1"/>
          <p:nvPr/>
        </p:nvSpPr>
        <p:spPr>
          <a:xfrm>
            <a:off x="524256" y="3986784"/>
            <a:ext cx="809837" cy="369332"/>
          </a:xfrm>
          <a:prstGeom prst="rect">
            <a:avLst/>
          </a:prstGeom>
          <a:noFill/>
        </p:spPr>
        <p:txBody>
          <a:bodyPr wrap="none" rtlCol="0">
            <a:spAutoFit/>
          </a:bodyPr>
          <a:lstStyle/>
          <a:p>
            <a:r>
              <a:rPr lang="en-US" dirty="0"/>
              <a:t>Peirce </a:t>
            </a:r>
          </a:p>
        </p:txBody>
      </p:sp>
    </p:spTree>
    <p:extLst>
      <p:ext uri="{BB962C8B-B14F-4D97-AF65-F5344CB8AC3E}">
        <p14:creationId xmlns:p14="http://schemas.microsoft.com/office/powerpoint/2010/main" val="2006741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7734" y="959557"/>
            <a:ext cx="5809628" cy="646331"/>
          </a:xfrm>
          <a:prstGeom prst="rect">
            <a:avLst/>
          </a:prstGeom>
          <a:noFill/>
        </p:spPr>
        <p:txBody>
          <a:bodyPr wrap="none" rtlCol="0">
            <a:spAutoFit/>
          </a:bodyPr>
          <a:lstStyle/>
          <a:p>
            <a:r>
              <a:rPr lang="en-US" sz="3600" dirty="0"/>
              <a:t>Leader Settlement Movement</a:t>
            </a:r>
          </a:p>
        </p:txBody>
      </p:sp>
      <p:pic>
        <p:nvPicPr>
          <p:cNvPr id="3" name="Picture 2"/>
          <p:cNvPicPr>
            <a:picLocks noChangeAspect="1"/>
          </p:cNvPicPr>
          <p:nvPr/>
        </p:nvPicPr>
        <p:blipFill>
          <a:blip r:embed="rId2"/>
          <a:stretch>
            <a:fillRect/>
          </a:stretch>
        </p:blipFill>
        <p:spPr>
          <a:xfrm>
            <a:off x="7503582" y="1644977"/>
            <a:ext cx="2679664" cy="2306135"/>
          </a:xfrm>
          <a:prstGeom prst="rect">
            <a:avLst/>
          </a:prstGeom>
        </p:spPr>
      </p:pic>
      <p:sp>
        <p:nvSpPr>
          <p:cNvPr id="5" name="TextBox 4"/>
          <p:cNvSpPr txBox="1"/>
          <p:nvPr/>
        </p:nvSpPr>
        <p:spPr>
          <a:xfrm>
            <a:off x="3081581" y="1968286"/>
            <a:ext cx="1965803" cy="461665"/>
          </a:xfrm>
          <a:prstGeom prst="rect">
            <a:avLst/>
          </a:prstGeom>
          <a:noFill/>
        </p:spPr>
        <p:txBody>
          <a:bodyPr wrap="none" rtlCol="0">
            <a:spAutoFit/>
          </a:bodyPr>
          <a:lstStyle/>
          <a:p>
            <a:r>
              <a:rPr lang="en-US" sz="2400" dirty="0"/>
              <a:t>1880s – 1920s</a:t>
            </a:r>
          </a:p>
        </p:txBody>
      </p:sp>
      <p:sp>
        <p:nvSpPr>
          <p:cNvPr id="6" name="TextBox 5"/>
          <p:cNvSpPr txBox="1"/>
          <p:nvPr/>
        </p:nvSpPr>
        <p:spPr>
          <a:xfrm>
            <a:off x="8217582" y="4026666"/>
            <a:ext cx="2356948" cy="646331"/>
          </a:xfrm>
          <a:prstGeom prst="rect">
            <a:avLst/>
          </a:prstGeom>
          <a:noFill/>
        </p:spPr>
        <p:txBody>
          <a:bodyPr wrap="none" rtlCol="0">
            <a:spAutoFit/>
          </a:bodyPr>
          <a:lstStyle/>
          <a:p>
            <a:r>
              <a:rPr lang="en-US" dirty="0"/>
              <a:t>Inspired by trip to</a:t>
            </a:r>
          </a:p>
          <a:p>
            <a:r>
              <a:rPr lang="en-US" dirty="0"/>
              <a:t>England’s Toynbee Hall</a:t>
            </a:r>
          </a:p>
        </p:txBody>
      </p:sp>
      <p:sp>
        <p:nvSpPr>
          <p:cNvPr id="7" name="TextBox 6"/>
          <p:cNvSpPr txBox="1"/>
          <p:nvPr/>
        </p:nvSpPr>
        <p:spPr>
          <a:xfrm>
            <a:off x="7929300" y="5066784"/>
            <a:ext cx="2738700" cy="369332"/>
          </a:xfrm>
          <a:prstGeom prst="rect">
            <a:avLst/>
          </a:prstGeom>
          <a:noFill/>
        </p:spPr>
        <p:txBody>
          <a:bodyPr wrap="none" rtlCol="0">
            <a:spAutoFit/>
          </a:bodyPr>
          <a:lstStyle/>
          <a:p>
            <a:r>
              <a:rPr lang="en-US" dirty="0"/>
              <a:t>Top Down model of reform</a:t>
            </a:r>
          </a:p>
        </p:txBody>
      </p:sp>
      <p:sp>
        <p:nvSpPr>
          <p:cNvPr id="8" name="TextBox 7"/>
          <p:cNvSpPr txBox="1"/>
          <p:nvPr/>
        </p:nvSpPr>
        <p:spPr>
          <a:xfrm>
            <a:off x="1745638" y="2887682"/>
            <a:ext cx="4824558" cy="3970318"/>
          </a:xfrm>
          <a:prstGeom prst="rect">
            <a:avLst/>
          </a:prstGeom>
          <a:noFill/>
        </p:spPr>
        <p:txBody>
          <a:bodyPr wrap="none" rtlCol="0">
            <a:spAutoFit/>
          </a:bodyPr>
          <a:lstStyle/>
          <a:p>
            <a:r>
              <a:rPr lang="en-US" sz="2800" dirty="0"/>
              <a:t>Problems of </a:t>
            </a:r>
          </a:p>
          <a:p>
            <a:r>
              <a:rPr lang="en-US" sz="2800" dirty="0"/>
              <a:t>Industrialization &amp; Urbanization</a:t>
            </a:r>
          </a:p>
          <a:p>
            <a:endParaRPr lang="en-US" sz="2800" dirty="0"/>
          </a:p>
          <a:p>
            <a:r>
              <a:rPr lang="en-US" sz="2800" dirty="0"/>
              <a:t>Poverty</a:t>
            </a:r>
          </a:p>
          <a:p>
            <a:r>
              <a:rPr lang="en-US" sz="2800" dirty="0"/>
              <a:t>Health – Sanitation</a:t>
            </a:r>
          </a:p>
          <a:p>
            <a:r>
              <a:rPr lang="en-US" sz="2800" dirty="0"/>
              <a:t>Health – Industrial accidents</a:t>
            </a:r>
            <a:br>
              <a:rPr lang="en-US" sz="2800" dirty="0"/>
            </a:br>
            <a:r>
              <a:rPr lang="en-US" sz="2800" dirty="0"/>
              <a:t>	</a:t>
            </a:r>
          </a:p>
          <a:p>
            <a:r>
              <a:rPr lang="en-US" sz="2800" dirty="0"/>
              <a:t>Education</a:t>
            </a:r>
          </a:p>
          <a:p>
            <a:endParaRPr lang="en-US" sz="2800" dirty="0"/>
          </a:p>
        </p:txBody>
      </p:sp>
    </p:spTree>
    <p:extLst>
      <p:ext uri="{BB962C8B-B14F-4D97-AF65-F5344CB8AC3E}">
        <p14:creationId xmlns:p14="http://schemas.microsoft.com/office/powerpoint/2010/main" val="3218146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838862" y="2288526"/>
            <a:ext cx="3372818" cy="2955232"/>
          </a:xfrm>
          <a:prstGeom prst="rect">
            <a:avLst/>
          </a:prstGeom>
        </p:spPr>
      </p:pic>
      <p:sp>
        <p:nvSpPr>
          <p:cNvPr id="4" name="TextBox 3"/>
          <p:cNvSpPr txBox="1"/>
          <p:nvPr/>
        </p:nvSpPr>
        <p:spPr>
          <a:xfrm>
            <a:off x="7143300" y="5464673"/>
            <a:ext cx="3068381" cy="923330"/>
          </a:xfrm>
          <a:prstGeom prst="rect">
            <a:avLst/>
          </a:prstGeom>
          <a:noFill/>
        </p:spPr>
        <p:txBody>
          <a:bodyPr wrap="none" rtlCol="0">
            <a:spAutoFit/>
          </a:bodyPr>
          <a:lstStyle/>
          <a:p>
            <a:r>
              <a:rPr lang="en-US" dirty="0"/>
              <a:t>Hull House –</a:t>
            </a:r>
          </a:p>
          <a:p>
            <a:r>
              <a:rPr lang="en-US" dirty="0"/>
              <a:t> </a:t>
            </a:r>
            <a:r>
              <a:rPr lang="en-US" dirty="0">
                <a:solidFill>
                  <a:srgbClr val="C00000"/>
                </a:solidFill>
              </a:rPr>
              <a:t>Settlement Workers </a:t>
            </a:r>
            <a:r>
              <a:rPr lang="en-US" dirty="0"/>
              <a:t>gathering</a:t>
            </a:r>
          </a:p>
          <a:p>
            <a:r>
              <a:rPr lang="en-US" dirty="0"/>
              <a:t> 1920</a:t>
            </a:r>
          </a:p>
        </p:txBody>
      </p:sp>
      <p:sp>
        <p:nvSpPr>
          <p:cNvPr id="6" name="TextBox 5"/>
          <p:cNvSpPr txBox="1"/>
          <p:nvPr/>
        </p:nvSpPr>
        <p:spPr>
          <a:xfrm>
            <a:off x="6681874" y="866524"/>
            <a:ext cx="3529807" cy="707886"/>
          </a:xfrm>
          <a:prstGeom prst="rect">
            <a:avLst/>
          </a:prstGeom>
          <a:noFill/>
        </p:spPr>
        <p:txBody>
          <a:bodyPr wrap="none" rtlCol="0">
            <a:spAutoFit/>
          </a:bodyPr>
          <a:lstStyle/>
          <a:p>
            <a:r>
              <a:rPr lang="en-US" sz="4000" dirty="0"/>
              <a:t>Hull House </a:t>
            </a:r>
            <a:r>
              <a:rPr lang="en-US" sz="2000" dirty="0"/>
              <a:t>(Chicago)</a:t>
            </a:r>
          </a:p>
        </p:txBody>
      </p:sp>
      <p:sp>
        <p:nvSpPr>
          <p:cNvPr id="5" name="TextBox 4"/>
          <p:cNvSpPr txBox="1"/>
          <p:nvPr/>
        </p:nvSpPr>
        <p:spPr>
          <a:xfrm>
            <a:off x="2247061" y="4633677"/>
            <a:ext cx="3177072" cy="830997"/>
          </a:xfrm>
          <a:prstGeom prst="rect">
            <a:avLst/>
          </a:prstGeom>
          <a:noFill/>
        </p:spPr>
        <p:txBody>
          <a:bodyPr wrap="none" rtlCol="0">
            <a:spAutoFit/>
          </a:bodyPr>
          <a:lstStyle/>
          <a:p>
            <a:r>
              <a:rPr lang="en-US" sz="2400" dirty="0"/>
              <a:t>Immigrant Community</a:t>
            </a:r>
          </a:p>
          <a:p>
            <a:r>
              <a:rPr lang="en-US" sz="2400" dirty="0"/>
              <a:t>Lab – conflict resolution</a:t>
            </a:r>
          </a:p>
        </p:txBody>
      </p:sp>
      <p:pic>
        <p:nvPicPr>
          <p:cNvPr id="8" name="Picture 7"/>
          <p:cNvPicPr>
            <a:picLocks noChangeAspect="1"/>
          </p:cNvPicPr>
          <p:nvPr/>
        </p:nvPicPr>
        <p:blipFill>
          <a:blip r:embed="rId3"/>
          <a:stretch>
            <a:fillRect/>
          </a:stretch>
        </p:blipFill>
        <p:spPr>
          <a:xfrm>
            <a:off x="1922819" y="711201"/>
            <a:ext cx="3585238" cy="3277932"/>
          </a:xfrm>
          <a:prstGeom prst="rect">
            <a:avLst/>
          </a:prstGeom>
        </p:spPr>
      </p:pic>
      <p:sp>
        <p:nvSpPr>
          <p:cNvPr id="2" name="TextBox 1"/>
          <p:cNvSpPr txBox="1"/>
          <p:nvPr/>
        </p:nvSpPr>
        <p:spPr>
          <a:xfrm>
            <a:off x="2074030" y="5708859"/>
            <a:ext cx="3759563" cy="461665"/>
          </a:xfrm>
          <a:prstGeom prst="rect">
            <a:avLst/>
          </a:prstGeom>
          <a:noFill/>
        </p:spPr>
        <p:txBody>
          <a:bodyPr wrap="none" rtlCol="0">
            <a:spAutoFit/>
          </a:bodyPr>
          <a:lstStyle/>
          <a:p>
            <a:r>
              <a:rPr lang="en-US" sz="2400" dirty="0"/>
              <a:t>Bottoms up model of reform</a:t>
            </a:r>
          </a:p>
        </p:txBody>
      </p:sp>
    </p:spTree>
    <p:extLst>
      <p:ext uri="{BB962C8B-B14F-4D97-AF65-F5344CB8AC3E}">
        <p14:creationId xmlns:p14="http://schemas.microsoft.com/office/powerpoint/2010/main" val="1215750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7514" y="452638"/>
            <a:ext cx="2440642" cy="707886"/>
          </a:xfrm>
          <a:prstGeom prst="rect">
            <a:avLst/>
          </a:prstGeom>
          <a:noFill/>
        </p:spPr>
        <p:txBody>
          <a:bodyPr wrap="none" rtlCol="0">
            <a:spAutoFit/>
          </a:bodyPr>
          <a:lstStyle/>
          <a:p>
            <a:r>
              <a:rPr lang="en-US" sz="4000" dirty="0"/>
              <a:t>Hull House</a:t>
            </a:r>
          </a:p>
        </p:txBody>
      </p:sp>
      <p:sp>
        <p:nvSpPr>
          <p:cNvPr id="7" name="TextBox 6"/>
          <p:cNvSpPr txBox="1"/>
          <p:nvPr/>
        </p:nvSpPr>
        <p:spPr>
          <a:xfrm>
            <a:off x="841886" y="4087471"/>
            <a:ext cx="3819122" cy="1384995"/>
          </a:xfrm>
          <a:prstGeom prst="rect">
            <a:avLst/>
          </a:prstGeom>
          <a:noFill/>
        </p:spPr>
        <p:txBody>
          <a:bodyPr wrap="none" rtlCol="0">
            <a:spAutoFit/>
          </a:bodyPr>
          <a:lstStyle/>
          <a:p>
            <a:r>
              <a:rPr lang="en-US" sz="2800" dirty="0"/>
              <a:t>Ideas emerged from </a:t>
            </a:r>
          </a:p>
          <a:p>
            <a:r>
              <a:rPr lang="en-US" sz="2800" dirty="0"/>
              <a:t>This feminine experience</a:t>
            </a:r>
          </a:p>
          <a:p>
            <a:r>
              <a:rPr lang="en-US" sz="2800" dirty="0"/>
              <a:t>Feminist Pragmatism</a:t>
            </a:r>
          </a:p>
        </p:txBody>
      </p:sp>
      <p:sp>
        <p:nvSpPr>
          <p:cNvPr id="5" name="TextBox 4"/>
          <p:cNvSpPr txBox="1"/>
          <p:nvPr/>
        </p:nvSpPr>
        <p:spPr>
          <a:xfrm>
            <a:off x="1193351" y="5888623"/>
            <a:ext cx="2894805" cy="923330"/>
          </a:xfrm>
          <a:prstGeom prst="rect">
            <a:avLst/>
          </a:prstGeom>
          <a:noFill/>
        </p:spPr>
        <p:txBody>
          <a:bodyPr wrap="none" rtlCol="0">
            <a:spAutoFit/>
          </a:bodyPr>
          <a:lstStyle/>
          <a:p>
            <a:r>
              <a:rPr lang="en-US" dirty="0"/>
              <a:t>Immigrant Community</a:t>
            </a:r>
          </a:p>
          <a:p>
            <a:r>
              <a:rPr lang="en-US" dirty="0"/>
              <a:t>Labor/management disputes</a:t>
            </a:r>
          </a:p>
          <a:p>
            <a:r>
              <a:rPr lang="en-US" dirty="0"/>
              <a:t>Lab – conflict resolution</a:t>
            </a:r>
          </a:p>
        </p:txBody>
      </p:sp>
      <p:sp>
        <p:nvSpPr>
          <p:cNvPr id="8" name="TextBox 7"/>
          <p:cNvSpPr txBox="1"/>
          <p:nvPr/>
        </p:nvSpPr>
        <p:spPr>
          <a:xfrm>
            <a:off x="8884840" y="5450784"/>
            <a:ext cx="2577629" cy="369332"/>
          </a:xfrm>
          <a:prstGeom prst="rect">
            <a:avLst/>
          </a:prstGeom>
          <a:noFill/>
        </p:spPr>
        <p:txBody>
          <a:bodyPr wrap="none" rtlCol="0">
            <a:spAutoFit/>
          </a:bodyPr>
          <a:lstStyle/>
          <a:p>
            <a:r>
              <a:rPr lang="en-US"/>
              <a:t>Democracy /ethics/peace</a:t>
            </a:r>
            <a:endParaRPr lang="en-US" dirty="0"/>
          </a:p>
        </p:txBody>
      </p:sp>
      <p:pic>
        <p:nvPicPr>
          <p:cNvPr id="9" name="Picture 8"/>
          <p:cNvPicPr>
            <a:picLocks noChangeAspect="1"/>
          </p:cNvPicPr>
          <p:nvPr/>
        </p:nvPicPr>
        <p:blipFill>
          <a:blip r:embed="rId3"/>
          <a:stretch>
            <a:fillRect/>
          </a:stretch>
        </p:blipFill>
        <p:spPr>
          <a:xfrm>
            <a:off x="8459531" y="1160525"/>
            <a:ext cx="2047104" cy="3881053"/>
          </a:xfrm>
          <a:prstGeom prst="rect">
            <a:avLst/>
          </a:prstGeom>
        </p:spPr>
      </p:pic>
      <p:pic>
        <p:nvPicPr>
          <p:cNvPr id="11" name="Picture 10"/>
          <p:cNvPicPr>
            <a:picLocks noChangeAspect="1"/>
          </p:cNvPicPr>
          <p:nvPr/>
        </p:nvPicPr>
        <p:blipFill>
          <a:blip r:embed="rId4"/>
          <a:stretch>
            <a:fillRect/>
          </a:stretch>
        </p:blipFill>
        <p:spPr>
          <a:xfrm>
            <a:off x="6687672" y="2953688"/>
            <a:ext cx="2004611" cy="3075713"/>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9178" y="1163943"/>
            <a:ext cx="2911743" cy="2662165"/>
          </a:xfrm>
          <a:prstGeom prst="rect">
            <a:avLst/>
          </a:prstGeom>
        </p:spPr>
      </p:pic>
      <p:pic>
        <p:nvPicPr>
          <p:cNvPr id="10" name="Picture 9"/>
          <p:cNvPicPr>
            <a:picLocks noChangeAspect="1"/>
          </p:cNvPicPr>
          <p:nvPr/>
        </p:nvPicPr>
        <p:blipFill>
          <a:blip r:embed="rId6"/>
          <a:stretch>
            <a:fillRect/>
          </a:stretch>
        </p:blipFill>
        <p:spPr>
          <a:xfrm>
            <a:off x="6504792" y="452638"/>
            <a:ext cx="1821845" cy="2957228"/>
          </a:xfrm>
          <a:prstGeom prst="rect">
            <a:avLst/>
          </a:prstGeom>
          <a:effectLst>
            <a:outerShdw blurRad="50800" dist="38100" dir="8100000" algn="tr" rotWithShape="0">
              <a:prstClr val="black">
                <a:alpha val="40000"/>
              </a:prstClr>
            </a:outerShdw>
          </a:effectLst>
        </p:spPr>
      </p:pic>
      <p:sp>
        <p:nvSpPr>
          <p:cNvPr id="2" name="Right Arrow 1"/>
          <p:cNvSpPr/>
          <p:nvPr/>
        </p:nvSpPr>
        <p:spPr>
          <a:xfrm>
            <a:off x="4088156" y="2678805"/>
            <a:ext cx="1274624" cy="42362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5582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12972" y="850901"/>
            <a:ext cx="4155029" cy="5355313"/>
          </a:xfrm>
          <a:prstGeom prst="rect">
            <a:avLst/>
          </a:prstGeom>
          <a:noFill/>
        </p:spPr>
        <p:txBody>
          <a:bodyPr wrap="none" rtlCol="0">
            <a:spAutoFit/>
          </a:bodyPr>
          <a:lstStyle/>
          <a:p>
            <a:r>
              <a:rPr lang="en-US" dirty="0"/>
              <a:t>drama classes, </a:t>
            </a:r>
          </a:p>
          <a:p>
            <a:r>
              <a:rPr lang="en-US" dirty="0"/>
              <a:t>day care programs, </a:t>
            </a:r>
          </a:p>
          <a:p>
            <a:r>
              <a:rPr lang="en-US" dirty="0"/>
              <a:t>coffee house/theater, </a:t>
            </a:r>
          </a:p>
          <a:p>
            <a:r>
              <a:rPr lang="en-US" dirty="0"/>
              <a:t>art and labor museum, </a:t>
            </a:r>
          </a:p>
          <a:p>
            <a:r>
              <a:rPr lang="en-US" dirty="0"/>
              <a:t>Sunday concerts, </a:t>
            </a:r>
          </a:p>
          <a:p>
            <a:r>
              <a:rPr lang="en-US" dirty="0"/>
              <a:t>choir, </a:t>
            </a:r>
          </a:p>
          <a:p>
            <a:r>
              <a:rPr lang="en-US" dirty="0"/>
              <a:t>over 25 clubs, </a:t>
            </a:r>
          </a:p>
          <a:p>
            <a:r>
              <a:rPr lang="en-US" dirty="0"/>
              <a:t>meeting rooms for organized labor, </a:t>
            </a:r>
          </a:p>
          <a:p>
            <a:r>
              <a:rPr lang="en-US" dirty="0"/>
              <a:t>cooperative apartments for young women</a:t>
            </a:r>
          </a:p>
          <a:p>
            <a:r>
              <a:rPr lang="en-US" dirty="0"/>
              <a:t>College Extension courses</a:t>
            </a:r>
          </a:p>
          <a:p>
            <a:r>
              <a:rPr lang="en-US" dirty="0"/>
              <a:t>Voter Registration</a:t>
            </a:r>
          </a:p>
          <a:p>
            <a:r>
              <a:rPr lang="en-US" dirty="0"/>
              <a:t>Speaker series….</a:t>
            </a:r>
          </a:p>
          <a:p>
            <a:endParaRPr lang="en-US" dirty="0"/>
          </a:p>
          <a:p>
            <a:r>
              <a:rPr lang="en-US" b="1" dirty="0"/>
              <a:t>first in Chicago to establish a public </a:t>
            </a:r>
          </a:p>
          <a:p>
            <a:r>
              <a:rPr lang="en-US" dirty="0"/>
              <a:t>bath,</a:t>
            </a:r>
          </a:p>
          <a:p>
            <a:r>
              <a:rPr lang="en-US" dirty="0"/>
              <a:t>gymnasium, </a:t>
            </a:r>
          </a:p>
          <a:p>
            <a:r>
              <a:rPr lang="en-US" dirty="0"/>
              <a:t>kitchen, </a:t>
            </a:r>
          </a:p>
          <a:p>
            <a:r>
              <a:rPr lang="en-US" dirty="0"/>
              <a:t>playground, </a:t>
            </a:r>
          </a:p>
          <a:p>
            <a:r>
              <a:rPr lang="en-US" dirty="0"/>
              <a:t> swimming pool.</a:t>
            </a:r>
          </a:p>
        </p:txBody>
      </p:sp>
      <p:sp>
        <p:nvSpPr>
          <p:cNvPr id="4" name="TextBox 3"/>
          <p:cNvSpPr txBox="1"/>
          <p:nvPr/>
        </p:nvSpPr>
        <p:spPr>
          <a:xfrm>
            <a:off x="6743700" y="177801"/>
            <a:ext cx="2815194" cy="461665"/>
          </a:xfrm>
          <a:prstGeom prst="rect">
            <a:avLst/>
          </a:prstGeom>
          <a:noFill/>
        </p:spPr>
        <p:txBody>
          <a:bodyPr wrap="none" rtlCol="0">
            <a:spAutoFit/>
          </a:bodyPr>
          <a:lstStyle/>
          <a:p>
            <a:r>
              <a:rPr lang="en-US" sz="2400" dirty="0"/>
              <a:t>Hull House Activities </a:t>
            </a: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24001" y="1"/>
            <a:ext cx="4568904" cy="6858000"/>
          </a:xfrm>
          <a:prstGeom prst="rect">
            <a:avLst/>
          </a:prstGeom>
        </p:spPr>
      </p:pic>
    </p:spTree>
    <p:extLst>
      <p:ext uri="{BB962C8B-B14F-4D97-AF65-F5344CB8AC3E}">
        <p14:creationId xmlns:p14="http://schemas.microsoft.com/office/powerpoint/2010/main" val="823714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CFC53E-00C9-EB4F-B10D-7EA54D99154E}"/>
              </a:ext>
            </a:extLst>
          </p:cNvPr>
          <p:cNvSpPr txBox="1"/>
          <p:nvPr/>
        </p:nvSpPr>
        <p:spPr>
          <a:xfrm>
            <a:off x="530087" y="683518"/>
            <a:ext cx="4120936" cy="707886"/>
          </a:xfrm>
          <a:prstGeom prst="rect">
            <a:avLst/>
          </a:prstGeom>
          <a:noFill/>
        </p:spPr>
        <p:txBody>
          <a:bodyPr wrap="none" rtlCol="0">
            <a:spAutoFit/>
          </a:bodyPr>
          <a:lstStyle/>
          <a:p>
            <a:r>
              <a:rPr lang="en-US" sz="4000" dirty="0"/>
              <a:t>Hull House Charter</a:t>
            </a:r>
          </a:p>
        </p:txBody>
      </p:sp>
      <p:sp>
        <p:nvSpPr>
          <p:cNvPr id="3" name="TextBox 2">
            <a:extLst>
              <a:ext uri="{FF2B5EF4-FFF2-40B4-BE49-F238E27FC236}">
                <a16:creationId xmlns:a16="http://schemas.microsoft.com/office/drawing/2014/main" id="{71863767-B825-7C40-A9B8-8859EE99C9EE}"/>
              </a:ext>
            </a:extLst>
          </p:cNvPr>
          <p:cNvSpPr txBox="1"/>
          <p:nvPr/>
        </p:nvSpPr>
        <p:spPr>
          <a:xfrm>
            <a:off x="715617" y="1855304"/>
            <a:ext cx="10003892" cy="2862322"/>
          </a:xfrm>
          <a:prstGeom prst="rect">
            <a:avLst/>
          </a:prstGeom>
          <a:noFill/>
        </p:spPr>
        <p:txBody>
          <a:bodyPr wrap="none" rtlCol="0">
            <a:spAutoFit/>
          </a:bodyPr>
          <a:lstStyle/>
          <a:p>
            <a:pPr marL="285750" indent="-285750">
              <a:buFont typeface="Arial" panose="020B0604020202020204" pitchFamily="34" charset="0"/>
              <a:buChar char="•"/>
            </a:pPr>
            <a:r>
              <a:rPr lang="en-US" sz="3600" dirty="0"/>
              <a:t>To provide a center for a higher civic and social life;</a:t>
            </a:r>
          </a:p>
          <a:p>
            <a:pPr marL="285750" indent="-285750">
              <a:buFont typeface="Arial" panose="020B0604020202020204" pitchFamily="34" charset="0"/>
              <a:buChar char="•"/>
            </a:pPr>
            <a:r>
              <a:rPr lang="en-US" sz="3600" dirty="0"/>
              <a:t>To institute and maintain educational and </a:t>
            </a:r>
            <a:br>
              <a:rPr lang="en-US" sz="3600" dirty="0"/>
            </a:br>
            <a:r>
              <a:rPr lang="en-US" sz="3600" dirty="0"/>
              <a:t>philanthropic enterprises</a:t>
            </a:r>
          </a:p>
          <a:p>
            <a:pPr marL="285750" indent="-285750">
              <a:buFont typeface="Arial" panose="020B0604020202020204" pitchFamily="34" charset="0"/>
              <a:buChar char="•"/>
            </a:pPr>
            <a:r>
              <a:rPr lang="en-US" sz="3600" dirty="0"/>
              <a:t>To investigate and improve the conditions in the </a:t>
            </a:r>
            <a:br>
              <a:rPr lang="en-US" sz="3600" dirty="0"/>
            </a:br>
            <a:r>
              <a:rPr lang="en-US" sz="3600" dirty="0"/>
              <a:t>industrial districts of Chicago</a:t>
            </a:r>
          </a:p>
        </p:txBody>
      </p:sp>
      <p:sp>
        <p:nvSpPr>
          <p:cNvPr id="4" name="TextBox 3">
            <a:extLst>
              <a:ext uri="{FF2B5EF4-FFF2-40B4-BE49-F238E27FC236}">
                <a16:creationId xmlns:a16="http://schemas.microsoft.com/office/drawing/2014/main" id="{3447552B-4BC3-6D43-B90E-921DE7EC77AA}"/>
              </a:ext>
            </a:extLst>
          </p:cNvPr>
          <p:cNvSpPr txBox="1"/>
          <p:nvPr/>
        </p:nvSpPr>
        <p:spPr>
          <a:xfrm>
            <a:off x="3379326" y="5645426"/>
            <a:ext cx="7156639" cy="523220"/>
          </a:xfrm>
          <a:prstGeom prst="rect">
            <a:avLst/>
          </a:prstGeom>
          <a:noFill/>
        </p:spPr>
        <p:txBody>
          <a:bodyPr wrap="none" rtlCol="0">
            <a:spAutoFit/>
          </a:bodyPr>
          <a:lstStyle/>
          <a:p>
            <a:r>
              <a:rPr lang="en-US" sz="2800" dirty="0"/>
              <a:t>To be --- tangible expression of democratic ideal</a:t>
            </a:r>
          </a:p>
        </p:txBody>
      </p:sp>
      <p:sp>
        <p:nvSpPr>
          <p:cNvPr id="5" name="TextBox 4">
            <a:extLst>
              <a:ext uri="{FF2B5EF4-FFF2-40B4-BE49-F238E27FC236}">
                <a16:creationId xmlns:a16="http://schemas.microsoft.com/office/drawing/2014/main" id="{1FB0F63A-74DD-8440-BA78-BA940E6AE5F0}"/>
              </a:ext>
            </a:extLst>
          </p:cNvPr>
          <p:cNvSpPr txBox="1"/>
          <p:nvPr/>
        </p:nvSpPr>
        <p:spPr>
          <a:xfrm>
            <a:off x="728870" y="6374296"/>
            <a:ext cx="2359941" cy="369332"/>
          </a:xfrm>
          <a:prstGeom prst="rect">
            <a:avLst/>
          </a:prstGeom>
          <a:noFill/>
        </p:spPr>
        <p:txBody>
          <a:bodyPr wrap="none" rtlCol="0">
            <a:spAutoFit/>
          </a:bodyPr>
          <a:lstStyle/>
          <a:p>
            <a:r>
              <a:rPr lang="en-US" dirty="0"/>
              <a:t>(Addams, 1910, p. 112)</a:t>
            </a:r>
          </a:p>
        </p:txBody>
      </p:sp>
    </p:spTree>
    <p:extLst>
      <p:ext uri="{BB962C8B-B14F-4D97-AF65-F5344CB8AC3E}">
        <p14:creationId xmlns:p14="http://schemas.microsoft.com/office/powerpoint/2010/main" val="1265409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0528" y="707079"/>
            <a:ext cx="7489340" cy="2554545"/>
          </a:xfrm>
          <a:prstGeom prst="rect">
            <a:avLst/>
          </a:prstGeom>
          <a:noFill/>
        </p:spPr>
        <p:txBody>
          <a:bodyPr wrap="square" rtlCol="0">
            <a:spAutoFit/>
          </a:bodyPr>
          <a:lstStyle/>
          <a:p>
            <a:r>
              <a:rPr lang="en-US" sz="3200" dirty="0"/>
              <a:t>“The Settlement, then is an </a:t>
            </a:r>
            <a:r>
              <a:rPr lang="en-US" sz="3200" b="1" dirty="0"/>
              <a:t>experimental effort</a:t>
            </a:r>
            <a:r>
              <a:rPr lang="en-US" sz="3200" dirty="0"/>
              <a:t> to aid in the solution of the social</a:t>
            </a:r>
          </a:p>
          <a:p>
            <a:r>
              <a:rPr lang="en-US" sz="3200" dirty="0"/>
              <a:t>and industrial problems which are engendered by modern conditions of life in a great city.” </a:t>
            </a:r>
            <a:r>
              <a:rPr lang="en-US" sz="2000" dirty="0"/>
              <a:t>(Addams, 1910, p. 125)</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376044" y="3430976"/>
            <a:ext cx="2605285" cy="3520391"/>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8032567" y="2845061"/>
            <a:ext cx="2185212" cy="34270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013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5ABEA2-BFC0-9242-AB0C-573AB40D4732}"/>
              </a:ext>
            </a:extLst>
          </p:cNvPr>
          <p:cNvSpPr txBox="1"/>
          <p:nvPr/>
        </p:nvSpPr>
        <p:spPr>
          <a:xfrm>
            <a:off x="2054087" y="967409"/>
            <a:ext cx="5428858" cy="646331"/>
          </a:xfrm>
          <a:prstGeom prst="rect">
            <a:avLst/>
          </a:prstGeom>
          <a:noFill/>
        </p:spPr>
        <p:txBody>
          <a:bodyPr wrap="none" rtlCol="0">
            <a:spAutoFit/>
          </a:bodyPr>
          <a:lstStyle/>
          <a:p>
            <a:r>
              <a:rPr lang="en-US" sz="3600" dirty="0"/>
              <a:t>Bubble up from the bottom </a:t>
            </a:r>
          </a:p>
        </p:txBody>
      </p:sp>
      <p:pic>
        <p:nvPicPr>
          <p:cNvPr id="5" name="Picture 4">
            <a:extLst>
              <a:ext uri="{FF2B5EF4-FFF2-40B4-BE49-F238E27FC236}">
                <a16:creationId xmlns:a16="http://schemas.microsoft.com/office/drawing/2014/main" id="{D1516A79-B637-764F-AF86-E2F9CDB651B9}"/>
              </a:ext>
            </a:extLst>
          </p:cNvPr>
          <p:cNvPicPr>
            <a:picLocks noChangeAspect="1"/>
          </p:cNvPicPr>
          <p:nvPr/>
        </p:nvPicPr>
        <p:blipFill rotWithShape="1">
          <a:blip r:embed="rId3"/>
          <a:srcRect t="55249" r="52693"/>
          <a:stretch/>
        </p:blipFill>
        <p:spPr>
          <a:xfrm>
            <a:off x="7790923" y="2756452"/>
            <a:ext cx="3884859" cy="3260035"/>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3C44B9D9-96C5-0040-B2BF-B3C67D2C6CC9}"/>
              </a:ext>
            </a:extLst>
          </p:cNvPr>
          <p:cNvPicPr>
            <a:picLocks noChangeAspect="1"/>
          </p:cNvPicPr>
          <p:nvPr/>
        </p:nvPicPr>
        <p:blipFill>
          <a:blip r:embed="rId4"/>
          <a:stretch>
            <a:fillRect/>
          </a:stretch>
        </p:blipFill>
        <p:spPr>
          <a:xfrm>
            <a:off x="1007164" y="2448035"/>
            <a:ext cx="3949149" cy="3255788"/>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1EF58019-EDB5-CF43-9682-85027139D287}"/>
              </a:ext>
            </a:extLst>
          </p:cNvPr>
          <p:cNvSpPr txBox="1"/>
          <p:nvPr/>
        </p:nvSpPr>
        <p:spPr>
          <a:xfrm>
            <a:off x="1324945" y="6016487"/>
            <a:ext cx="2035301" cy="369332"/>
          </a:xfrm>
          <a:prstGeom prst="rect">
            <a:avLst/>
          </a:prstGeom>
          <a:noFill/>
        </p:spPr>
        <p:txBody>
          <a:bodyPr wrap="none" rtlCol="0">
            <a:spAutoFit/>
          </a:bodyPr>
          <a:lstStyle/>
          <a:p>
            <a:r>
              <a:rPr lang="en-US" dirty="0"/>
              <a:t>Poorhouse vacation</a:t>
            </a:r>
          </a:p>
        </p:txBody>
      </p:sp>
      <p:sp>
        <p:nvSpPr>
          <p:cNvPr id="8" name="TextBox 7">
            <a:extLst>
              <a:ext uri="{FF2B5EF4-FFF2-40B4-BE49-F238E27FC236}">
                <a16:creationId xmlns:a16="http://schemas.microsoft.com/office/drawing/2014/main" id="{63077194-27B1-6141-ABE5-22F9E50E824D}"/>
              </a:ext>
            </a:extLst>
          </p:cNvPr>
          <p:cNvSpPr txBox="1"/>
          <p:nvPr/>
        </p:nvSpPr>
        <p:spPr>
          <a:xfrm>
            <a:off x="8799443" y="6202017"/>
            <a:ext cx="933910" cy="369332"/>
          </a:xfrm>
          <a:prstGeom prst="rect">
            <a:avLst/>
          </a:prstGeom>
          <a:noFill/>
        </p:spPr>
        <p:txBody>
          <a:bodyPr wrap="none" rtlCol="0">
            <a:spAutoFit/>
          </a:bodyPr>
          <a:lstStyle/>
          <a:p>
            <a:r>
              <a:rPr lang="en-US" dirty="0"/>
              <a:t>Daycare</a:t>
            </a:r>
          </a:p>
        </p:txBody>
      </p:sp>
    </p:spTree>
    <p:extLst>
      <p:ext uri="{BB962C8B-B14F-4D97-AF65-F5344CB8AC3E}">
        <p14:creationId xmlns:p14="http://schemas.microsoft.com/office/powerpoint/2010/main" val="2700980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2052722" y="2600868"/>
            <a:ext cx="2011369" cy="2881868"/>
          </a:xfrm>
          <a:prstGeom prst="rect">
            <a:avLst/>
          </a:prstGeom>
        </p:spPr>
      </p:pic>
      <p:sp>
        <p:nvSpPr>
          <p:cNvPr id="3" name="Donut 2"/>
          <p:cNvSpPr/>
          <p:nvPr/>
        </p:nvSpPr>
        <p:spPr>
          <a:xfrm>
            <a:off x="5724742" y="1159935"/>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1"/>
                </a:solidFill>
              </a:rPr>
              <a:t>ç</a:t>
            </a:r>
            <a:endParaRPr lang="en-US" dirty="0">
              <a:solidFill>
                <a:schemeClr val="tx1"/>
              </a:solidFill>
            </a:endParaRPr>
          </a:p>
        </p:txBody>
      </p:sp>
      <p:sp>
        <p:nvSpPr>
          <p:cNvPr id="4" name="TextBox 3"/>
          <p:cNvSpPr txBox="1"/>
          <p:nvPr/>
        </p:nvSpPr>
        <p:spPr>
          <a:xfrm>
            <a:off x="2644634" y="836770"/>
            <a:ext cx="2414543" cy="646331"/>
          </a:xfrm>
          <a:prstGeom prst="rect">
            <a:avLst/>
          </a:prstGeom>
          <a:noFill/>
        </p:spPr>
        <p:txBody>
          <a:bodyPr wrap="none" rtlCol="0">
            <a:spAutoFit/>
          </a:bodyPr>
          <a:lstStyle/>
          <a:p>
            <a:r>
              <a:rPr lang="en-US" sz="3600" dirty="0"/>
              <a:t>Paternalism</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9317" y="2263774"/>
            <a:ext cx="1650581" cy="2567571"/>
          </a:xfrm>
          <a:prstGeom prst="rect">
            <a:avLst/>
          </a:prstGeom>
        </p:spPr>
      </p:pic>
      <p:sp>
        <p:nvSpPr>
          <p:cNvPr id="7" name="TextBox 6"/>
          <p:cNvSpPr txBox="1"/>
          <p:nvPr/>
        </p:nvSpPr>
        <p:spPr>
          <a:xfrm>
            <a:off x="6862831" y="5159572"/>
            <a:ext cx="2028376" cy="707886"/>
          </a:xfrm>
          <a:prstGeom prst="rect">
            <a:avLst/>
          </a:prstGeom>
          <a:noFill/>
        </p:spPr>
        <p:txBody>
          <a:bodyPr wrap="none" rtlCol="0">
            <a:spAutoFit/>
          </a:bodyPr>
          <a:lstStyle/>
          <a:p>
            <a:r>
              <a:rPr lang="en-US" sz="2000" dirty="0"/>
              <a:t>Duty</a:t>
            </a:r>
          </a:p>
          <a:p>
            <a:r>
              <a:rPr lang="en-US" sz="2000" dirty="0"/>
              <a:t>Moral Absolutism</a:t>
            </a:r>
          </a:p>
        </p:txBody>
      </p:sp>
      <p:sp>
        <p:nvSpPr>
          <p:cNvPr id="6" name="TextBox 5"/>
          <p:cNvSpPr txBox="1"/>
          <p:nvPr/>
        </p:nvSpPr>
        <p:spPr>
          <a:xfrm>
            <a:off x="2139383" y="5853033"/>
            <a:ext cx="1700744" cy="369332"/>
          </a:xfrm>
          <a:prstGeom prst="rect">
            <a:avLst/>
          </a:prstGeom>
          <a:noFill/>
        </p:spPr>
        <p:txBody>
          <a:bodyPr wrap="none" rtlCol="0">
            <a:spAutoFit/>
          </a:bodyPr>
          <a:lstStyle/>
          <a:p>
            <a:r>
              <a:rPr lang="en-US" dirty="0"/>
              <a:t>Man of integrity</a:t>
            </a:r>
          </a:p>
        </p:txBody>
      </p:sp>
    </p:spTree>
    <p:extLst>
      <p:ext uri="{BB962C8B-B14F-4D97-AF65-F5344CB8AC3E}">
        <p14:creationId xmlns:p14="http://schemas.microsoft.com/office/powerpoint/2010/main" val="663287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DA86C5-9225-0846-8012-B3C3EB4B8E9F}"/>
              </a:ext>
            </a:extLst>
          </p:cNvPr>
          <p:cNvPicPr>
            <a:picLocks noChangeAspect="1"/>
          </p:cNvPicPr>
          <p:nvPr/>
        </p:nvPicPr>
        <p:blipFill>
          <a:blip r:embed="rId3"/>
          <a:stretch>
            <a:fillRect/>
          </a:stretch>
        </p:blipFill>
        <p:spPr>
          <a:xfrm>
            <a:off x="8661115" y="2157573"/>
            <a:ext cx="2931069" cy="4368091"/>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514AFC4B-A5DB-2645-BC19-5A686B7FC162}"/>
              </a:ext>
            </a:extLst>
          </p:cNvPr>
          <p:cNvSpPr txBox="1"/>
          <p:nvPr/>
        </p:nvSpPr>
        <p:spPr>
          <a:xfrm>
            <a:off x="609600" y="728870"/>
            <a:ext cx="4794069" cy="707886"/>
          </a:xfrm>
          <a:prstGeom prst="rect">
            <a:avLst/>
          </a:prstGeom>
          <a:noFill/>
        </p:spPr>
        <p:txBody>
          <a:bodyPr wrap="none" rtlCol="0">
            <a:spAutoFit/>
          </a:bodyPr>
          <a:lstStyle/>
          <a:p>
            <a:r>
              <a:rPr lang="en-US" sz="4000" dirty="0"/>
              <a:t>Part of Springer Series</a:t>
            </a:r>
          </a:p>
        </p:txBody>
      </p:sp>
      <p:sp>
        <p:nvSpPr>
          <p:cNvPr id="4" name="TextBox 3">
            <a:extLst>
              <a:ext uri="{FF2B5EF4-FFF2-40B4-BE49-F238E27FC236}">
                <a16:creationId xmlns:a16="http://schemas.microsoft.com/office/drawing/2014/main" id="{9E41A76E-383D-2745-92FB-3068F1259A87}"/>
              </a:ext>
            </a:extLst>
          </p:cNvPr>
          <p:cNvSpPr txBox="1"/>
          <p:nvPr/>
        </p:nvSpPr>
        <p:spPr>
          <a:xfrm>
            <a:off x="715617" y="1709530"/>
            <a:ext cx="7243393" cy="1323439"/>
          </a:xfrm>
          <a:prstGeom prst="rect">
            <a:avLst/>
          </a:prstGeom>
          <a:noFill/>
        </p:spPr>
        <p:txBody>
          <a:bodyPr wrap="none" rtlCol="0">
            <a:spAutoFit/>
          </a:bodyPr>
          <a:lstStyle/>
          <a:p>
            <a:r>
              <a:rPr lang="en-US" sz="4000" dirty="0"/>
              <a:t>Pioneers in Arts, Humanities,</a:t>
            </a:r>
            <a:br>
              <a:rPr lang="en-US" sz="4000" dirty="0"/>
            </a:br>
            <a:r>
              <a:rPr lang="en-US" sz="4000" dirty="0"/>
              <a:t> Science, Engineering and Practice</a:t>
            </a:r>
          </a:p>
        </p:txBody>
      </p:sp>
      <p:sp>
        <p:nvSpPr>
          <p:cNvPr id="5" name="TextBox 4">
            <a:extLst>
              <a:ext uri="{FF2B5EF4-FFF2-40B4-BE49-F238E27FC236}">
                <a16:creationId xmlns:a16="http://schemas.microsoft.com/office/drawing/2014/main" id="{DC672E64-423D-2D4D-AB97-A817AB7B18F4}"/>
              </a:ext>
            </a:extLst>
          </p:cNvPr>
          <p:cNvSpPr txBox="1"/>
          <p:nvPr/>
        </p:nvSpPr>
        <p:spPr>
          <a:xfrm>
            <a:off x="569843" y="3962400"/>
            <a:ext cx="3367653" cy="461665"/>
          </a:xfrm>
          <a:prstGeom prst="rect">
            <a:avLst/>
          </a:prstGeom>
          <a:noFill/>
        </p:spPr>
        <p:txBody>
          <a:bodyPr wrap="none" rtlCol="0">
            <a:spAutoFit/>
          </a:bodyPr>
          <a:lstStyle/>
          <a:p>
            <a:r>
              <a:rPr lang="en-US" sz="2400" dirty="0"/>
              <a:t>Intellectual, biography --  </a:t>
            </a:r>
          </a:p>
        </p:txBody>
      </p:sp>
      <p:sp>
        <p:nvSpPr>
          <p:cNvPr id="6" name="TextBox 5">
            <a:extLst>
              <a:ext uri="{FF2B5EF4-FFF2-40B4-BE49-F238E27FC236}">
                <a16:creationId xmlns:a16="http://schemas.microsoft.com/office/drawing/2014/main" id="{27D17868-C087-A049-B967-5B7C75D73480}"/>
              </a:ext>
            </a:extLst>
          </p:cNvPr>
          <p:cNvSpPr txBox="1"/>
          <p:nvPr/>
        </p:nvSpPr>
        <p:spPr>
          <a:xfrm>
            <a:off x="1272209" y="4704522"/>
            <a:ext cx="5072735" cy="1200329"/>
          </a:xfrm>
          <a:prstGeom prst="rect">
            <a:avLst/>
          </a:prstGeom>
          <a:noFill/>
        </p:spPr>
        <p:txBody>
          <a:bodyPr wrap="none" rtlCol="0">
            <a:spAutoFit/>
          </a:bodyPr>
          <a:lstStyle/>
          <a:p>
            <a:pPr marL="342900" indent="-342900">
              <a:buAutoNum type="arabicPeriod"/>
            </a:pPr>
            <a:r>
              <a:rPr lang="en-US" sz="2400" dirty="0"/>
              <a:t>Make the case  --  pioneer (4)</a:t>
            </a:r>
          </a:p>
          <a:p>
            <a:pPr marL="342900" indent="-342900">
              <a:buAutoNum type="arabicPeriod"/>
            </a:pPr>
            <a:r>
              <a:rPr lang="en-US" sz="2400" dirty="0"/>
              <a:t>Bibliography of her works (20 pages)</a:t>
            </a:r>
          </a:p>
          <a:p>
            <a:pPr marL="342900" indent="-342900">
              <a:buAutoNum type="arabicPeriod"/>
            </a:pPr>
            <a:r>
              <a:rPr lang="en-US" sz="2400" dirty="0"/>
              <a:t>Jane Addams works (14 chapters)</a:t>
            </a:r>
          </a:p>
        </p:txBody>
      </p:sp>
      <p:sp>
        <p:nvSpPr>
          <p:cNvPr id="8" name="TextBox 7">
            <a:extLst>
              <a:ext uri="{FF2B5EF4-FFF2-40B4-BE49-F238E27FC236}">
                <a16:creationId xmlns:a16="http://schemas.microsoft.com/office/drawing/2014/main" id="{C4FD53F3-E6B3-8043-94EE-40D96CDACEFC}"/>
              </a:ext>
            </a:extLst>
          </p:cNvPr>
          <p:cNvSpPr txBox="1"/>
          <p:nvPr/>
        </p:nvSpPr>
        <p:spPr>
          <a:xfrm>
            <a:off x="2888972" y="3032969"/>
            <a:ext cx="522811" cy="646331"/>
          </a:xfrm>
          <a:prstGeom prst="rect">
            <a:avLst/>
          </a:prstGeom>
          <a:noFill/>
        </p:spPr>
        <p:txBody>
          <a:bodyPr wrap="square" rtlCol="0">
            <a:spAutoFit/>
          </a:bodyPr>
          <a:lstStyle/>
          <a:p>
            <a:r>
              <a:rPr lang="en-US" sz="3600" dirty="0"/>
              <a:t>*</a:t>
            </a:r>
          </a:p>
        </p:txBody>
      </p:sp>
      <p:pic>
        <p:nvPicPr>
          <p:cNvPr id="10" name="Picture 9">
            <a:extLst>
              <a:ext uri="{FF2B5EF4-FFF2-40B4-BE49-F238E27FC236}">
                <a16:creationId xmlns:a16="http://schemas.microsoft.com/office/drawing/2014/main" id="{3BF43C62-6116-E34B-A56A-163D32B82434}"/>
              </a:ext>
            </a:extLst>
          </p:cNvPr>
          <p:cNvPicPr>
            <a:picLocks noChangeAspect="1"/>
          </p:cNvPicPr>
          <p:nvPr/>
        </p:nvPicPr>
        <p:blipFill>
          <a:blip r:embed="rId4"/>
          <a:stretch>
            <a:fillRect/>
          </a:stretch>
        </p:blipFill>
        <p:spPr>
          <a:xfrm>
            <a:off x="3411784" y="3108309"/>
            <a:ext cx="525712" cy="690166"/>
          </a:xfrm>
          <a:prstGeom prst="rect">
            <a:avLst/>
          </a:prstGeom>
        </p:spPr>
      </p:pic>
      <p:sp>
        <p:nvSpPr>
          <p:cNvPr id="11" name="TextBox 10">
            <a:extLst>
              <a:ext uri="{FF2B5EF4-FFF2-40B4-BE49-F238E27FC236}">
                <a16:creationId xmlns:a16="http://schemas.microsoft.com/office/drawing/2014/main" id="{6E17BC74-9D17-D44C-830E-4E023B51C681}"/>
              </a:ext>
            </a:extLst>
          </p:cNvPr>
          <p:cNvSpPr txBox="1"/>
          <p:nvPr/>
        </p:nvSpPr>
        <p:spPr>
          <a:xfrm>
            <a:off x="4055165" y="6321287"/>
            <a:ext cx="1726242" cy="369332"/>
          </a:xfrm>
          <a:prstGeom prst="rect">
            <a:avLst/>
          </a:prstGeom>
          <a:noFill/>
        </p:spPr>
        <p:txBody>
          <a:bodyPr wrap="none" rtlCol="0">
            <a:spAutoFit/>
          </a:bodyPr>
          <a:lstStyle/>
          <a:p>
            <a:r>
              <a:rPr lang="en-US" dirty="0"/>
              <a:t>“What She Said”</a:t>
            </a:r>
          </a:p>
        </p:txBody>
      </p:sp>
    </p:spTree>
    <p:extLst>
      <p:ext uri="{BB962C8B-B14F-4D97-AF65-F5344CB8AC3E}">
        <p14:creationId xmlns:p14="http://schemas.microsoft.com/office/powerpoint/2010/main" val="12110618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387440" y="2389601"/>
            <a:ext cx="1917995" cy="3255220"/>
          </a:xfrm>
          <a:prstGeom prst="rect">
            <a:avLst/>
          </a:prstGeom>
          <a:effectLst>
            <a:outerShdw blurRad="50800" dist="38100" dir="8100000" algn="tr" rotWithShape="0">
              <a:prstClr val="black">
                <a:alpha val="40000"/>
              </a:prstClr>
            </a:outerShdw>
          </a:effectLst>
        </p:spPr>
      </p:pic>
      <p:sp>
        <p:nvSpPr>
          <p:cNvPr id="3" name="Donut 2"/>
          <p:cNvSpPr/>
          <p:nvPr/>
        </p:nvSpPr>
        <p:spPr>
          <a:xfrm>
            <a:off x="6005762" y="942464"/>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19736" y="2767264"/>
            <a:ext cx="1564106" cy="2499894"/>
          </a:xfrm>
          <a:prstGeom prst="rect">
            <a:avLst/>
          </a:prstGeom>
        </p:spPr>
      </p:pic>
      <p:sp>
        <p:nvSpPr>
          <p:cNvPr id="6" name="TextBox 5"/>
          <p:cNvSpPr txBox="1"/>
          <p:nvPr/>
        </p:nvSpPr>
        <p:spPr>
          <a:xfrm>
            <a:off x="2431791" y="650076"/>
            <a:ext cx="2172390" cy="584776"/>
          </a:xfrm>
          <a:prstGeom prst="rect">
            <a:avLst/>
          </a:prstGeom>
          <a:noFill/>
        </p:spPr>
        <p:txBody>
          <a:bodyPr wrap="none" rtlCol="0">
            <a:spAutoFit/>
          </a:bodyPr>
          <a:lstStyle/>
          <a:p>
            <a:r>
              <a:rPr lang="en-US" sz="3200" dirty="0"/>
              <a:t>Social Claim</a:t>
            </a:r>
          </a:p>
        </p:txBody>
      </p:sp>
      <p:pic>
        <p:nvPicPr>
          <p:cNvPr id="7" name="Picture 6"/>
          <p:cNvPicPr>
            <a:picLocks noChangeAspect="1"/>
          </p:cNvPicPr>
          <p:nvPr/>
        </p:nvPicPr>
        <p:blipFill>
          <a:blip r:embed="rId5"/>
          <a:stretch>
            <a:fillRect/>
          </a:stretch>
        </p:blipFill>
        <p:spPr>
          <a:xfrm>
            <a:off x="4205544" y="1522421"/>
            <a:ext cx="2053384" cy="2675265"/>
          </a:xfrm>
          <a:prstGeom prst="rect">
            <a:avLst/>
          </a:prstGeom>
        </p:spPr>
      </p:pic>
      <p:sp>
        <p:nvSpPr>
          <p:cNvPr id="4" name="TextBox 3">
            <a:extLst>
              <a:ext uri="{FF2B5EF4-FFF2-40B4-BE49-F238E27FC236}">
                <a16:creationId xmlns:a16="http://schemas.microsoft.com/office/drawing/2014/main" id="{A61B15BB-CBCB-9247-A71E-58005B57FEBA}"/>
              </a:ext>
            </a:extLst>
          </p:cNvPr>
          <p:cNvSpPr txBox="1"/>
          <p:nvPr/>
        </p:nvSpPr>
        <p:spPr>
          <a:xfrm>
            <a:off x="719328" y="6205728"/>
            <a:ext cx="4220899" cy="523220"/>
          </a:xfrm>
          <a:prstGeom prst="rect">
            <a:avLst/>
          </a:prstGeom>
          <a:noFill/>
        </p:spPr>
        <p:txBody>
          <a:bodyPr wrap="none" rtlCol="0">
            <a:spAutoFit/>
          </a:bodyPr>
          <a:lstStyle/>
          <a:p>
            <a:r>
              <a:rPr lang="en-US" sz="2800" dirty="0"/>
              <a:t>Sympathetic Understanding</a:t>
            </a:r>
          </a:p>
        </p:txBody>
      </p:sp>
    </p:spTree>
    <p:extLst>
      <p:ext uri="{BB962C8B-B14F-4D97-AF65-F5344CB8AC3E}">
        <p14:creationId xmlns:p14="http://schemas.microsoft.com/office/powerpoint/2010/main" val="279310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77553" y="514016"/>
            <a:ext cx="1535029" cy="60579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90367" y="1417053"/>
            <a:ext cx="2936926" cy="43982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70127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E9EA1D-1EB3-1848-9DD7-26D3B6B76620}"/>
              </a:ext>
            </a:extLst>
          </p:cNvPr>
          <p:cNvPicPr>
            <a:picLocks noChangeAspect="1"/>
          </p:cNvPicPr>
          <p:nvPr/>
        </p:nvPicPr>
        <p:blipFill>
          <a:blip r:embed="rId2"/>
          <a:stretch>
            <a:fillRect/>
          </a:stretch>
        </p:blipFill>
        <p:spPr>
          <a:xfrm>
            <a:off x="6590902" y="1321357"/>
            <a:ext cx="2857500" cy="2108200"/>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40D76C84-25A3-3345-B994-F9B7C94335C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5882" y="1404178"/>
            <a:ext cx="2639966" cy="2080296"/>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9DCE4BBB-A605-774C-8176-5D0DCAA7A1AF}"/>
              </a:ext>
            </a:extLst>
          </p:cNvPr>
          <p:cNvSpPr txBox="1"/>
          <p:nvPr/>
        </p:nvSpPr>
        <p:spPr>
          <a:xfrm>
            <a:off x="1142937" y="3898318"/>
            <a:ext cx="2524449" cy="584776"/>
          </a:xfrm>
          <a:prstGeom prst="rect">
            <a:avLst/>
          </a:prstGeom>
          <a:noFill/>
        </p:spPr>
        <p:txBody>
          <a:bodyPr wrap="none" rtlCol="0">
            <a:spAutoFit/>
          </a:bodyPr>
          <a:lstStyle/>
          <a:p>
            <a:r>
              <a:rPr lang="en-US" sz="3200" dirty="0"/>
              <a:t>City as Citadel</a:t>
            </a:r>
          </a:p>
        </p:txBody>
      </p:sp>
      <p:sp>
        <p:nvSpPr>
          <p:cNvPr id="6" name="TextBox 5">
            <a:extLst>
              <a:ext uri="{FF2B5EF4-FFF2-40B4-BE49-F238E27FC236}">
                <a16:creationId xmlns:a16="http://schemas.microsoft.com/office/drawing/2014/main" id="{2644D771-5D9D-8C4A-AB81-CFEB1EE88EFB}"/>
              </a:ext>
            </a:extLst>
          </p:cNvPr>
          <p:cNvSpPr txBox="1"/>
          <p:nvPr/>
        </p:nvSpPr>
        <p:spPr>
          <a:xfrm>
            <a:off x="1193504" y="4610709"/>
            <a:ext cx="2473882" cy="830997"/>
          </a:xfrm>
          <a:prstGeom prst="rect">
            <a:avLst/>
          </a:prstGeom>
          <a:noFill/>
        </p:spPr>
        <p:txBody>
          <a:bodyPr wrap="none" rtlCol="0">
            <a:spAutoFit/>
          </a:bodyPr>
          <a:lstStyle/>
          <a:p>
            <a:r>
              <a:rPr lang="en-US" sz="2400" dirty="0"/>
              <a:t>Valued soldiers</a:t>
            </a:r>
          </a:p>
          <a:p>
            <a:r>
              <a:rPr lang="en-US" sz="2400" dirty="0"/>
              <a:t>Devalued Children</a:t>
            </a:r>
          </a:p>
        </p:txBody>
      </p:sp>
      <p:sp>
        <p:nvSpPr>
          <p:cNvPr id="8" name="TextBox 7">
            <a:extLst>
              <a:ext uri="{FF2B5EF4-FFF2-40B4-BE49-F238E27FC236}">
                <a16:creationId xmlns:a16="http://schemas.microsoft.com/office/drawing/2014/main" id="{864D8C07-473A-674C-B9B5-5F51C2322BCD}"/>
              </a:ext>
            </a:extLst>
          </p:cNvPr>
          <p:cNvSpPr txBox="1"/>
          <p:nvPr/>
        </p:nvSpPr>
        <p:spPr>
          <a:xfrm>
            <a:off x="906380" y="5524762"/>
            <a:ext cx="3573029" cy="830997"/>
          </a:xfrm>
          <a:prstGeom prst="rect">
            <a:avLst/>
          </a:prstGeom>
          <a:noFill/>
        </p:spPr>
        <p:txBody>
          <a:bodyPr wrap="none" rtlCol="0">
            <a:spAutoFit/>
          </a:bodyPr>
          <a:lstStyle/>
          <a:p>
            <a:r>
              <a:rPr lang="en-US" sz="2400" dirty="0"/>
              <a:t>Criticized outmoded model</a:t>
            </a:r>
          </a:p>
          <a:p>
            <a:r>
              <a:rPr lang="en-US" sz="2400" dirty="0"/>
              <a:t>of city governance</a:t>
            </a:r>
          </a:p>
        </p:txBody>
      </p:sp>
      <p:sp>
        <p:nvSpPr>
          <p:cNvPr id="9" name="TextBox 8">
            <a:extLst>
              <a:ext uri="{FF2B5EF4-FFF2-40B4-BE49-F238E27FC236}">
                <a16:creationId xmlns:a16="http://schemas.microsoft.com/office/drawing/2014/main" id="{551D6ABC-4669-304E-9308-E31F9A683510}"/>
              </a:ext>
            </a:extLst>
          </p:cNvPr>
          <p:cNvSpPr txBox="1"/>
          <p:nvPr/>
        </p:nvSpPr>
        <p:spPr>
          <a:xfrm>
            <a:off x="1193504" y="334876"/>
            <a:ext cx="8052204" cy="646331"/>
          </a:xfrm>
          <a:prstGeom prst="rect">
            <a:avLst/>
          </a:prstGeom>
          <a:noFill/>
        </p:spPr>
        <p:txBody>
          <a:bodyPr wrap="none" rtlCol="0">
            <a:spAutoFit/>
          </a:bodyPr>
          <a:lstStyle/>
          <a:p>
            <a:r>
              <a:rPr lang="en-US" sz="3600" dirty="0"/>
              <a:t>Criticized Two Models of City Government</a:t>
            </a:r>
          </a:p>
        </p:txBody>
      </p:sp>
      <p:sp>
        <p:nvSpPr>
          <p:cNvPr id="10" name="TextBox 9">
            <a:extLst>
              <a:ext uri="{FF2B5EF4-FFF2-40B4-BE49-F238E27FC236}">
                <a16:creationId xmlns:a16="http://schemas.microsoft.com/office/drawing/2014/main" id="{BDE4CAF9-0D0C-894B-8BF7-21C801D76E85}"/>
              </a:ext>
            </a:extLst>
          </p:cNvPr>
          <p:cNvSpPr txBox="1"/>
          <p:nvPr/>
        </p:nvSpPr>
        <p:spPr>
          <a:xfrm>
            <a:off x="6073889" y="3959874"/>
            <a:ext cx="5779916" cy="584775"/>
          </a:xfrm>
          <a:prstGeom prst="rect">
            <a:avLst/>
          </a:prstGeom>
          <a:noFill/>
        </p:spPr>
        <p:txBody>
          <a:bodyPr wrap="none" rtlCol="0">
            <a:spAutoFit/>
          </a:bodyPr>
          <a:lstStyle/>
          <a:p>
            <a:r>
              <a:rPr lang="en-US" sz="3200" dirty="0"/>
              <a:t>City as Efficient Business/Industry</a:t>
            </a:r>
          </a:p>
        </p:txBody>
      </p:sp>
      <p:sp>
        <p:nvSpPr>
          <p:cNvPr id="11" name="TextBox 10">
            <a:extLst>
              <a:ext uri="{FF2B5EF4-FFF2-40B4-BE49-F238E27FC236}">
                <a16:creationId xmlns:a16="http://schemas.microsoft.com/office/drawing/2014/main" id="{86D3E5FD-F006-3E48-B709-8FADD9453276}"/>
              </a:ext>
            </a:extLst>
          </p:cNvPr>
          <p:cNvSpPr txBox="1"/>
          <p:nvPr/>
        </p:nvSpPr>
        <p:spPr>
          <a:xfrm>
            <a:off x="6476039" y="4795374"/>
            <a:ext cx="4950971" cy="523220"/>
          </a:xfrm>
          <a:prstGeom prst="rect">
            <a:avLst/>
          </a:prstGeom>
          <a:noFill/>
        </p:spPr>
        <p:txBody>
          <a:bodyPr wrap="none" rtlCol="0">
            <a:spAutoFit/>
          </a:bodyPr>
          <a:lstStyle/>
          <a:p>
            <a:r>
              <a:rPr lang="en-US" sz="2800" dirty="0"/>
              <a:t>No concern for health and safety</a:t>
            </a:r>
          </a:p>
        </p:txBody>
      </p:sp>
      <p:sp>
        <p:nvSpPr>
          <p:cNvPr id="12" name="TextBox 11">
            <a:extLst>
              <a:ext uri="{FF2B5EF4-FFF2-40B4-BE49-F238E27FC236}">
                <a16:creationId xmlns:a16="http://schemas.microsoft.com/office/drawing/2014/main" id="{7EDB9644-986B-3348-AA35-A02C8BC398D4}"/>
              </a:ext>
            </a:extLst>
          </p:cNvPr>
          <p:cNvSpPr txBox="1"/>
          <p:nvPr/>
        </p:nvSpPr>
        <p:spPr>
          <a:xfrm>
            <a:off x="6590902" y="5583893"/>
            <a:ext cx="3664016" cy="523220"/>
          </a:xfrm>
          <a:prstGeom prst="rect">
            <a:avLst/>
          </a:prstGeom>
          <a:noFill/>
        </p:spPr>
        <p:txBody>
          <a:bodyPr wrap="none" rtlCol="0">
            <a:spAutoFit/>
          </a:bodyPr>
          <a:lstStyle/>
          <a:p>
            <a:r>
              <a:rPr lang="en-US" sz="2800" dirty="0"/>
              <a:t>Lack of care for children</a:t>
            </a:r>
          </a:p>
        </p:txBody>
      </p:sp>
    </p:spTree>
    <p:extLst>
      <p:ext uri="{BB962C8B-B14F-4D97-AF65-F5344CB8AC3E}">
        <p14:creationId xmlns:p14="http://schemas.microsoft.com/office/powerpoint/2010/main" val="1949111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25546" y="1178948"/>
            <a:ext cx="3221533" cy="5184870"/>
          </a:xfrm>
          <a:prstGeom prst="rect">
            <a:avLst/>
          </a:prstGeom>
        </p:spPr>
      </p:pic>
      <p:sp>
        <p:nvSpPr>
          <p:cNvPr id="3" name="TextBox 2"/>
          <p:cNvSpPr txBox="1"/>
          <p:nvPr/>
        </p:nvSpPr>
        <p:spPr>
          <a:xfrm>
            <a:off x="8454542" y="896673"/>
            <a:ext cx="2857257" cy="2554545"/>
          </a:xfrm>
          <a:prstGeom prst="rect">
            <a:avLst/>
          </a:prstGeom>
          <a:noFill/>
        </p:spPr>
        <p:txBody>
          <a:bodyPr wrap="none" rtlCol="0">
            <a:spAutoFit/>
          </a:bodyPr>
          <a:lstStyle/>
          <a:p>
            <a:r>
              <a:rPr lang="en-US" sz="3200" dirty="0"/>
              <a:t>Clean Streets</a:t>
            </a:r>
          </a:p>
          <a:p>
            <a:r>
              <a:rPr lang="en-US" sz="3200" dirty="0"/>
              <a:t>Clean Water</a:t>
            </a:r>
          </a:p>
          <a:p>
            <a:r>
              <a:rPr lang="en-US" sz="3200" dirty="0"/>
              <a:t>Safe Meat/Food</a:t>
            </a:r>
          </a:p>
          <a:p>
            <a:r>
              <a:rPr lang="en-US" sz="3200" dirty="0"/>
              <a:t>Safe Clothing</a:t>
            </a:r>
          </a:p>
          <a:p>
            <a:r>
              <a:rPr lang="en-US" sz="3200" dirty="0"/>
              <a:t>Safe Children</a:t>
            </a:r>
          </a:p>
        </p:txBody>
      </p:sp>
      <p:sp>
        <p:nvSpPr>
          <p:cNvPr id="5" name="Donut 4">
            <a:extLst>
              <a:ext uri="{FF2B5EF4-FFF2-40B4-BE49-F238E27FC236}">
                <a16:creationId xmlns:a16="http://schemas.microsoft.com/office/drawing/2014/main" id="{706D9542-48E2-094E-836F-6B216DE5C384}"/>
              </a:ext>
            </a:extLst>
          </p:cNvPr>
          <p:cNvSpPr/>
          <p:nvPr/>
        </p:nvSpPr>
        <p:spPr>
          <a:xfrm>
            <a:off x="1563757" y="437323"/>
            <a:ext cx="5645425" cy="6420677"/>
          </a:xfrm>
          <a:prstGeom prst="donut">
            <a:avLst>
              <a:gd name="adj" fmla="val 1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D299DD24-4F15-584D-8CD9-001600BC5680}"/>
              </a:ext>
            </a:extLst>
          </p:cNvPr>
          <p:cNvSpPr txBox="1"/>
          <p:nvPr/>
        </p:nvSpPr>
        <p:spPr>
          <a:xfrm>
            <a:off x="7209182" y="5163489"/>
            <a:ext cx="4390176" cy="1200329"/>
          </a:xfrm>
          <a:prstGeom prst="rect">
            <a:avLst/>
          </a:prstGeom>
          <a:noFill/>
        </p:spPr>
        <p:txBody>
          <a:bodyPr wrap="none" rtlCol="0">
            <a:spAutoFit/>
          </a:bodyPr>
          <a:lstStyle/>
          <a:p>
            <a:r>
              <a:rPr lang="en-US" sz="2400" dirty="0"/>
              <a:t>Function of City – care for citizens</a:t>
            </a:r>
          </a:p>
          <a:p>
            <a:endParaRPr lang="en-US" sz="2400" dirty="0"/>
          </a:p>
          <a:p>
            <a:r>
              <a:rPr lang="en-US" sz="2400" dirty="0"/>
              <a:t>Specialty of Women</a:t>
            </a:r>
          </a:p>
        </p:txBody>
      </p:sp>
      <p:sp>
        <p:nvSpPr>
          <p:cNvPr id="7" name="TextBox 6">
            <a:extLst>
              <a:ext uri="{FF2B5EF4-FFF2-40B4-BE49-F238E27FC236}">
                <a16:creationId xmlns:a16="http://schemas.microsoft.com/office/drawing/2014/main" id="{D4EE16BD-0DBF-CD48-A307-5F796431D365}"/>
              </a:ext>
            </a:extLst>
          </p:cNvPr>
          <p:cNvSpPr txBox="1"/>
          <p:nvPr/>
        </p:nvSpPr>
        <p:spPr>
          <a:xfrm>
            <a:off x="341376" y="524256"/>
            <a:ext cx="1679947" cy="369332"/>
          </a:xfrm>
          <a:prstGeom prst="rect">
            <a:avLst/>
          </a:prstGeom>
          <a:noFill/>
        </p:spPr>
        <p:txBody>
          <a:bodyPr wrap="none" rtlCol="0">
            <a:spAutoFit/>
          </a:bodyPr>
          <a:lstStyle/>
          <a:p>
            <a:r>
              <a:rPr lang="en-US" dirty="0"/>
              <a:t>Different Model</a:t>
            </a:r>
          </a:p>
        </p:txBody>
      </p:sp>
    </p:spTree>
    <p:extLst>
      <p:ext uri="{BB962C8B-B14F-4D97-AF65-F5344CB8AC3E}">
        <p14:creationId xmlns:p14="http://schemas.microsoft.com/office/powerpoint/2010/main" val="2037708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5455" y="459521"/>
            <a:ext cx="3779951" cy="523220"/>
          </a:xfrm>
          <a:prstGeom prst="rect">
            <a:avLst/>
          </a:prstGeom>
          <a:noFill/>
        </p:spPr>
        <p:txBody>
          <a:bodyPr wrap="none" rtlCol="0">
            <a:spAutoFit/>
          </a:bodyPr>
          <a:lstStyle/>
          <a:p>
            <a:r>
              <a:rPr lang="en-US" sz="2800" dirty="0"/>
              <a:t>Municipal Housekeeping</a:t>
            </a:r>
          </a:p>
        </p:txBody>
      </p:sp>
      <p:pic>
        <p:nvPicPr>
          <p:cNvPr id="5" name="Picture 4"/>
          <p:cNvPicPr>
            <a:picLocks noChangeAspect="1"/>
          </p:cNvPicPr>
          <p:nvPr/>
        </p:nvPicPr>
        <p:blipFill>
          <a:blip r:embed="rId3"/>
          <a:stretch>
            <a:fillRect/>
          </a:stretch>
        </p:blipFill>
        <p:spPr>
          <a:xfrm>
            <a:off x="1134944" y="1253803"/>
            <a:ext cx="3572926" cy="2062421"/>
          </a:xfrm>
          <a:prstGeom prst="rect">
            <a:avLst/>
          </a:prstGeom>
        </p:spPr>
      </p:pic>
      <p:sp>
        <p:nvSpPr>
          <p:cNvPr id="7" name="TextBox 6"/>
          <p:cNvSpPr txBox="1"/>
          <p:nvPr/>
        </p:nvSpPr>
        <p:spPr>
          <a:xfrm>
            <a:off x="666998" y="3934645"/>
            <a:ext cx="3857979" cy="1569660"/>
          </a:xfrm>
          <a:prstGeom prst="rect">
            <a:avLst/>
          </a:prstGeom>
          <a:noFill/>
        </p:spPr>
        <p:txBody>
          <a:bodyPr wrap="none" rtlCol="0">
            <a:spAutoFit/>
          </a:bodyPr>
          <a:lstStyle/>
          <a:p>
            <a:r>
              <a:rPr lang="en-US" sz="3200" dirty="0"/>
              <a:t>Argued in favor of a</a:t>
            </a:r>
          </a:p>
          <a:p>
            <a:r>
              <a:rPr lang="en-US" sz="3200" dirty="0"/>
              <a:t>more caring model of </a:t>
            </a:r>
          </a:p>
          <a:p>
            <a:r>
              <a:rPr lang="en-US" sz="3200" dirty="0"/>
              <a:t>city government.</a:t>
            </a:r>
          </a:p>
        </p:txBody>
      </p:sp>
      <p:sp>
        <p:nvSpPr>
          <p:cNvPr id="8" name="Donut 7"/>
          <p:cNvSpPr/>
          <p:nvPr/>
        </p:nvSpPr>
        <p:spPr>
          <a:xfrm rot="5400000">
            <a:off x="8448589" y="3671534"/>
            <a:ext cx="2560101" cy="2120786"/>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Donut 8"/>
          <p:cNvSpPr/>
          <p:nvPr/>
        </p:nvSpPr>
        <p:spPr>
          <a:xfrm rot="5400000">
            <a:off x="7965821" y="3302154"/>
            <a:ext cx="3525639" cy="2859547"/>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5475715" y="3934645"/>
            <a:ext cx="3432192" cy="1200329"/>
          </a:xfrm>
          <a:prstGeom prst="rect">
            <a:avLst/>
          </a:prstGeom>
          <a:noFill/>
        </p:spPr>
        <p:txBody>
          <a:bodyPr wrap="square" rtlCol="0">
            <a:spAutoFit/>
          </a:bodyPr>
          <a:lstStyle/>
          <a:p>
            <a:r>
              <a:rPr lang="en-US" dirty="0"/>
              <a:t>Take women’s skills into a new sphere</a:t>
            </a:r>
          </a:p>
          <a:p>
            <a:endParaRPr lang="en-US" dirty="0"/>
          </a:p>
          <a:p>
            <a:r>
              <a:rPr lang="en-US" dirty="0"/>
              <a:t>Embrace a social claim</a:t>
            </a:r>
          </a:p>
        </p:txBody>
      </p:sp>
      <p:sp>
        <p:nvSpPr>
          <p:cNvPr id="12" name="TextBox 11"/>
          <p:cNvSpPr txBox="1"/>
          <p:nvPr/>
        </p:nvSpPr>
        <p:spPr>
          <a:xfrm>
            <a:off x="7347672" y="1454016"/>
            <a:ext cx="1560235" cy="830997"/>
          </a:xfrm>
          <a:prstGeom prst="rect">
            <a:avLst/>
          </a:prstGeom>
          <a:noFill/>
        </p:spPr>
        <p:txBody>
          <a:bodyPr wrap="none" rtlCol="0">
            <a:spAutoFit/>
          </a:bodyPr>
          <a:lstStyle/>
          <a:p>
            <a:r>
              <a:rPr lang="en-US" sz="2400" dirty="0"/>
              <a:t>Women’s </a:t>
            </a:r>
            <a:br>
              <a:rPr lang="en-US" sz="2400" dirty="0"/>
            </a:br>
            <a:r>
              <a:rPr lang="en-US" sz="2400" dirty="0"/>
              <a:t>experience</a:t>
            </a:r>
          </a:p>
        </p:txBody>
      </p:sp>
      <p:sp>
        <p:nvSpPr>
          <p:cNvPr id="13" name="TextBox 12">
            <a:extLst>
              <a:ext uri="{FF2B5EF4-FFF2-40B4-BE49-F238E27FC236}">
                <a16:creationId xmlns:a16="http://schemas.microsoft.com/office/drawing/2014/main" id="{53618304-3BB3-1846-ADF6-98C23C8323CE}"/>
              </a:ext>
            </a:extLst>
          </p:cNvPr>
          <p:cNvSpPr txBox="1"/>
          <p:nvPr/>
        </p:nvSpPr>
        <p:spPr>
          <a:xfrm>
            <a:off x="865632" y="5986272"/>
            <a:ext cx="3486339" cy="707886"/>
          </a:xfrm>
          <a:prstGeom prst="rect">
            <a:avLst/>
          </a:prstGeom>
          <a:noFill/>
        </p:spPr>
        <p:txBody>
          <a:bodyPr wrap="none" rtlCol="0">
            <a:spAutoFit/>
          </a:bodyPr>
          <a:lstStyle/>
          <a:p>
            <a:r>
              <a:rPr lang="en-US" sz="4000" dirty="0"/>
              <a:t>Lateral Progress</a:t>
            </a:r>
          </a:p>
        </p:txBody>
      </p:sp>
    </p:spTree>
    <p:extLst>
      <p:ext uri="{BB962C8B-B14F-4D97-AF65-F5344CB8AC3E}">
        <p14:creationId xmlns:p14="http://schemas.microsoft.com/office/powerpoint/2010/main" val="3571023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08470" y="723182"/>
            <a:ext cx="5461739" cy="4858672"/>
          </a:xfrm>
          <a:prstGeom prst="rect">
            <a:avLst/>
          </a:prstGeom>
        </p:spPr>
      </p:pic>
      <p:sp>
        <p:nvSpPr>
          <p:cNvPr id="3" name="TextBox 2"/>
          <p:cNvSpPr txBox="1"/>
          <p:nvPr/>
        </p:nvSpPr>
        <p:spPr>
          <a:xfrm>
            <a:off x="833849" y="6016763"/>
            <a:ext cx="2211889" cy="646331"/>
          </a:xfrm>
          <a:prstGeom prst="rect">
            <a:avLst/>
          </a:prstGeom>
          <a:noFill/>
        </p:spPr>
        <p:txBody>
          <a:bodyPr wrap="none" rtlCol="0">
            <a:spAutoFit/>
          </a:bodyPr>
          <a:lstStyle/>
          <a:p>
            <a:r>
              <a:rPr lang="en-US" sz="3600" dirty="0"/>
              <a:t>April  1915</a:t>
            </a:r>
          </a:p>
        </p:txBody>
      </p:sp>
      <p:pic>
        <p:nvPicPr>
          <p:cNvPr id="4" name="Picture 3"/>
          <p:cNvPicPr>
            <a:picLocks noChangeAspect="1"/>
          </p:cNvPicPr>
          <p:nvPr/>
        </p:nvPicPr>
        <p:blipFill>
          <a:blip r:embed="rId3"/>
          <a:stretch>
            <a:fillRect/>
          </a:stretch>
        </p:blipFill>
        <p:spPr>
          <a:xfrm>
            <a:off x="2238676" y="2879224"/>
            <a:ext cx="1978994" cy="2195600"/>
          </a:xfrm>
          <a:prstGeom prst="rect">
            <a:avLst/>
          </a:prstGeom>
        </p:spPr>
      </p:pic>
      <p:sp>
        <p:nvSpPr>
          <p:cNvPr id="5" name="Donut 4"/>
          <p:cNvSpPr/>
          <p:nvPr/>
        </p:nvSpPr>
        <p:spPr>
          <a:xfrm>
            <a:off x="2070317" y="2619862"/>
            <a:ext cx="2483318"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388100" y="1872381"/>
            <a:ext cx="2177199" cy="584775"/>
          </a:xfrm>
          <a:prstGeom prst="rect">
            <a:avLst/>
          </a:prstGeom>
          <a:noFill/>
        </p:spPr>
        <p:txBody>
          <a:bodyPr wrap="none" rtlCol="0">
            <a:spAutoFit/>
          </a:bodyPr>
          <a:lstStyle/>
          <a:p>
            <a:r>
              <a:rPr lang="en-US" sz="3200" dirty="0"/>
              <a:t>Social Claim</a:t>
            </a:r>
          </a:p>
        </p:txBody>
      </p:sp>
      <p:sp>
        <p:nvSpPr>
          <p:cNvPr id="8" name="Rectangle 7"/>
          <p:cNvSpPr/>
          <p:nvPr/>
        </p:nvSpPr>
        <p:spPr>
          <a:xfrm>
            <a:off x="5464269" y="6077969"/>
            <a:ext cx="5203732" cy="369332"/>
          </a:xfrm>
          <a:prstGeom prst="rect">
            <a:avLst/>
          </a:prstGeom>
        </p:spPr>
        <p:txBody>
          <a:bodyPr wrap="none">
            <a:spAutoFit/>
          </a:bodyPr>
          <a:lstStyle/>
          <a:p>
            <a:r>
              <a:rPr lang="en-US"/>
              <a:t>International Peace Congress of Women at the Hague</a:t>
            </a:r>
            <a:endParaRPr lang="en-US" dirty="0"/>
          </a:p>
        </p:txBody>
      </p:sp>
      <p:sp>
        <p:nvSpPr>
          <p:cNvPr id="7" name="TextBox 6">
            <a:extLst>
              <a:ext uri="{FF2B5EF4-FFF2-40B4-BE49-F238E27FC236}">
                <a16:creationId xmlns:a16="http://schemas.microsoft.com/office/drawing/2014/main" id="{7C1B1788-CED9-544E-B373-8280A9C1B2C8}"/>
              </a:ext>
            </a:extLst>
          </p:cNvPr>
          <p:cNvSpPr txBox="1"/>
          <p:nvPr/>
        </p:nvSpPr>
        <p:spPr>
          <a:xfrm>
            <a:off x="287633" y="723182"/>
            <a:ext cx="4750403" cy="523220"/>
          </a:xfrm>
          <a:prstGeom prst="rect">
            <a:avLst/>
          </a:prstGeom>
          <a:noFill/>
        </p:spPr>
        <p:txBody>
          <a:bodyPr wrap="none" rtlCol="0">
            <a:spAutoFit/>
          </a:bodyPr>
          <a:lstStyle/>
          <a:p>
            <a:r>
              <a:rPr lang="en-US" sz="2800" dirty="0"/>
              <a:t>Leader of the Peace Movement</a:t>
            </a:r>
          </a:p>
        </p:txBody>
      </p:sp>
    </p:spTree>
    <p:extLst>
      <p:ext uri="{BB962C8B-B14F-4D97-AF65-F5344CB8AC3E}">
        <p14:creationId xmlns:p14="http://schemas.microsoft.com/office/powerpoint/2010/main" val="6567035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95359" y="301163"/>
            <a:ext cx="3924563" cy="5757785"/>
          </a:xfrm>
          <a:prstGeom prst="rect">
            <a:avLst/>
          </a:prstGeom>
        </p:spPr>
      </p:pic>
      <p:sp>
        <p:nvSpPr>
          <p:cNvPr id="4" name="TextBox 3"/>
          <p:cNvSpPr txBox="1"/>
          <p:nvPr/>
        </p:nvSpPr>
        <p:spPr>
          <a:xfrm>
            <a:off x="4981828" y="1913010"/>
            <a:ext cx="5686172" cy="3785652"/>
          </a:xfrm>
          <a:prstGeom prst="rect">
            <a:avLst/>
          </a:prstGeom>
          <a:noFill/>
        </p:spPr>
        <p:txBody>
          <a:bodyPr wrap="none" rtlCol="0">
            <a:spAutoFit/>
          </a:bodyPr>
          <a:lstStyle/>
          <a:p>
            <a:pPr marL="285750" indent="-285750">
              <a:buFont typeface="Arial"/>
              <a:buChar char="•"/>
            </a:pPr>
            <a:r>
              <a:rPr lang="en-US" sz="3000" dirty="0"/>
              <a:t>Begin peace negotiations</a:t>
            </a:r>
            <a:br>
              <a:rPr lang="en-US" sz="3000" dirty="0"/>
            </a:br>
            <a:r>
              <a:rPr lang="en-US" sz="3000" dirty="0"/>
              <a:t> immediately</a:t>
            </a:r>
          </a:p>
          <a:p>
            <a:pPr marL="285750" indent="-285750">
              <a:buFont typeface="Arial"/>
              <a:buChar char="•"/>
            </a:pPr>
            <a:r>
              <a:rPr lang="en-US" sz="3000" dirty="0"/>
              <a:t>Organization “Society of Nations”</a:t>
            </a:r>
          </a:p>
          <a:p>
            <a:pPr marL="285750" indent="-285750">
              <a:buFont typeface="Arial"/>
              <a:buChar char="•"/>
            </a:pPr>
            <a:r>
              <a:rPr lang="en-US" sz="3000" b="1" dirty="0"/>
              <a:t>Acknowledge women’s suffering </a:t>
            </a:r>
            <a:br>
              <a:rPr lang="en-US" sz="3000" b="1" dirty="0"/>
            </a:br>
            <a:r>
              <a:rPr lang="en-US" sz="3000" b="1" dirty="0"/>
              <a:t>during war</a:t>
            </a:r>
          </a:p>
          <a:p>
            <a:pPr marL="285750" indent="-285750">
              <a:buFont typeface="Arial"/>
              <a:buChar char="•"/>
            </a:pPr>
            <a:r>
              <a:rPr lang="en-US" sz="3000" b="1" dirty="0"/>
              <a:t>Give women right to vote</a:t>
            </a:r>
          </a:p>
          <a:p>
            <a:pPr marL="285750" indent="-285750">
              <a:buFont typeface="Arial"/>
              <a:buChar char="•"/>
            </a:pPr>
            <a:r>
              <a:rPr lang="en-US" sz="3000" b="1" dirty="0"/>
              <a:t>Women participation in Peace </a:t>
            </a:r>
            <a:br>
              <a:rPr lang="en-US" sz="3000" b="1" dirty="0"/>
            </a:br>
            <a:r>
              <a:rPr lang="en-US" sz="3000" b="1" dirty="0"/>
              <a:t>Processes</a:t>
            </a:r>
          </a:p>
        </p:txBody>
      </p:sp>
      <p:sp>
        <p:nvSpPr>
          <p:cNvPr id="5" name="TextBox 4"/>
          <p:cNvSpPr txBox="1"/>
          <p:nvPr/>
        </p:nvSpPr>
        <p:spPr>
          <a:xfrm flipH="1">
            <a:off x="2375062" y="3509202"/>
            <a:ext cx="576104" cy="461665"/>
          </a:xfrm>
          <a:prstGeom prst="rect">
            <a:avLst/>
          </a:prstGeom>
          <a:noFill/>
        </p:spPr>
        <p:txBody>
          <a:bodyPr wrap="square" rtlCol="0">
            <a:spAutoFit/>
          </a:bodyPr>
          <a:lstStyle/>
          <a:p>
            <a:r>
              <a:rPr lang="en-US" sz="2400" dirty="0"/>
              <a:t>14</a:t>
            </a:r>
          </a:p>
        </p:txBody>
      </p:sp>
    </p:spTree>
    <p:extLst>
      <p:ext uri="{BB962C8B-B14F-4D97-AF65-F5344CB8AC3E}">
        <p14:creationId xmlns:p14="http://schemas.microsoft.com/office/powerpoint/2010/main" val="12989096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8456" y="379846"/>
            <a:ext cx="4151598" cy="4151598"/>
          </a:xfrm>
          <a:prstGeom prst="rect">
            <a:avLst/>
          </a:prstGeom>
        </p:spPr>
      </p:pic>
      <p:pic>
        <p:nvPicPr>
          <p:cNvPr id="4" name="Picture 3"/>
          <p:cNvPicPr>
            <a:picLocks noChangeAspect="1"/>
          </p:cNvPicPr>
          <p:nvPr/>
        </p:nvPicPr>
        <p:blipFill>
          <a:blip r:embed="rId4"/>
          <a:stretch>
            <a:fillRect/>
          </a:stretch>
        </p:blipFill>
        <p:spPr>
          <a:xfrm>
            <a:off x="5342052" y="3087293"/>
            <a:ext cx="4000500" cy="3556000"/>
          </a:xfrm>
          <a:prstGeom prst="rect">
            <a:avLst/>
          </a:prstGeom>
        </p:spPr>
      </p:pic>
      <p:sp>
        <p:nvSpPr>
          <p:cNvPr id="5" name="TextBox 4"/>
          <p:cNvSpPr txBox="1"/>
          <p:nvPr/>
        </p:nvSpPr>
        <p:spPr>
          <a:xfrm>
            <a:off x="6868821" y="415459"/>
            <a:ext cx="1684851" cy="646331"/>
          </a:xfrm>
          <a:prstGeom prst="rect">
            <a:avLst/>
          </a:prstGeom>
          <a:noFill/>
        </p:spPr>
        <p:txBody>
          <a:bodyPr wrap="none" rtlCol="0">
            <a:spAutoFit/>
          </a:bodyPr>
          <a:lstStyle/>
          <a:p>
            <a:r>
              <a:rPr lang="en-US" sz="3600" b="1" dirty="0"/>
              <a:t>Warrior</a:t>
            </a:r>
          </a:p>
        </p:txBody>
      </p:sp>
      <p:sp>
        <p:nvSpPr>
          <p:cNvPr id="6" name="TextBox 5"/>
          <p:cNvSpPr txBox="1"/>
          <p:nvPr/>
        </p:nvSpPr>
        <p:spPr>
          <a:xfrm>
            <a:off x="3868150" y="5443542"/>
            <a:ext cx="2646954" cy="646331"/>
          </a:xfrm>
          <a:prstGeom prst="rect">
            <a:avLst/>
          </a:prstGeom>
          <a:noFill/>
        </p:spPr>
        <p:txBody>
          <a:bodyPr wrap="none" rtlCol="0">
            <a:spAutoFit/>
          </a:bodyPr>
          <a:lstStyle/>
          <a:p>
            <a:r>
              <a:rPr lang="en-US" sz="3600" b="1" dirty="0"/>
              <a:t>Peacekeeper</a:t>
            </a:r>
          </a:p>
        </p:txBody>
      </p:sp>
      <p:sp>
        <p:nvSpPr>
          <p:cNvPr id="2" name="TextBox 1"/>
          <p:cNvSpPr txBox="1"/>
          <p:nvPr/>
        </p:nvSpPr>
        <p:spPr>
          <a:xfrm>
            <a:off x="2902681" y="6389891"/>
            <a:ext cx="1659429" cy="276999"/>
          </a:xfrm>
          <a:prstGeom prst="rect">
            <a:avLst/>
          </a:prstGeom>
          <a:noFill/>
        </p:spPr>
        <p:txBody>
          <a:bodyPr wrap="none" rtlCol="0">
            <a:spAutoFit/>
          </a:bodyPr>
          <a:lstStyle/>
          <a:p>
            <a:r>
              <a:rPr lang="en-US" sz="1200" dirty="0"/>
              <a:t>Shields &amp; </a:t>
            </a:r>
            <a:r>
              <a:rPr lang="en-US" sz="1200" dirty="0" err="1"/>
              <a:t>Soeters</a:t>
            </a:r>
            <a:r>
              <a:rPr lang="en-US" sz="1200" dirty="0"/>
              <a:t>, 2013</a:t>
            </a:r>
          </a:p>
        </p:txBody>
      </p:sp>
    </p:spTree>
    <p:extLst>
      <p:ext uri="{BB962C8B-B14F-4D97-AF65-F5344CB8AC3E}">
        <p14:creationId xmlns:p14="http://schemas.microsoft.com/office/powerpoint/2010/main" val="3241755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65425" y="1021830"/>
            <a:ext cx="2238375" cy="3975100"/>
          </a:xfrm>
          <a:prstGeom prst="rect">
            <a:avLst/>
          </a:prstGeom>
          <a:ln>
            <a:solidFill>
              <a:schemeClr val="accent5">
                <a:lumMod val="50000"/>
              </a:schemeClr>
            </a:solidFill>
          </a:ln>
        </p:spPr>
      </p:pic>
      <p:sp>
        <p:nvSpPr>
          <p:cNvPr id="3" name="TextBox 2"/>
          <p:cNvSpPr txBox="1"/>
          <p:nvPr/>
        </p:nvSpPr>
        <p:spPr>
          <a:xfrm>
            <a:off x="5970330" y="1223270"/>
            <a:ext cx="4615116" cy="1200329"/>
          </a:xfrm>
          <a:prstGeom prst="rect">
            <a:avLst/>
          </a:prstGeom>
          <a:noFill/>
        </p:spPr>
        <p:txBody>
          <a:bodyPr wrap="none" rtlCol="0">
            <a:spAutoFit/>
          </a:bodyPr>
          <a:lstStyle/>
          <a:p>
            <a:r>
              <a:rPr lang="en-US" sz="3600" dirty="0"/>
              <a:t>“Peace Research: </a:t>
            </a:r>
          </a:p>
          <a:p>
            <a:r>
              <a:rPr lang="en-US" sz="3600" dirty="0"/>
              <a:t>Just the Study of War”*</a:t>
            </a:r>
          </a:p>
        </p:txBody>
      </p:sp>
      <p:sp>
        <p:nvSpPr>
          <p:cNvPr id="4" name="TextBox 3"/>
          <p:cNvSpPr txBox="1"/>
          <p:nvPr/>
        </p:nvSpPr>
        <p:spPr>
          <a:xfrm>
            <a:off x="5834266" y="4270423"/>
            <a:ext cx="4324872" cy="523220"/>
          </a:xfrm>
          <a:prstGeom prst="rect">
            <a:avLst/>
          </a:prstGeom>
          <a:noFill/>
        </p:spPr>
        <p:txBody>
          <a:bodyPr wrap="none" rtlCol="0">
            <a:spAutoFit/>
          </a:bodyPr>
          <a:lstStyle/>
          <a:p>
            <a:r>
              <a:rPr lang="en-US" sz="2800" dirty="0"/>
              <a:t>Negative Definition of Peace</a:t>
            </a:r>
          </a:p>
        </p:txBody>
      </p:sp>
      <p:sp>
        <p:nvSpPr>
          <p:cNvPr id="5" name="TextBox 4"/>
          <p:cNvSpPr txBox="1"/>
          <p:nvPr/>
        </p:nvSpPr>
        <p:spPr>
          <a:xfrm>
            <a:off x="3090311" y="6249438"/>
            <a:ext cx="2912977" cy="261610"/>
          </a:xfrm>
          <a:prstGeom prst="rect">
            <a:avLst/>
          </a:prstGeom>
          <a:noFill/>
        </p:spPr>
        <p:txBody>
          <a:bodyPr wrap="none" rtlCol="0">
            <a:spAutoFit/>
          </a:bodyPr>
          <a:lstStyle/>
          <a:p>
            <a:r>
              <a:rPr lang="en-US" sz="1100" dirty="0"/>
              <a:t>* </a:t>
            </a:r>
            <a:r>
              <a:rPr lang="en-US" sz="1100" dirty="0" err="1"/>
              <a:t>Gleditsch</a:t>
            </a:r>
            <a:r>
              <a:rPr lang="en-US" sz="1100" dirty="0"/>
              <a:t>, N. </a:t>
            </a:r>
            <a:r>
              <a:rPr lang="en-US" sz="1100" dirty="0" err="1"/>
              <a:t>Nordkvelle</a:t>
            </a:r>
            <a:r>
              <a:rPr lang="en-US" sz="1100" dirty="0"/>
              <a:t>, J &amp; Strand, H. (2014)</a:t>
            </a:r>
          </a:p>
        </p:txBody>
      </p:sp>
    </p:spTree>
    <p:extLst>
      <p:ext uri="{BB962C8B-B14F-4D97-AF65-F5344CB8AC3E}">
        <p14:creationId xmlns:p14="http://schemas.microsoft.com/office/powerpoint/2010/main" val="2853752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8688" y="1000523"/>
            <a:ext cx="5918480" cy="1323439"/>
          </a:xfrm>
          <a:prstGeom prst="rect">
            <a:avLst/>
          </a:prstGeom>
          <a:noFill/>
        </p:spPr>
        <p:txBody>
          <a:bodyPr wrap="none" rtlCol="0">
            <a:spAutoFit/>
          </a:bodyPr>
          <a:lstStyle/>
          <a:p>
            <a:r>
              <a:rPr lang="en-US" sz="4000" dirty="0"/>
              <a:t>Problems </a:t>
            </a:r>
            <a:r>
              <a:rPr lang="en-US" sz="4000"/>
              <a:t>with </a:t>
            </a:r>
            <a:br>
              <a:rPr lang="en-US" sz="4000"/>
            </a:br>
            <a:r>
              <a:rPr lang="en-US" sz="4000"/>
              <a:t>               Negative </a:t>
            </a:r>
            <a:r>
              <a:rPr lang="en-US" sz="4000" dirty="0"/>
              <a:t>Definition</a:t>
            </a:r>
          </a:p>
        </p:txBody>
      </p:sp>
      <p:sp>
        <p:nvSpPr>
          <p:cNvPr id="3" name="TextBox 2"/>
          <p:cNvSpPr txBox="1"/>
          <p:nvPr/>
        </p:nvSpPr>
        <p:spPr>
          <a:xfrm>
            <a:off x="1931943" y="3031510"/>
            <a:ext cx="8234177" cy="3046988"/>
          </a:xfrm>
          <a:prstGeom prst="rect">
            <a:avLst/>
          </a:prstGeom>
          <a:noFill/>
        </p:spPr>
        <p:txBody>
          <a:bodyPr wrap="none" rtlCol="0">
            <a:spAutoFit/>
          </a:bodyPr>
          <a:lstStyle/>
          <a:p>
            <a:pPr marL="342900" indent="-342900">
              <a:buFont typeface="+mj-lt"/>
              <a:buAutoNum type="arabicPeriod"/>
            </a:pPr>
            <a:r>
              <a:rPr lang="en-US" sz="3200" dirty="0"/>
              <a:t>Shifts focus from peace to violence. </a:t>
            </a:r>
          </a:p>
          <a:p>
            <a:pPr marL="342900" indent="-342900">
              <a:buFont typeface="+mj-lt"/>
              <a:buAutoNum type="arabicPeriod"/>
            </a:pPr>
            <a:r>
              <a:rPr lang="en-US" sz="3200" dirty="0"/>
              <a:t>Focuses  on a short run end state.</a:t>
            </a:r>
          </a:p>
          <a:p>
            <a:pPr marL="342900" indent="-342900">
              <a:buFont typeface="+mj-lt"/>
              <a:buAutoNum type="arabicPeriod"/>
            </a:pPr>
            <a:r>
              <a:rPr lang="en-US" sz="3200" dirty="0"/>
              <a:t>Divorced from the dynamics of relationships.</a:t>
            </a:r>
          </a:p>
          <a:p>
            <a:pPr marL="342900" indent="-342900">
              <a:buFont typeface="+mj-lt"/>
              <a:buAutoNum type="arabicPeriod"/>
            </a:pPr>
            <a:r>
              <a:rPr lang="en-US" sz="3200" dirty="0"/>
              <a:t>Shifts attention away from underlying </a:t>
            </a:r>
            <a:br>
              <a:rPr lang="en-US" sz="3200" dirty="0"/>
            </a:br>
            <a:r>
              <a:rPr lang="en-US" sz="3200" dirty="0"/>
              <a:t>causes of violent conflict. </a:t>
            </a:r>
          </a:p>
          <a:p>
            <a:pPr marL="342900" indent="-342900">
              <a:buFont typeface="+mj-lt"/>
              <a:buAutoNum type="arabicPeriod"/>
            </a:pPr>
            <a:endParaRPr lang="en-US" sz="3200" dirty="0"/>
          </a:p>
        </p:txBody>
      </p:sp>
      <p:pic>
        <p:nvPicPr>
          <p:cNvPr id="4" name="Picture 3"/>
          <p:cNvPicPr>
            <a:picLocks noChangeAspect="1"/>
          </p:cNvPicPr>
          <p:nvPr/>
        </p:nvPicPr>
        <p:blipFill>
          <a:blip r:embed="rId2"/>
          <a:stretch>
            <a:fillRect/>
          </a:stretch>
        </p:blipFill>
        <p:spPr>
          <a:xfrm>
            <a:off x="8585035" y="391907"/>
            <a:ext cx="1714372" cy="2285829"/>
          </a:xfrm>
          <a:prstGeom prst="rect">
            <a:avLst/>
          </a:prstGeom>
        </p:spPr>
      </p:pic>
      <p:sp>
        <p:nvSpPr>
          <p:cNvPr id="5" name="&quot;No&quot; Symbol 4"/>
          <p:cNvSpPr/>
          <p:nvPr/>
        </p:nvSpPr>
        <p:spPr>
          <a:xfrm>
            <a:off x="8319675" y="391907"/>
            <a:ext cx="2245092" cy="2308103"/>
          </a:xfrm>
          <a:prstGeom prst="noSmoking">
            <a:avLst>
              <a:gd name="adj" fmla="val 845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51145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712F0C-5092-2842-B3A7-A371644A3305}"/>
              </a:ext>
            </a:extLst>
          </p:cNvPr>
          <p:cNvSpPr txBox="1"/>
          <p:nvPr/>
        </p:nvSpPr>
        <p:spPr>
          <a:xfrm>
            <a:off x="577265" y="428840"/>
            <a:ext cx="1823897" cy="923330"/>
          </a:xfrm>
          <a:prstGeom prst="rect">
            <a:avLst/>
          </a:prstGeom>
          <a:noFill/>
        </p:spPr>
        <p:txBody>
          <a:bodyPr wrap="none" rtlCol="0">
            <a:spAutoFit/>
          </a:bodyPr>
          <a:lstStyle/>
          <a:p>
            <a:r>
              <a:rPr lang="en-US" sz="5400" dirty="0"/>
              <a:t>Today</a:t>
            </a:r>
          </a:p>
        </p:txBody>
      </p:sp>
      <p:sp>
        <p:nvSpPr>
          <p:cNvPr id="3" name="TextBox 2">
            <a:extLst>
              <a:ext uri="{FF2B5EF4-FFF2-40B4-BE49-F238E27FC236}">
                <a16:creationId xmlns:a16="http://schemas.microsoft.com/office/drawing/2014/main" id="{AC2552E5-23E9-884D-98B0-CFCEBC7B2682}"/>
              </a:ext>
            </a:extLst>
          </p:cNvPr>
          <p:cNvSpPr txBox="1"/>
          <p:nvPr/>
        </p:nvSpPr>
        <p:spPr>
          <a:xfrm>
            <a:off x="577265" y="1692038"/>
            <a:ext cx="8383855" cy="2862322"/>
          </a:xfrm>
          <a:prstGeom prst="rect">
            <a:avLst/>
          </a:prstGeom>
          <a:noFill/>
        </p:spPr>
        <p:txBody>
          <a:bodyPr wrap="square" rtlCol="0">
            <a:spAutoFit/>
          </a:bodyPr>
          <a:lstStyle/>
          <a:p>
            <a:pPr marL="571500" indent="-571500">
              <a:buFont typeface="Arial" panose="020B0604020202020204" pitchFamily="34" charset="0"/>
              <a:buChar char="•"/>
            </a:pPr>
            <a:r>
              <a:rPr lang="en-US" sz="3600" dirty="0"/>
              <a:t>Find Missing Voices of Our Past</a:t>
            </a:r>
          </a:p>
          <a:p>
            <a:pPr marL="571500" indent="-571500">
              <a:buFont typeface="Arial" panose="020B0604020202020204" pitchFamily="34" charset="0"/>
              <a:buChar char="•"/>
            </a:pPr>
            <a:r>
              <a:rPr lang="en-US" sz="3600" dirty="0"/>
              <a:t>Who is Jane Addams</a:t>
            </a:r>
          </a:p>
          <a:p>
            <a:pPr marL="571500" indent="-571500">
              <a:buFont typeface="Arial" panose="020B0604020202020204" pitchFamily="34" charset="0"/>
              <a:buChar char="•"/>
            </a:pPr>
            <a:r>
              <a:rPr lang="en-US" sz="3600" dirty="0"/>
              <a:t>Addams Accomplishments </a:t>
            </a:r>
          </a:p>
          <a:p>
            <a:pPr marL="571500" indent="-571500">
              <a:buFont typeface="Arial" panose="020B0604020202020204" pitchFamily="34" charset="0"/>
              <a:buChar char="•"/>
            </a:pPr>
            <a:r>
              <a:rPr lang="en-US" sz="3600" dirty="0"/>
              <a:t>Show how her ideas and example have </a:t>
            </a:r>
            <a:br>
              <a:rPr lang="en-US" sz="3600" dirty="0"/>
            </a:br>
            <a:r>
              <a:rPr lang="en-US" sz="3600" dirty="0"/>
              <a:t>applications for contemporary PA</a:t>
            </a:r>
          </a:p>
        </p:txBody>
      </p:sp>
    </p:spTree>
    <p:extLst>
      <p:ext uri="{BB962C8B-B14F-4D97-AF65-F5344CB8AC3E}">
        <p14:creationId xmlns:p14="http://schemas.microsoft.com/office/powerpoint/2010/main" val="3330486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r="-392"/>
          <a:stretch/>
        </p:blipFill>
        <p:spPr>
          <a:xfrm>
            <a:off x="8089142" y="241348"/>
            <a:ext cx="1692308" cy="2044436"/>
          </a:xfrm>
          <a:prstGeom prst="rect">
            <a:avLst/>
          </a:prstGeom>
        </p:spPr>
      </p:pic>
      <p:sp>
        <p:nvSpPr>
          <p:cNvPr id="3" name="TextBox 2"/>
          <p:cNvSpPr txBox="1"/>
          <p:nvPr/>
        </p:nvSpPr>
        <p:spPr>
          <a:xfrm>
            <a:off x="1290195" y="442922"/>
            <a:ext cx="3463308" cy="769441"/>
          </a:xfrm>
          <a:prstGeom prst="rect">
            <a:avLst/>
          </a:prstGeom>
          <a:noFill/>
        </p:spPr>
        <p:txBody>
          <a:bodyPr wrap="none" rtlCol="0">
            <a:spAutoFit/>
          </a:bodyPr>
          <a:lstStyle/>
          <a:p>
            <a:r>
              <a:rPr lang="en-US" sz="4400" dirty="0"/>
              <a:t>Positive Peace</a:t>
            </a:r>
          </a:p>
        </p:txBody>
      </p:sp>
      <p:sp>
        <p:nvSpPr>
          <p:cNvPr id="4" name="TextBox 3"/>
          <p:cNvSpPr txBox="1"/>
          <p:nvPr/>
        </p:nvSpPr>
        <p:spPr>
          <a:xfrm>
            <a:off x="675657" y="1413937"/>
            <a:ext cx="8838445" cy="5632311"/>
          </a:xfrm>
          <a:prstGeom prst="rect">
            <a:avLst/>
          </a:prstGeom>
          <a:noFill/>
        </p:spPr>
        <p:txBody>
          <a:bodyPr wrap="none" rtlCol="0">
            <a:spAutoFit/>
          </a:bodyPr>
          <a:lstStyle/>
          <a:p>
            <a:pPr marL="285750" indent="-285750">
              <a:buFont typeface="Arial" charset="0"/>
              <a:buChar char="•"/>
            </a:pPr>
            <a:r>
              <a:rPr lang="en-US" sz="3600" dirty="0"/>
              <a:t>Nonviolent and creative </a:t>
            </a:r>
            <a:br>
              <a:rPr lang="en-US" sz="3600" dirty="0"/>
            </a:br>
            <a:r>
              <a:rPr lang="en-US" sz="3600" dirty="0"/>
              <a:t>conflict transformation.</a:t>
            </a:r>
          </a:p>
          <a:p>
            <a:pPr marL="285750" indent="-285750">
              <a:buFont typeface="Arial" charset="0"/>
              <a:buChar char="•"/>
            </a:pPr>
            <a:r>
              <a:rPr lang="en-US" sz="3600" dirty="0"/>
              <a:t>Uneven long run focus.</a:t>
            </a:r>
          </a:p>
          <a:p>
            <a:pPr marL="285750" indent="-285750">
              <a:buFont typeface="Arial" charset="0"/>
              <a:buChar char="•"/>
            </a:pPr>
            <a:r>
              <a:rPr lang="en-US" sz="3600" dirty="0"/>
              <a:t>The fabric of the kind of society to which </a:t>
            </a:r>
            <a:br>
              <a:rPr lang="en-US" sz="3600" dirty="0"/>
            </a:br>
            <a:r>
              <a:rPr lang="en-US" sz="3600" dirty="0"/>
              <a:t>we aspire.</a:t>
            </a:r>
          </a:p>
          <a:p>
            <a:pPr marL="285750" indent="-285750">
              <a:buFont typeface="Arial" charset="0"/>
              <a:buChar char="•"/>
            </a:pPr>
            <a:r>
              <a:rPr lang="en-US" sz="3600" dirty="0"/>
              <a:t>Integrity, wholeness and well-being that </a:t>
            </a:r>
            <a:br>
              <a:rPr lang="en-US" sz="3600" dirty="0"/>
            </a:br>
            <a:r>
              <a:rPr lang="en-US" sz="3600" dirty="0"/>
              <a:t>arise from justice.</a:t>
            </a:r>
          </a:p>
          <a:p>
            <a:pPr marL="285750" indent="-285750">
              <a:buFont typeface="Arial" charset="0"/>
              <a:buChar char="•"/>
            </a:pPr>
            <a:r>
              <a:rPr lang="en-US" sz="3600" dirty="0"/>
              <a:t>Humanity toward others.</a:t>
            </a:r>
          </a:p>
          <a:p>
            <a:pPr marL="285750" indent="-285750">
              <a:buFont typeface="Arial" charset="0"/>
              <a:buChar char="•"/>
            </a:pPr>
            <a:r>
              <a:rPr lang="en-US" sz="3600" dirty="0"/>
              <a:t>Openness to a widely conceived social claim.</a:t>
            </a:r>
          </a:p>
          <a:p>
            <a:pPr marL="285750" indent="-285750">
              <a:buFont typeface="Arial" charset="0"/>
              <a:buChar char="•"/>
            </a:pPr>
            <a:endParaRPr lang="en-US" sz="3600" dirty="0"/>
          </a:p>
        </p:txBody>
      </p:sp>
    </p:spTree>
    <p:extLst>
      <p:ext uri="{BB962C8B-B14F-4D97-AF65-F5344CB8AC3E}">
        <p14:creationId xmlns:p14="http://schemas.microsoft.com/office/powerpoint/2010/main" val="38827449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3-26 at 5.54.47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51415" y="0"/>
            <a:ext cx="6858000" cy="6858000"/>
          </a:xfrm>
          <a:prstGeom prst="rect">
            <a:avLst/>
          </a:prstGeom>
        </p:spPr>
      </p:pic>
      <p:sp>
        <p:nvSpPr>
          <p:cNvPr id="4" name="Rectangle 3"/>
          <p:cNvSpPr/>
          <p:nvPr/>
        </p:nvSpPr>
        <p:spPr>
          <a:xfrm>
            <a:off x="4418593" y="1133527"/>
            <a:ext cx="6039727" cy="5632312"/>
          </a:xfrm>
          <a:prstGeom prst="rect">
            <a:avLst/>
          </a:prstGeom>
        </p:spPr>
        <p:txBody>
          <a:bodyPr wrap="square">
            <a:spAutoFit/>
          </a:bodyPr>
          <a:lstStyle/>
          <a:p>
            <a:pPr lvl="0"/>
            <a:r>
              <a:rPr lang="en-US" sz="3600" dirty="0">
                <a:solidFill>
                  <a:schemeClr val="tx1">
                    <a:lumMod val="95000"/>
                    <a:lumOff val="5000"/>
                  </a:schemeClr>
                </a:solidFill>
              </a:rPr>
              <a:t>– building the fabric of peace by emphasizing relationships. These positive relationships are built by working on practical problems, engaging people widely with sympathetic understanding while recognizing that progress is measure by the welfare of the vulnerable. </a:t>
            </a:r>
            <a:r>
              <a:rPr lang="en-US" sz="1400" dirty="0">
                <a:solidFill>
                  <a:schemeClr val="tx1">
                    <a:lumMod val="95000"/>
                    <a:lumOff val="5000"/>
                  </a:schemeClr>
                </a:solidFill>
              </a:rPr>
              <a:t>(Shields &amp; </a:t>
            </a:r>
            <a:r>
              <a:rPr lang="en-US" sz="1400" dirty="0" err="1">
                <a:solidFill>
                  <a:schemeClr val="tx1">
                    <a:lumMod val="95000"/>
                    <a:lumOff val="5000"/>
                  </a:schemeClr>
                </a:solidFill>
              </a:rPr>
              <a:t>Soeters</a:t>
            </a:r>
            <a:r>
              <a:rPr lang="en-US" sz="1400" dirty="0">
                <a:solidFill>
                  <a:schemeClr val="tx1">
                    <a:lumMod val="95000"/>
                    <a:lumOff val="5000"/>
                  </a:schemeClr>
                </a:solidFill>
              </a:rPr>
              <a:t>, 2015)</a:t>
            </a:r>
          </a:p>
        </p:txBody>
      </p:sp>
      <p:sp>
        <p:nvSpPr>
          <p:cNvPr id="5" name="TextBox 4"/>
          <p:cNvSpPr txBox="1"/>
          <p:nvPr/>
        </p:nvSpPr>
        <p:spPr>
          <a:xfrm>
            <a:off x="4418593" y="269123"/>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
        <p:nvSpPr>
          <p:cNvPr id="6" name="TextBox 5">
            <a:extLst>
              <a:ext uri="{FF2B5EF4-FFF2-40B4-BE49-F238E27FC236}">
                <a16:creationId xmlns:a16="http://schemas.microsoft.com/office/drawing/2014/main" id="{54D99CAB-A924-DE48-A316-1A931524DE2F}"/>
              </a:ext>
            </a:extLst>
          </p:cNvPr>
          <p:cNvSpPr txBox="1"/>
          <p:nvPr/>
        </p:nvSpPr>
        <p:spPr>
          <a:xfrm>
            <a:off x="499872" y="2706624"/>
            <a:ext cx="2434064" cy="646331"/>
          </a:xfrm>
          <a:prstGeom prst="rect">
            <a:avLst/>
          </a:prstGeom>
          <a:noFill/>
        </p:spPr>
        <p:txBody>
          <a:bodyPr wrap="none" rtlCol="0">
            <a:spAutoFit/>
          </a:bodyPr>
          <a:lstStyle/>
          <a:p>
            <a:r>
              <a:rPr lang="en-US" dirty="0"/>
              <a:t>Public Administrators as</a:t>
            </a:r>
          </a:p>
          <a:p>
            <a:r>
              <a:rPr lang="en-US" dirty="0" err="1"/>
              <a:t>Peaceweavers</a:t>
            </a:r>
            <a:r>
              <a:rPr lang="en-US" dirty="0"/>
              <a:t>. </a:t>
            </a:r>
          </a:p>
        </p:txBody>
      </p:sp>
    </p:spTree>
    <p:extLst>
      <p:ext uri="{BB962C8B-B14F-4D97-AF65-F5344CB8AC3E}">
        <p14:creationId xmlns:p14="http://schemas.microsoft.com/office/powerpoint/2010/main" val="16032662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10" descr="C:\Users\hgbrauch\AppData\Local\Temp\9783319506449.tif"/>
          <p:cNvPicPr/>
          <p:nvPr/>
        </p:nvPicPr>
        <p:blipFill>
          <a:blip r:embed="rId2" cstate="print">
            <a:extLst>
              <a:ext uri="{28A0092B-C50C-407E-A947-70E740481C1C}">
                <a14:useLocalDpi xmlns:a14="http://schemas.microsoft.com/office/drawing/2010/main"/>
              </a:ext>
            </a:extLst>
          </a:blip>
          <a:srcRect/>
          <a:stretch>
            <a:fillRect/>
          </a:stretch>
        </p:blipFill>
        <p:spPr bwMode="auto">
          <a:xfrm>
            <a:off x="1021827" y="666950"/>
            <a:ext cx="3449456" cy="5658305"/>
          </a:xfrm>
          <a:prstGeom prst="rect">
            <a:avLst/>
          </a:prstGeom>
          <a:noFill/>
          <a:ln>
            <a:noFill/>
          </a:ln>
        </p:spPr>
      </p:pic>
      <p:sp>
        <p:nvSpPr>
          <p:cNvPr id="2" name="TextBox 1">
            <a:extLst>
              <a:ext uri="{FF2B5EF4-FFF2-40B4-BE49-F238E27FC236}">
                <a16:creationId xmlns:a16="http://schemas.microsoft.com/office/drawing/2014/main" id="{A77F086E-0F1E-8946-9E2E-D3DCCA5E0D28}"/>
              </a:ext>
            </a:extLst>
          </p:cNvPr>
          <p:cNvSpPr txBox="1"/>
          <p:nvPr/>
        </p:nvSpPr>
        <p:spPr>
          <a:xfrm>
            <a:off x="7315200" y="853440"/>
            <a:ext cx="3164905" cy="769441"/>
          </a:xfrm>
          <a:prstGeom prst="rect">
            <a:avLst/>
          </a:prstGeom>
          <a:noFill/>
        </p:spPr>
        <p:txBody>
          <a:bodyPr wrap="none" rtlCol="0">
            <a:spAutoFit/>
          </a:bodyPr>
          <a:lstStyle/>
          <a:p>
            <a:r>
              <a:rPr lang="en-US" sz="4400" dirty="0"/>
              <a:t>Commentary</a:t>
            </a:r>
          </a:p>
        </p:txBody>
      </p:sp>
      <p:pic>
        <p:nvPicPr>
          <p:cNvPr id="5" name="Picture 4">
            <a:extLst>
              <a:ext uri="{FF2B5EF4-FFF2-40B4-BE49-F238E27FC236}">
                <a16:creationId xmlns:a16="http://schemas.microsoft.com/office/drawing/2014/main" id="{51791B81-3F82-AF4A-A2DC-99202C790874}"/>
              </a:ext>
            </a:extLst>
          </p:cNvPr>
          <p:cNvPicPr>
            <a:picLocks noChangeAspect="1"/>
          </p:cNvPicPr>
          <p:nvPr/>
        </p:nvPicPr>
        <p:blipFill rotWithShape="1">
          <a:blip r:embed="rId3"/>
          <a:srcRect l="-1548" t="-1496" r="-6205" b="561"/>
          <a:stretch/>
        </p:blipFill>
        <p:spPr>
          <a:xfrm>
            <a:off x="8351520" y="2155723"/>
            <a:ext cx="3560064" cy="3464789"/>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72B12AE9-C4DC-904A-80B1-D7ED2C7BA7B0}"/>
              </a:ext>
            </a:extLst>
          </p:cNvPr>
          <p:cNvSpPr txBox="1"/>
          <p:nvPr/>
        </p:nvSpPr>
        <p:spPr>
          <a:xfrm>
            <a:off x="9217152" y="6047232"/>
            <a:ext cx="1102738" cy="369332"/>
          </a:xfrm>
          <a:prstGeom prst="rect">
            <a:avLst/>
          </a:prstGeom>
          <a:noFill/>
        </p:spPr>
        <p:txBody>
          <a:bodyPr wrap="none" rtlCol="0">
            <a:spAutoFit/>
          </a:bodyPr>
          <a:lstStyle/>
          <a:p>
            <a:r>
              <a:rPr lang="en-US" dirty="0"/>
              <a:t>Mary Guy</a:t>
            </a:r>
          </a:p>
        </p:txBody>
      </p:sp>
    </p:spTree>
    <p:extLst>
      <p:ext uri="{BB962C8B-B14F-4D97-AF65-F5344CB8AC3E}">
        <p14:creationId xmlns:p14="http://schemas.microsoft.com/office/powerpoint/2010/main" val="1436112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1757" y="342887"/>
            <a:ext cx="11397343" cy="3416320"/>
          </a:xfrm>
          <a:prstGeom prst="rect">
            <a:avLst/>
          </a:prstGeom>
        </p:spPr>
        <p:txBody>
          <a:bodyPr wrap="square">
            <a:spAutoFit/>
          </a:bodyPr>
          <a:lstStyle/>
          <a:p>
            <a:pPr marL="457200" marR="0" indent="-457200">
              <a:lnSpc>
                <a:spcPct val="200000"/>
              </a:lnSpc>
              <a:spcBef>
                <a:spcPts val="0"/>
              </a:spcBef>
              <a:spcAft>
                <a:spcPts val="0"/>
              </a:spcAft>
            </a:pPr>
            <a:r>
              <a:rPr lang="en-US" sz="1200" b="1" dirty="0">
                <a:effectLst/>
                <a:latin typeface="Times New Roman" charset="0"/>
                <a:ea typeface="ＭＳ 明朝" charset="-128"/>
              </a:rPr>
              <a:t>Selected Bibliography</a:t>
            </a:r>
          </a:p>
          <a:p>
            <a:pPr marL="457200" marR="0" indent="-457200">
              <a:lnSpc>
                <a:spcPct val="200000"/>
              </a:lnSpc>
              <a:spcBef>
                <a:spcPts val="0"/>
              </a:spcBef>
              <a:spcAft>
                <a:spcPts val="0"/>
              </a:spcAft>
            </a:pPr>
            <a:r>
              <a:rPr lang="en-US" sz="1200" dirty="0">
                <a:effectLst/>
                <a:latin typeface="Times New Roman" charset="0"/>
                <a:ea typeface="ＭＳ 明朝" charset="-128"/>
              </a:rPr>
              <a:t>Addams, J. (1990). </a:t>
            </a:r>
            <a:r>
              <a:rPr lang="en-US" sz="1200" i="1" dirty="0">
                <a:effectLst/>
                <a:latin typeface="Times New Roman" charset="0"/>
                <a:ea typeface="ＭＳ 明朝" charset="-128"/>
              </a:rPr>
              <a:t>Twenty years at Hull House.</a:t>
            </a:r>
            <a:r>
              <a:rPr lang="en-US" sz="1200" dirty="0">
                <a:effectLst/>
                <a:latin typeface="Times New Roman" charset="0"/>
                <a:ea typeface="ＭＳ 明朝" charset="-128"/>
              </a:rPr>
              <a:t> Champaign, IL: University of Illinois Press. (Original work published 1910)</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(2002). </a:t>
            </a:r>
            <a:r>
              <a:rPr lang="en-US" sz="1200" i="1" dirty="0">
                <a:effectLst/>
                <a:latin typeface="Times New Roman" charset="0"/>
                <a:ea typeface="ＭＳ 明朝" charset="-128"/>
              </a:rPr>
              <a:t>Democracy and social ethics</a:t>
            </a:r>
            <a:r>
              <a:rPr lang="en-US" sz="1200" dirty="0">
                <a:effectLst/>
                <a:latin typeface="Times New Roman" charset="0"/>
                <a:ea typeface="ＭＳ 明朝" charset="-128"/>
              </a:rPr>
              <a:t>. Champaign, IL: University of Illinois Press. (Original work published 1902)</a:t>
            </a:r>
          </a:p>
          <a:p>
            <a:pPr marL="457200" marR="0" indent="-457200">
              <a:lnSpc>
                <a:spcPct val="200000"/>
              </a:lnSpc>
              <a:spcBef>
                <a:spcPts val="0"/>
              </a:spcBef>
              <a:spcAft>
                <a:spcPts val="0"/>
              </a:spcAft>
            </a:pPr>
            <a:r>
              <a:rPr lang="en-US" sz="1200" dirty="0">
                <a:effectLst/>
                <a:latin typeface="Times" charset="0"/>
                <a:ea typeface="ＭＳ 明朝" charset="-128"/>
                <a:cs typeface="Times" charset="0"/>
              </a:rPr>
              <a:t>Addams, J. (2002). </a:t>
            </a:r>
            <a:r>
              <a:rPr lang="en-US" sz="1200" i="1" dirty="0">
                <a:effectLst/>
                <a:latin typeface="Times" charset="0"/>
                <a:ea typeface="ＭＳ 明朝" charset="-128"/>
                <a:cs typeface="Times" charset="0"/>
              </a:rPr>
              <a:t>A New Conscience and an Ancient Evil</a:t>
            </a:r>
            <a:r>
              <a:rPr lang="en-US" sz="1200" dirty="0">
                <a:effectLst/>
                <a:latin typeface="Times" charset="0"/>
                <a:ea typeface="ＭＳ 明朝" charset="-128"/>
                <a:cs typeface="Times" charset="0"/>
              </a:rPr>
              <a:t> Chicago, IL: University of Chicago Press (Original work published 1912)</a:t>
            </a:r>
            <a:endParaRPr lang="en-US" sz="1200" dirty="0">
              <a:effectLst/>
              <a:latin typeface="Times New Roman" charset="0"/>
              <a:ea typeface="ＭＳ 明朝" charset="-128"/>
            </a:endParaRPr>
          </a:p>
          <a:p>
            <a:pPr marL="457200" marR="0" indent="-457200">
              <a:lnSpc>
                <a:spcPct val="200000"/>
              </a:lnSpc>
              <a:spcBef>
                <a:spcPts val="0"/>
              </a:spcBef>
              <a:spcAft>
                <a:spcPts val="0"/>
              </a:spcAft>
            </a:pPr>
            <a:r>
              <a:rPr lang="en-US" sz="1200" dirty="0">
                <a:effectLst/>
                <a:latin typeface="Times New Roman" charset="0"/>
                <a:ea typeface="ＭＳ 明朝" charset="-128"/>
              </a:rPr>
              <a:t>Addams, J. (2002). </a:t>
            </a:r>
            <a:r>
              <a:rPr lang="en-US" sz="1200" i="1" dirty="0">
                <a:effectLst/>
                <a:latin typeface="Times New Roman" charset="0"/>
                <a:ea typeface="ＭＳ 明朝" charset="-128"/>
              </a:rPr>
              <a:t>Peace and bread in time of war.</a:t>
            </a:r>
            <a:r>
              <a:rPr lang="en-US" sz="1200" dirty="0">
                <a:effectLst/>
                <a:latin typeface="Times New Roman" charset="0"/>
                <a:ea typeface="ＭＳ 明朝" charset="-128"/>
              </a:rPr>
              <a:t> Champaign, IL: University of Illinois Press. (Original work published 1922)</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(2002). A modern Lear. In J. B. </a:t>
            </a:r>
            <a:r>
              <a:rPr lang="en-US" sz="1200" dirty="0" err="1">
                <a:effectLst/>
                <a:latin typeface="Times New Roman" charset="0"/>
                <a:ea typeface="ＭＳ 明朝" charset="-128"/>
              </a:rPr>
              <a:t>Elshtain</a:t>
            </a:r>
            <a:r>
              <a:rPr lang="en-US" sz="1200" dirty="0">
                <a:effectLst/>
                <a:latin typeface="Times New Roman" charset="0"/>
                <a:ea typeface="ＭＳ 明朝" charset="-128"/>
              </a:rPr>
              <a:t> (</a:t>
            </a:r>
            <a:r>
              <a:rPr lang="en-US" sz="1200" dirty="0" err="1">
                <a:effectLst/>
                <a:latin typeface="Times New Roman" charset="0"/>
                <a:ea typeface="ＭＳ 明朝" charset="-128"/>
              </a:rPr>
              <a:t>ed</a:t>
            </a:r>
            <a:r>
              <a:rPr lang="en-US" sz="1200" dirty="0">
                <a:effectLst/>
                <a:latin typeface="Times New Roman" charset="0"/>
                <a:ea typeface="ＭＳ 明朝" charset="-128"/>
              </a:rPr>
              <a:t>) </a:t>
            </a:r>
            <a:r>
              <a:rPr lang="en-US" sz="1200" i="1" dirty="0">
                <a:effectLst/>
                <a:latin typeface="Times New Roman" charset="0"/>
                <a:ea typeface="ＭＳ 明朝" charset="-128"/>
              </a:rPr>
              <a:t>The Jane Addams Reader</a:t>
            </a:r>
            <a:r>
              <a:rPr lang="en-US" sz="1200" dirty="0">
                <a:effectLst/>
                <a:latin typeface="Times New Roman" charset="0"/>
                <a:ea typeface="ＭＳ 明朝" charset="-128"/>
              </a:rPr>
              <a:t> (pp. 163-234). New York: Basic Books. (Original work published in 1912)</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(2003). Women and internationalism. In J. Addams, E. G. Balch, &amp; A. Hamilton (Eds.), </a:t>
            </a:r>
            <a:r>
              <a:rPr lang="en-US" sz="1200" i="1" dirty="0">
                <a:effectLst/>
                <a:latin typeface="Times New Roman" charset="0"/>
                <a:ea typeface="ＭＳ 明朝" charset="-128"/>
              </a:rPr>
              <a:t>Women at The Hague: the international congress of women and its results </a:t>
            </a:r>
            <a:r>
              <a:rPr lang="en-US" sz="1200" dirty="0">
                <a:effectLst/>
                <a:latin typeface="Times New Roman" charset="0"/>
                <a:ea typeface="ＭＳ 明朝" charset="-128"/>
              </a:rPr>
              <a:t>(pp. 107-115). Champaign, IL: University of Illinois Press. (Original work published 1915)</a:t>
            </a:r>
          </a:p>
          <a:p>
            <a:pPr marL="457200" marR="0" indent="-457200">
              <a:lnSpc>
                <a:spcPct val="200000"/>
              </a:lnSpc>
              <a:spcBef>
                <a:spcPts val="0"/>
              </a:spcBef>
              <a:spcAft>
                <a:spcPts val="0"/>
              </a:spcAft>
            </a:pPr>
            <a:r>
              <a:rPr lang="en-US" sz="1200" dirty="0">
                <a:effectLst/>
                <a:latin typeface="Times New Roman" charset="0"/>
                <a:ea typeface="ＭＳ 明朝" charset="-128"/>
              </a:rPr>
              <a:t>Addams, J. (2007). </a:t>
            </a:r>
            <a:r>
              <a:rPr lang="en-US" sz="1200" i="1" dirty="0">
                <a:effectLst/>
                <a:latin typeface="Times New Roman" charset="0"/>
                <a:ea typeface="ＭＳ 明朝" charset="-128"/>
              </a:rPr>
              <a:t>Newer ideals of peace</a:t>
            </a:r>
            <a:r>
              <a:rPr lang="en-US" sz="1200" dirty="0">
                <a:effectLst/>
                <a:latin typeface="Times New Roman" charset="0"/>
                <a:ea typeface="ＭＳ 明朝" charset="-128"/>
              </a:rPr>
              <a:t>. Champaign, IL: University of Illinois Press. (Original work published 1907).</a:t>
            </a:r>
          </a:p>
        </p:txBody>
      </p:sp>
      <p:sp>
        <p:nvSpPr>
          <p:cNvPr id="5" name="Rectangle 4"/>
          <p:cNvSpPr/>
          <p:nvPr/>
        </p:nvSpPr>
        <p:spPr>
          <a:xfrm>
            <a:off x="337457" y="3864256"/>
            <a:ext cx="10450284" cy="1938992"/>
          </a:xfrm>
          <a:prstGeom prst="rect">
            <a:avLst/>
          </a:prstGeom>
        </p:spPr>
        <p:txBody>
          <a:bodyPr wrap="square">
            <a:spAutoFit/>
          </a:bodyPr>
          <a:lstStyle/>
          <a:p>
            <a:pPr marL="457200" marR="0" indent="-457200">
              <a:lnSpc>
                <a:spcPct val="200000"/>
              </a:lnSpc>
              <a:spcBef>
                <a:spcPts val="0"/>
              </a:spcBef>
              <a:spcAft>
                <a:spcPts val="0"/>
              </a:spcAft>
            </a:pPr>
            <a:r>
              <a:rPr lang="en-US" sz="1200" dirty="0">
                <a:effectLst/>
                <a:latin typeface="Times New Roman" charset="0"/>
                <a:ea typeface="ＭＳ 明朝" charset="-128"/>
              </a:rPr>
              <a:t>Shields, P. (2003). The community of inquiry: Classical pragmatism and public administration </a:t>
            </a:r>
            <a:r>
              <a:rPr lang="en-US" sz="1200" i="1" dirty="0">
                <a:effectLst/>
                <a:latin typeface="Times New Roman" charset="0"/>
                <a:ea typeface="ＭＳ 明朝" charset="-128"/>
              </a:rPr>
              <a:t>Administration &amp; Society</a:t>
            </a:r>
            <a:r>
              <a:rPr lang="en-US" sz="1200" dirty="0">
                <a:effectLst/>
                <a:latin typeface="Times New Roman" charset="0"/>
                <a:ea typeface="ＭＳ 明朝" charset="-128"/>
              </a:rPr>
              <a:t> 35 (5), 510-538.</a:t>
            </a:r>
          </a:p>
          <a:p>
            <a:pPr marL="457200" marR="0" indent="-457200">
              <a:lnSpc>
                <a:spcPct val="200000"/>
              </a:lnSpc>
              <a:spcBef>
                <a:spcPts val="0"/>
              </a:spcBef>
              <a:spcAft>
                <a:spcPts val="0"/>
              </a:spcAft>
            </a:pPr>
            <a:r>
              <a:rPr lang="en-US" sz="1200" dirty="0">
                <a:effectLst/>
                <a:latin typeface="Times New Roman" charset="0"/>
                <a:ea typeface="ＭＳ 明朝" charset="-128"/>
              </a:rPr>
              <a:t>Shields, P. (2006). Democracy and the social ethics of Jane Addams: A vision for public administration. </a:t>
            </a:r>
            <a:r>
              <a:rPr lang="en-US" sz="1200" i="1" dirty="0">
                <a:effectLst/>
                <a:latin typeface="Times New Roman" charset="0"/>
                <a:ea typeface="ＭＳ 明朝" charset="-128"/>
              </a:rPr>
              <a:t>Administrative Theory and Praxis</a:t>
            </a:r>
            <a:r>
              <a:rPr lang="en-US" sz="1200" dirty="0">
                <a:effectLst/>
                <a:latin typeface="Times New Roman" charset="0"/>
                <a:ea typeface="ＭＳ 明朝" charset="-128"/>
              </a:rPr>
              <a:t> 28(3), 418-443.</a:t>
            </a:r>
          </a:p>
          <a:p>
            <a:pPr marL="457200" marR="0" indent="-457200">
              <a:lnSpc>
                <a:spcPct val="200000"/>
              </a:lnSpc>
              <a:spcBef>
                <a:spcPts val="0"/>
              </a:spcBef>
              <a:spcAft>
                <a:spcPts val="0"/>
              </a:spcAft>
            </a:pPr>
            <a:r>
              <a:rPr lang="en-US" sz="1200" dirty="0">
                <a:effectLst/>
                <a:latin typeface="Times New Roman" charset="0"/>
                <a:ea typeface="ＭＳ 明朝" charset="-128"/>
              </a:rPr>
              <a:t>Shields, P. (2008). Rediscovering the Taproot:  Is Classical Pragmatism the Route to Renew Public Administration.  </a:t>
            </a:r>
            <a:r>
              <a:rPr lang="en-US" sz="1200" i="1" dirty="0">
                <a:effectLst/>
                <a:latin typeface="Times New Roman" charset="0"/>
                <a:ea typeface="ＭＳ 明朝" charset="-128"/>
              </a:rPr>
              <a:t>Public Administration Review</a:t>
            </a:r>
            <a:r>
              <a:rPr lang="en-US" sz="1200" dirty="0">
                <a:effectLst/>
                <a:latin typeface="Times New Roman" charset="0"/>
                <a:ea typeface="ＭＳ 明朝" charset="-128"/>
              </a:rPr>
              <a:t> 68(2), 205-221.</a:t>
            </a:r>
          </a:p>
          <a:p>
            <a:pPr marL="457200" marR="0" indent="-457200">
              <a:lnSpc>
                <a:spcPct val="200000"/>
              </a:lnSpc>
              <a:spcBef>
                <a:spcPts val="0"/>
              </a:spcBef>
              <a:spcAft>
                <a:spcPts val="0"/>
              </a:spcAft>
            </a:pPr>
            <a:r>
              <a:rPr lang="en-US" sz="1200" dirty="0">
                <a:effectLst/>
                <a:latin typeface="Times New Roman" charset="0"/>
                <a:ea typeface="ＭＳ 明朝" charset="-128"/>
              </a:rPr>
              <a:t>Shields, P. &amp; </a:t>
            </a:r>
            <a:r>
              <a:rPr lang="en-US" sz="1200" dirty="0" err="1">
                <a:effectLst/>
                <a:latin typeface="Times New Roman" charset="0"/>
                <a:ea typeface="ＭＳ 明朝" charset="-128"/>
              </a:rPr>
              <a:t>Rangarajan</a:t>
            </a:r>
            <a:r>
              <a:rPr lang="en-US" sz="1200" dirty="0">
                <a:effectLst/>
                <a:latin typeface="Times New Roman" charset="0"/>
                <a:ea typeface="ＭＳ 明朝" charset="-128"/>
              </a:rPr>
              <a:t>, N. (2011). Public Service Professionals: The Legacy of Florence Nightingale, Mary Livermore and Jane Addams. In </a:t>
            </a:r>
            <a:r>
              <a:rPr lang="en-US" sz="1200" dirty="0" err="1">
                <a:effectLst/>
                <a:latin typeface="Times New Roman" charset="0"/>
                <a:ea typeface="ＭＳ 明朝" charset="-128"/>
              </a:rPr>
              <a:t>Menzel</a:t>
            </a:r>
            <a:r>
              <a:rPr lang="en-US" sz="1200" dirty="0">
                <a:effectLst/>
                <a:latin typeface="Times New Roman" charset="0"/>
                <a:ea typeface="ＭＳ 明朝" charset="-128"/>
              </a:rPr>
              <a:t>, D. &amp; White, H. (Eds.) </a:t>
            </a:r>
            <a:r>
              <a:rPr lang="en-US" sz="1200" i="1" dirty="0">
                <a:effectLst/>
                <a:latin typeface="Times New Roman" charset="0"/>
                <a:ea typeface="ＭＳ 明朝" charset="-128"/>
              </a:rPr>
              <a:t>The State of Public Administration: Issues, Challenges and Opportunity</a:t>
            </a:r>
            <a:r>
              <a:rPr lang="en-US" sz="1200" dirty="0">
                <a:effectLst/>
                <a:latin typeface="Times New Roman" charset="0"/>
                <a:ea typeface="ＭＳ 明朝" charset="-128"/>
              </a:rPr>
              <a:t>. 36-53. New York: M.E. Sharpe.</a:t>
            </a:r>
          </a:p>
        </p:txBody>
      </p:sp>
    </p:spTree>
    <p:extLst>
      <p:ext uri="{BB962C8B-B14F-4D97-AF65-F5344CB8AC3E}">
        <p14:creationId xmlns:p14="http://schemas.microsoft.com/office/powerpoint/2010/main" val="15141729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7457" y="562098"/>
            <a:ext cx="10602686" cy="2252027"/>
          </a:xfrm>
          <a:prstGeom prst="rect">
            <a:avLst/>
          </a:prstGeom>
        </p:spPr>
        <p:txBody>
          <a:bodyPr wrap="square">
            <a:spAutoFit/>
          </a:bodyPr>
          <a:lstStyle/>
          <a:p>
            <a:pPr marL="457200" marR="0" indent="-457200">
              <a:lnSpc>
                <a:spcPct val="200000"/>
              </a:lnSpc>
              <a:spcBef>
                <a:spcPts val="0"/>
              </a:spcBef>
              <a:spcAft>
                <a:spcPts val="0"/>
              </a:spcAft>
            </a:pPr>
            <a:r>
              <a:rPr lang="en-US" sz="1200" dirty="0">
                <a:effectLst/>
                <a:latin typeface="Times New Roman" charset="0"/>
                <a:ea typeface="ＭＳ 明朝" charset="-128"/>
              </a:rPr>
              <a:t>Shields, P. &amp; </a:t>
            </a:r>
            <a:r>
              <a:rPr lang="en-US" sz="1200" dirty="0" err="1">
                <a:effectLst/>
                <a:latin typeface="Times New Roman" charset="0"/>
                <a:ea typeface="ＭＳ 明朝" charset="-128"/>
              </a:rPr>
              <a:t>Soeters</a:t>
            </a:r>
            <a:r>
              <a:rPr lang="en-US" sz="1200" dirty="0">
                <a:effectLst/>
                <a:latin typeface="Times New Roman" charset="0"/>
                <a:ea typeface="ＭＳ 明朝" charset="-128"/>
              </a:rPr>
              <a:t>, J. (2013). Pragmatism, peacekeeping and the constabulary force. In Ralston (Ed.)</a:t>
            </a:r>
            <a:r>
              <a:rPr lang="en-US" sz="1200" i="1" dirty="0">
                <a:effectLst/>
                <a:latin typeface="Times New Roman" charset="0"/>
                <a:ea typeface="ＭＳ 明朝" charset="-128"/>
              </a:rPr>
              <a:t> A Bold New World: Essays on Philosophical Pragmatism and International Relations</a:t>
            </a:r>
            <a:r>
              <a:rPr lang="en-US" sz="1200" dirty="0">
                <a:effectLst/>
                <a:latin typeface="Times New Roman" charset="0"/>
                <a:ea typeface="ＭＳ 明朝" charset="-128"/>
              </a:rPr>
              <a:t>. 87-110. New York: Lexington Books.</a:t>
            </a:r>
          </a:p>
          <a:p>
            <a:pPr marL="457200" marR="0" indent="-457200">
              <a:lnSpc>
                <a:spcPct val="200000"/>
              </a:lnSpc>
              <a:spcBef>
                <a:spcPts val="0"/>
              </a:spcBef>
              <a:spcAft>
                <a:spcPts val="0"/>
              </a:spcAft>
            </a:pPr>
            <a:r>
              <a:rPr lang="en-US" sz="1200" dirty="0">
                <a:latin typeface="Times New Roman" charset="0"/>
                <a:ea typeface="ＭＳ 明朝" charset="-128"/>
              </a:rPr>
              <a:t>Shields, P &amp; </a:t>
            </a:r>
            <a:r>
              <a:rPr lang="en-US" sz="1200" dirty="0" err="1">
                <a:latin typeface="Times New Roman" charset="0"/>
                <a:ea typeface="ＭＳ 明朝" charset="-128"/>
              </a:rPr>
              <a:t>Soeters</a:t>
            </a:r>
            <a:r>
              <a:rPr lang="en-US" sz="1200" dirty="0">
                <a:latin typeface="Times New Roman" charset="0"/>
                <a:ea typeface="ＭＳ 明朝" charset="-128"/>
              </a:rPr>
              <a:t>, J. (2017). </a:t>
            </a:r>
            <a:r>
              <a:rPr lang="en-US" sz="1200" dirty="0" err="1">
                <a:latin typeface="Times New Roman" charset="0"/>
                <a:ea typeface="ＭＳ 明朝" charset="-128"/>
              </a:rPr>
              <a:t>Peaceweaving</a:t>
            </a:r>
            <a:r>
              <a:rPr lang="en-US" sz="1200" dirty="0">
                <a:latin typeface="Times New Roman" charset="0"/>
                <a:ea typeface="ＭＳ 明朝" charset="-128"/>
              </a:rPr>
              <a:t>: Jane Addams, Positive Peace and Public Administration.  </a:t>
            </a:r>
            <a:r>
              <a:rPr lang="en-US" sz="1200" i="1" dirty="0">
                <a:latin typeface="Times New Roman" charset="0"/>
                <a:ea typeface="ＭＳ 明朝" charset="-128"/>
              </a:rPr>
              <a:t>American Review of Public Administration</a:t>
            </a:r>
          </a:p>
          <a:p>
            <a:pPr marL="457200" marR="0" indent="-457200">
              <a:lnSpc>
                <a:spcPct val="200000"/>
              </a:lnSpc>
              <a:spcBef>
                <a:spcPts val="0"/>
              </a:spcBef>
              <a:spcAft>
                <a:spcPts val="0"/>
              </a:spcAft>
            </a:pPr>
            <a:r>
              <a:rPr lang="en-US" sz="1200" dirty="0">
                <a:effectLst/>
                <a:latin typeface="Times New Roman" charset="0"/>
                <a:ea typeface="ＭＳ 明朝" charset="-128"/>
              </a:rPr>
              <a:t>Shields, P. (2017</a:t>
            </a:r>
            <a:r>
              <a:rPr lang="en-US" sz="1200" i="1" dirty="0">
                <a:effectLst/>
                <a:latin typeface="Times New Roman" charset="0"/>
                <a:ea typeface="ＭＳ 明朝" charset="-128"/>
              </a:rPr>
              <a:t>). Jane Addams: Progressive Pioneer of Peace, Philosophy, Sociology, Social Work and Public Administration. </a:t>
            </a:r>
            <a:r>
              <a:rPr lang="en-US" sz="1200" dirty="0">
                <a:effectLst/>
                <a:latin typeface="Times New Roman" charset="0"/>
                <a:ea typeface="ＭＳ 明朝" charset="-128"/>
              </a:rPr>
              <a:t>New York, Springer</a:t>
            </a:r>
          </a:p>
          <a:p>
            <a:pPr marL="457200" marR="0" indent="-457200">
              <a:lnSpc>
                <a:spcPct val="200000"/>
              </a:lnSpc>
              <a:spcBef>
                <a:spcPts val="0"/>
              </a:spcBef>
              <a:spcAft>
                <a:spcPts val="0"/>
              </a:spcAft>
            </a:pPr>
            <a:r>
              <a:rPr lang="en-US" sz="1200" dirty="0">
                <a:latin typeface="Times New Roman" charset="0"/>
                <a:ea typeface="ＭＳ 明朝" charset="-128"/>
              </a:rPr>
              <a:t>Stivers, C. (2000). </a:t>
            </a:r>
            <a:r>
              <a:rPr lang="en-US" sz="1200" i="1" dirty="0">
                <a:latin typeface="Times New Roman" charset="0"/>
                <a:ea typeface="ＭＳ 明朝" charset="-128"/>
              </a:rPr>
              <a:t>Bureau Men, Settlement Women: Constructing Public Administration in the Progressive Era. Lawrence</a:t>
            </a:r>
            <a:r>
              <a:rPr lang="en-US" sz="1200" dirty="0">
                <a:latin typeface="Times New Roman" charset="0"/>
                <a:ea typeface="ＭＳ 明朝" charset="-128"/>
              </a:rPr>
              <a:t>, KA, University Press of Kansas. </a:t>
            </a:r>
            <a:endParaRPr lang="en-US" sz="1200" dirty="0">
              <a:effectLst/>
              <a:latin typeface="Times New Roman" charset="0"/>
              <a:ea typeface="ＭＳ 明朝" charset="-128"/>
            </a:endParaRPr>
          </a:p>
          <a:p>
            <a:pPr marL="457200" marR="0" indent="-457200">
              <a:lnSpc>
                <a:spcPct val="200000"/>
              </a:lnSpc>
              <a:spcBef>
                <a:spcPts val="0"/>
              </a:spcBef>
              <a:spcAft>
                <a:spcPts val="0"/>
              </a:spcAft>
            </a:pPr>
            <a:r>
              <a:rPr lang="en-US" sz="1200" dirty="0" err="1">
                <a:effectLst/>
                <a:latin typeface="Times New Roman" charset="0"/>
                <a:ea typeface="ＭＳ 明朝" charset="-128"/>
              </a:rPr>
              <a:t>Skocpol</a:t>
            </a:r>
            <a:r>
              <a:rPr lang="en-US" sz="1200" dirty="0">
                <a:effectLst/>
                <a:latin typeface="Times New Roman" charset="0"/>
                <a:ea typeface="ＭＳ 明朝" charset="-128"/>
              </a:rPr>
              <a:t>, T. (1995). </a:t>
            </a:r>
            <a:r>
              <a:rPr lang="en-US" sz="1200" i="1" dirty="0">
                <a:effectLst/>
                <a:latin typeface="Times New Roman" charset="0"/>
                <a:ea typeface="ＭＳ 明朝" charset="-128"/>
              </a:rPr>
              <a:t>Protecting soldiers and mothers: The political origins of social policy in the United States</a:t>
            </a:r>
            <a:r>
              <a:rPr lang="en-US" sz="1200" dirty="0">
                <a:effectLst/>
                <a:latin typeface="Times New Roman" charset="0"/>
                <a:ea typeface="ＭＳ 明朝" charset="-128"/>
              </a:rPr>
              <a:t>. Cambridge, MA: Harvard University Press.</a:t>
            </a:r>
          </a:p>
        </p:txBody>
      </p:sp>
    </p:spTree>
    <p:extLst>
      <p:ext uri="{BB962C8B-B14F-4D97-AF65-F5344CB8AC3E}">
        <p14:creationId xmlns:p14="http://schemas.microsoft.com/office/powerpoint/2010/main" val="263445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420253" y="2493322"/>
            <a:ext cx="1384300" cy="1841500"/>
          </a:xfrm>
          <a:prstGeom prst="rect">
            <a:avLst/>
          </a:prstGeom>
        </p:spPr>
      </p:pic>
      <p:sp>
        <p:nvSpPr>
          <p:cNvPr id="7" name="TextBox 6"/>
          <p:cNvSpPr txBox="1"/>
          <p:nvPr/>
        </p:nvSpPr>
        <p:spPr>
          <a:xfrm>
            <a:off x="1781824" y="4432180"/>
            <a:ext cx="1032590" cy="523220"/>
          </a:xfrm>
          <a:prstGeom prst="rect">
            <a:avLst/>
          </a:prstGeom>
          <a:noFill/>
        </p:spPr>
        <p:txBody>
          <a:bodyPr wrap="none" rtlCol="0">
            <a:spAutoFit/>
          </a:bodyPr>
          <a:lstStyle/>
          <a:p>
            <a:r>
              <a:rPr lang="en-US" sz="1400" dirty="0"/>
              <a:t>Max Weber</a:t>
            </a:r>
          </a:p>
          <a:p>
            <a:r>
              <a:rPr lang="en-US" sz="1400" dirty="0"/>
              <a:t>1864-1920</a:t>
            </a:r>
          </a:p>
        </p:txBody>
      </p:sp>
      <p:pic>
        <p:nvPicPr>
          <p:cNvPr id="8" name="Picture 7"/>
          <p:cNvPicPr>
            <a:picLocks noChangeAspect="1"/>
          </p:cNvPicPr>
          <p:nvPr/>
        </p:nvPicPr>
        <p:blipFill>
          <a:blip r:embed="rId4"/>
          <a:stretch>
            <a:fillRect/>
          </a:stretch>
        </p:blipFill>
        <p:spPr>
          <a:xfrm>
            <a:off x="347983" y="329417"/>
            <a:ext cx="1524000" cy="1993900"/>
          </a:xfrm>
          <a:prstGeom prst="rect">
            <a:avLst/>
          </a:prstGeom>
        </p:spPr>
      </p:pic>
      <p:pic>
        <p:nvPicPr>
          <p:cNvPr id="10" name="Picture 9"/>
          <p:cNvPicPr>
            <a:picLocks noChangeAspect="1"/>
          </p:cNvPicPr>
          <p:nvPr/>
        </p:nvPicPr>
        <p:blipFill rotWithShape="1">
          <a:blip r:embed="rId5"/>
          <a:srcRect l="1" r="-4231" b="25192"/>
          <a:stretch/>
        </p:blipFill>
        <p:spPr>
          <a:xfrm>
            <a:off x="9929737" y="405617"/>
            <a:ext cx="1985598" cy="2869155"/>
          </a:xfrm>
          <a:prstGeom prst="rect">
            <a:avLst/>
          </a:prstGeom>
        </p:spPr>
      </p:pic>
      <p:sp>
        <p:nvSpPr>
          <p:cNvPr id="11" name="TextBox 10"/>
          <p:cNvSpPr txBox="1"/>
          <p:nvPr/>
        </p:nvSpPr>
        <p:spPr>
          <a:xfrm>
            <a:off x="10252448" y="3414072"/>
            <a:ext cx="1340175" cy="523220"/>
          </a:xfrm>
          <a:prstGeom prst="rect">
            <a:avLst/>
          </a:prstGeom>
          <a:noFill/>
        </p:spPr>
        <p:txBody>
          <a:bodyPr wrap="none" rtlCol="0">
            <a:spAutoFit/>
          </a:bodyPr>
          <a:lstStyle/>
          <a:p>
            <a:r>
              <a:rPr lang="en-US" sz="1400" dirty="0"/>
              <a:t>Frederick Taylor</a:t>
            </a:r>
          </a:p>
          <a:p>
            <a:r>
              <a:rPr lang="en-US" sz="1400" dirty="0"/>
              <a:t>1856-1915</a:t>
            </a:r>
          </a:p>
        </p:txBody>
      </p:sp>
      <p:sp>
        <p:nvSpPr>
          <p:cNvPr id="14" name="TextBox 13"/>
          <p:cNvSpPr txBox="1"/>
          <p:nvPr/>
        </p:nvSpPr>
        <p:spPr>
          <a:xfrm>
            <a:off x="164675" y="2345474"/>
            <a:ext cx="1446678" cy="523220"/>
          </a:xfrm>
          <a:prstGeom prst="rect">
            <a:avLst/>
          </a:prstGeom>
          <a:noFill/>
        </p:spPr>
        <p:txBody>
          <a:bodyPr wrap="none" rtlCol="0">
            <a:spAutoFit/>
          </a:bodyPr>
          <a:lstStyle/>
          <a:p>
            <a:r>
              <a:rPr lang="en-US" sz="1400"/>
              <a:t>Woodrow Wilson</a:t>
            </a:r>
          </a:p>
          <a:p>
            <a:r>
              <a:rPr lang="en-US" sz="1400" dirty="0"/>
              <a:t>1856-1924</a:t>
            </a:r>
          </a:p>
        </p:txBody>
      </p:sp>
      <p:pic>
        <p:nvPicPr>
          <p:cNvPr id="15" name="Picture 14"/>
          <p:cNvPicPr>
            <a:picLocks noChangeAspect="1"/>
          </p:cNvPicPr>
          <p:nvPr/>
        </p:nvPicPr>
        <p:blipFill rotWithShape="1">
          <a:blip r:embed="rId6"/>
          <a:srcRect r="16683"/>
          <a:stretch/>
        </p:blipFill>
        <p:spPr>
          <a:xfrm>
            <a:off x="189692" y="3937292"/>
            <a:ext cx="1421661" cy="1915745"/>
          </a:xfrm>
          <a:prstGeom prst="rect">
            <a:avLst/>
          </a:prstGeom>
        </p:spPr>
      </p:pic>
      <p:sp>
        <p:nvSpPr>
          <p:cNvPr id="16" name="TextBox 15"/>
          <p:cNvSpPr txBox="1"/>
          <p:nvPr/>
        </p:nvSpPr>
        <p:spPr>
          <a:xfrm>
            <a:off x="205141" y="5966488"/>
            <a:ext cx="1151277" cy="523220"/>
          </a:xfrm>
          <a:prstGeom prst="rect">
            <a:avLst/>
          </a:prstGeom>
          <a:noFill/>
        </p:spPr>
        <p:txBody>
          <a:bodyPr wrap="none" rtlCol="0">
            <a:spAutoFit/>
          </a:bodyPr>
          <a:lstStyle/>
          <a:p>
            <a:r>
              <a:rPr lang="en-US" sz="1400" dirty="0"/>
              <a:t>Luther </a:t>
            </a:r>
            <a:r>
              <a:rPr lang="en-US" sz="1400" dirty="0" err="1"/>
              <a:t>Gulick</a:t>
            </a:r>
            <a:endParaRPr lang="en-US" sz="1400" dirty="0"/>
          </a:p>
          <a:p>
            <a:r>
              <a:rPr lang="en-US" sz="1400" dirty="0"/>
              <a:t>1892-1993</a:t>
            </a:r>
          </a:p>
        </p:txBody>
      </p:sp>
      <p:pic>
        <p:nvPicPr>
          <p:cNvPr id="18" name="Picture 17"/>
          <p:cNvPicPr>
            <a:picLocks noChangeAspect="1"/>
          </p:cNvPicPr>
          <p:nvPr/>
        </p:nvPicPr>
        <p:blipFill>
          <a:blip r:embed="rId7"/>
          <a:stretch>
            <a:fillRect/>
          </a:stretch>
        </p:blipFill>
        <p:spPr>
          <a:xfrm>
            <a:off x="2474324" y="264154"/>
            <a:ext cx="1861771" cy="2081320"/>
          </a:xfrm>
          <a:prstGeom prst="rect">
            <a:avLst/>
          </a:prstGeom>
        </p:spPr>
      </p:pic>
      <p:sp>
        <p:nvSpPr>
          <p:cNvPr id="19" name="TextBox 18"/>
          <p:cNvSpPr txBox="1"/>
          <p:nvPr/>
        </p:nvSpPr>
        <p:spPr>
          <a:xfrm>
            <a:off x="2533875" y="2449938"/>
            <a:ext cx="1215717" cy="523220"/>
          </a:xfrm>
          <a:prstGeom prst="rect">
            <a:avLst/>
          </a:prstGeom>
          <a:noFill/>
        </p:spPr>
        <p:txBody>
          <a:bodyPr wrap="none" rtlCol="0">
            <a:spAutoFit/>
          </a:bodyPr>
          <a:lstStyle/>
          <a:p>
            <a:r>
              <a:rPr lang="en-US" sz="1400" dirty="0"/>
              <a:t>Dwight Waldo</a:t>
            </a:r>
          </a:p>
          <a:p>
            <a:r>
              <a:rPr lang="en-US" sz="1400" dirty="0"/>
              <a:t>1913-2000</a:t>
            </a:r>
          </a:p>
        </p:txBody>
      </p:sp>
      <p:pic>
        <p:nvPicPr>
          <p:cNvPr id="20" name="Picture 19"/>
          <p:cNvPicPr>
            <a:picLocks noChangeAspect="1"/>
          </p:cNvPicPr>
          <p:nvPr/>
        </p:nvPicPr>
        <p:blipFill>
          <a:blip r:embed="rId8"/>
          <a:stretch>
            <a:fillRect/>
          </a:stretch>
        </p:blipFill>
        <p:spPr>
          <a:xfrm>
            <a:off x="7668281" y="255729"/>
            <a:ext cx="1758621" cy="2572611"/>
          </a:xfrm>
          <a:prstGeom prst="rect">
            <a:avLst/>
          </a:prstGeom>
        </p:spPr>
      </p:pic>
      <p:sp>
        <p:nvSpPr>
          <p:cNvPr id="21" name="TextBox 20"/>
          <p:cNvSpPr txBox="1"/>
          <p:nvPr/>
        </p:nvSpPr>
        <p:spPr>
          <a:xfrm>
            <a:off x="7848323" y="2828340"/>
            <a:ext cx="1075744" cy="523220"/>
          </a:xfrm>
          <a:prstGeom prst="rect">
            <a:avLst/>
          </a:prstGeom>
          <a:noFill/>
        </p:spPr>
        <p:txBody>
          <a:bodyPr wrap="none" rtlCol="0">
            <a:spAutoFit/>
          </a:bodyPr>
          <a:lstStyle/>
          <a:p>
            <a:r>
              <a:rPr lang="en-US" sz="1400" dirty="0"/>
              <a:t>Mary Follett</a:t>
            </a:r>
          </a:p>
          <a:p>
            <a:r>
              <a:rPr lang="en-US" sz="1400" dirty="0"/>
              <a:t>1868-1933</a:t>
            </a:r>
          </a:p>
        </p:txBody>
      </p:sp>
      <p:sp>
        <p:nvSpPr>
          <p:cNvPr id="22" name="TextBox 21"/>
          <p:cNvSpPr txBox="1"/>
          <p:nvPr/>
        </p:nvSpPr>
        <p:spPr>
          <a:xfrm>
            <a:off x="5247249" y="4290646"/>
            <a:ext cx="184731" cy="369332"/>
          </a:xfrm>
          <a:prstGeom prst="rect">
            <a:avLst/>
          </a:prstGeom>
          <a:noFill/>
        </p:spPr>
        <p:txBody>
          <a:bodyPr wrap="none" rtlCol="0">
            <a:spAutoFit/>
          </a:bodyPr>
          <a:lstStyle/>
          <a:p>
            <a:endParaRPr lang="en-US" dirty="0"/>
          </a:p>
        </p:txBody>
      </p:sp>
      <p:pic>
        <p:nvPicPr>
          <p:cNvPr id="23" name="Picture 22"/>
          <p:cNvPicPr>
            <a:picLocks noChangeAspect="1"/>
          </p:cNvPicPr>
          <p:nvPr/>
        </p:nvPicPr>
        <p:blipFill>
          <a:blip r:embed="rId9"/>
          <a:stretch>
            <a:fillRect/>
          </a:stretch>
        </p:blipFill>
        <p:spPr>
          <a:xfrm>
            <a:off x="3011289" y="3265852"/>
            <a:ext cx="1787436" cy="2264086"/>
          </a:xfrm>
          <a:prstGeom prst="rect">
            <a:avLst/>
          </a:prstGeom>
        </p:spPr>
      </p:pic>
      <p:sp>
        <p:nvSpPr>
          <p:cNvPr id="24" name="TextBox 23"/>
          <p:cNvSpPr txBox="1"/>
          <p:nvPr/>
        </p:nvSpPr>
        <p:spPr>
          <a:xfrm>
            <a:off x="3274365" y="5704878"/>
            <a:ext cx="1252266" cy="523220"/>
          </a:xfrm>
          <a:prstGeom prst="rect">
            <a:avLst/>
          </a:prstGeom>
          <a:noFill/>
        </p:spPr>
        <p:txBody>
          <a:bodyPr wrap="none" rtlCol="0">
            <a:spAutoFit/>
          </a:bodyPr>
          <a:lstStyle/>
          <a:p>
            <a:r>
              <a:rPr lang="en-US" sz="1400" dirty="0"/>
              <a:t>Herbert Simon</a:t>
            </a:r>
          </a:p>
          <a:p>
            <a:r>
              <a:rPr lang="en-US" sz="1400" dirty="0"/>
              <a:t>1916 - 2001</a:t>
            </a:r>
          </a:p>
        </p:txBody>
      </p:sp>
      <p:sp>
        <p:nvSpPr>
          <p:cNvPr id="25" name="TextBox 24"/>
          <p:cNvSpPr txBox="1"/>
          <p:nvPr/>
        </p:nvSpPr>
        <p:spPr>
          <a:xfrm>
            <a:off x="8159262" y="4586068"/>
            <a:ext cx="184731" cy="369332"/>
          </a:xfrm>
          <a:prstGeom prst="rect">
            <a:avLst/>
          </a:prstGeom>
          <a:noFill/>
        </p:spPr>
        <p:txBody>
          <a:bodyPr wrap="none" rtlCol="0">
            <a:spAutoFit/>
          </a:bodyPr>
          <a:lstStyle/>
          <a:p>
            <a:endParaRPr lang="en-US" dirty="0"/>
          </a:p>
        </p:txBody>
      </p:sp>
      <p:pic>
        <p:nvPicPr>
          <p:cNvPr id="26" name="Picture 25"/>
          <p:cNvPicPr>
            <a:picLocks noChangeAspect="1"/>
          </p:cNvPicPr>
          <p:nvPr/>
        </p:nvPicPr>
        <p:blipFill rotWithShape="1">
          <a:blip r:embed="rId10"/>
          <a:srcRect r="-4787" b="16301"/>
          <a:stretch/>
        </p:blipFill>
        <p:spPr>
          <a:xfrm>
            <a:off x="8251627" y="3521057"/>
            <a:ext cx="1746541" cy="1978449"/>
          </a:xfrm>
          <a:prstGeom prst="rect">
            <a:avLst/>
          </a:prstGeom>
        </p:spPr>
      </p:pic>
      <p:sp>
        <p:nvSpPr>
          <p:cNvPr id="27" name="TextBox 26"/>
          <p:cNvSpPr txBox="1"/>
          <p:nvPr/>
        </p:nvSpPr>
        <p:spPr>
          <a:xfrm>
            <a:off x="8259745" y="5853037"/>
            <a:ext cx="1239955" cy="523220"/>
          </a:xfrm>
          <a:prstGeom prst="rect">
            <a:avLst/>
          </a:prstGeom>
          <a:noFill/>
        </p:spPr>
        <p:txBody>
          <a:bodyPr wrap="none" rtlCol="0">
            <a:spAutoFit/>
          </a:bodyPr>
          <a:lstStyle/>
          <a:p>
            <a:r>
              <a:rPr lang="en-US" sz="1400" dirty="0"/>
              <a:t>Lyndall </a:t>
            </a:r>
            <a:r>
              <a:rPr lang="en-US" sz="1400" dirty="0" err="1"/>
              <a:t>Urwick</a:t>
            </a:r>
            <a:endParaRPr lang="en-US" sz="1400" dirty="0"/>
          </a:p>
          <a:p>
            <a:r>
              <a:rPr lang="en-US" sz="1400" dirty="0"/>
              <a:t>1891-1983</a:t>
            </a:r>
          </a:p>
        </p:txBody>
      </p:sp>
      <p:pic>
        <p:nvPicPr>
          <p:cNvPr id="28" name="Picture 27"/>
          <p:cNvPicPr>
            <a:picLocks noChangeAspect="1"/>
          </p:cNvPicPr>
          <p:nvPr/>
        </p:nvPicPr>
        <p:blipFill rotWithShape="1">
          <a:blip r:embed="rId11"/>
          <a:srcRect t="5697" r="969" b="10197"/>
          <a:stretch/>
        </p:blipFill>
        <p:spPr>
          <a:xfrm>
            <a:off x="9790761" y="4118379"/>
            <a:ext cx="1746539" cy="2056428"/>
          </a:xfrm>
          <a:prstGeom prst="rect">
            <a:avLst/>
          </a:prstGeom>
        </p:spPr>
      </p:pic>
      <p:sp>
        <p:nvSpPr>
          <p:cNvPr id="29" name="TextBox 28"/>
          <p:cNvSpPr txBox="1"/>
          <p:nvPr/>
        </p:nvSpPr>
        <p:spPr>
          <a:xfrm>
            <a:off x="10163059" y="6255111"/>
            <a:ext cx="1001941" cy="523220"/>
          </a:xfrm>
          <a:prstGeom prst="rect">
            <a:avLst/>
          </a:prstGeom>
          <a:noFill/>
        </p:spPr>
        <p:txBody>
          <a:bodyPr wrap="none" rtlCol="0">
            <a:spAutoFit/>
          </a:bodyPr>
          <a:lstStyle/>
          <a:p>
            <a:r>
              <a:rPr lang="en-US" sz="1400" dirty="0"/>
              <a:t>Henri Fayol</a:t>
            </a:r>
          </a:p>
          <a:p>
            <a:r>
              <a:rPr lang="en-US" sz="1400" dirty="0"/>
              <a:t>1841-1925</a:t>
            </a:r>
          </a:p>
        </p:txBody>
      </p:sp>
      <p:pic>
        <p:nvPicPr>
          <p:cNvPr id="31" name="Picture 30"/>
          <p:cNvPicPr>
            <a:picLocks noChangeAspect="1"/>
          </p:cNvPicPr>
          <p:nvPr/>
        </p:nvPicPr>
        <p:blipFill>
          <a:blip r:embed="rId12"/>
          <a:stretch>
            <a:fillRect/>
          </a:stretch>
        </p:blipFill>
        <p:spPr>
          <a:xfrm>
            <a:off x="5199066" y="526034"/>
            <a:ext cx="1600200" cy="2032000"/>
          </a:xfrm>
          <a:prstGeom prst="rect">
            <a:avLst/>
          </a:prstGeom>
        </p:spPr>
      </p:pic>
      <p:sp>
        <p:nvSpPr>
          <p:cNvPr id="32" name="TextBox 31"/>
          <p:cNvSpPr txBox="1"/>
          <p:nvPr/>
        </p:nvSpPr>
        <p:spPr>
          <a:xfrm>
            <a:off x="5418010" y="2638914"/>
            <a:ext cx="1339726" cy="523220"/>
          </a:xfrm>
          <a:prstGeom prst="rect">
            <a:avLst/>
          </a:prstGeom>
          <a:noFill/>
        </p:spPr>
        <p:txBody>
          <a:bodyPr wrap="none" rtlCol="0">
            <a:spAutoFit/>
          </a:bodyPr>
          <a:lstStyle/>
          <a:p>
            <a:r>
              <a:rPr lang="en-US" sz="1400" dirty="0"/>
              <a:t>Louis Brownlow</a:t>
            </a:r>
          </a:p>
          <a:p>
            <a:r>
              <a:rPr lang="en-US" sz="1400" dirty="0"/>
              <a:t>1879-1963</a:t>
            </a:r>
          </a:p>
        </p:txBody>
      </p:sp>
      <p:pic>
        <p:nvPicPr>
          <p:cNvPr id="2" name="Picture 1">
            <a:extLst>
              <a:ext uri="{FF2B5EF4-FFF2-40B4-BE49-F238E27FC236}">
                <a16:creationId xmlns:a16="http://schemas.microsoft.com/office/drawing/2014/main" id="{760F319F-1269-4B44-B2B4-728C5175AB5B}"/>
              </a:ext>
            </a:extLst>
          </p:cNvPr>
          <p:cNvPicPr>
            <a:picLocks noChangeAspect="1"/>
          </p:cNvPicPr>
          <p:nvPr/>
        </p:nvPicPr>
        <p:blipFill rotWithShape="1">
          <a:blip r:embed="rId13"/>
          <a:srcRect l="18661" r="1" b="35655"/>
          <a:stretch/>
        </p:blipFill>
        <p:spPr>
          <a:xfrm>
            <a:off x="5447618" y="3686546"/>
            <a:ext cx="1884659" cy="2166491"/>
          </a:xfrm>
          <a:prstGeom prst="rect">
            <a:avLst/>
          </a:prstGeom>
        </p:spPr>
      </p:pic>
      <p:sp>
        <p:nvSpPr>
          <p:cNvPr id="3" name="TextBox 2">
            <a:extLst>
              <a:ext uri="{FF2B5EF4-FFF2-40B4-BE49-F238E27FC236}">
                <a16:creationId xmlns:a16="http://schemas.microsoft.com/office/drawing/2014/main" id="{3DFEAF84-44A1-6244-B431-4F455C880CAD}"/>
              </a:ext>
            </a:extLst>
          </p:cNvPr>
          <p:cNvSpPr txBox="1"/>
          <p:nvPr/>
        </p:nvSpPr>
        <p:spPr>
          <a:xfrm>
            <a:off x="5589142" y="6072027"/>
            <a:ext cx="1342483" cy="523220"/>
          </a:xfrm>
          <a:prstGeom prst="rect">
            <a:avLst/>
          </a:prstGeom>
          <a:noFill/>
        </p:spPr>
        <p:txBody>
          <a:bodyPr wrap="none" rtlCol="0">
            <a:spAutoFit/>
          </a:bodyPr>
          <a:lstStyle/>
          <a:p>
            <a:r>
              <a:rPr lang="en-US" sz="1400" dirty="0"/>
              <a:t>Frank Goodnow</a:t>
            </a:r>
          </a:p>
          <a:p>
            <a:r>
              <a:rPr lang="en-US" sz="1400" dirty="0"/>
              <a:t>1859 - 1939</a:t>
            </a:r>
          </a:p>
        </p:txBody>
      </p:sp>
    </p:spTree>
    <p:extLst>
      <p:ext uri="{BB962C8B-B14F-4D97-AF65-F5344CB8AC3E}">
        <p14:creationId xmlns:p14="http://schemas.microsoft.com/office/powerpoint/2010/main" val="2020888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348C64-F6C8-BF44-8DF3-36E3B4075F83}"/>
              </a:ext>
            </a:extLst>
          </p:cNvPr>
          <p:cNvSpPr txBox="1"/>
          <p:nvPr/>
        </p:nvSpPr>
        <p:spPr>
          <a:xfrm>
            <a:off x="435032" y="497164"/>
            <a:ext cx="9146290" cy="661720"/>
          </a:xfrm>
          <a:prstGeom prst="rect">
            <a:avLst/>
          </a:prstGeom>
          <a:noFill/>
        </p:spPr>
        <p:txBody>
          <a:bodyPr wrap="square" rtlCol="0">
            <a:spAutoFit/>
          </a:bodyPr>
          <a:lstStyle/>
          <a:p>
            <a:r>
              <a:rPr lang="en-US" sz="3700" dirty="0"/>
              <a:t>Reconstruct our Past and Find Missing Voices   </a:t>
            </a:r>
          </a:p>
        </p:txBody>
      </p:sp>
      <p:pic>
        <p:nvPicPr>
          <p:cNvPr id="3" name="Picture 2">
            <a:extLst>
              <a:ext uri="{FF2B5EF4-FFF2-40B4-BE49-F238E27FC236}">
                <a16:creationId xmlns:a16="http://schemas.microsoft.com/office/drawing/2014/main" id="{096125F7-ECFE-904A-AD4C-1F99AB4DFCFA}"/>
              </a:ext>
            </a:extLst>
          </p:cNvPr>
          <p:cNvPicPr>
            <a:picLocks noChangeAspect="1"/>
          </p:cNvPicPr>
          <p:nvPr/>
        </p:nvPicPr>
        <p:blipFill>
          <a:blip r:embed="rId3"/>
          <a:stretch>
            <a:fillRect/>
          </a:stretch>
        </p:blipFill>
        <p:spPr>
          <a:xfrm>
            <a:off x="3280467" y="1581994"/>
            <a:ext cx="1448925" cy="2204886"/>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00E440AD-6543-424D-ABFD-50AD60ED510F}"/>
              </a:ext>
            </a:extLst>
          </p:cNvPr>
          <p:cNvPicPr>
            <a:picLocks noChangeAspect="1"/>
          </p:cNvPicPr>
          <p:nvPr/>
        </p:nvPicPr>
        <p:blipFill rotWithShape="1">
          <a:blip r:embed="rId4"/>
          <a:srcRect l="18655" r="18174" b="2218"/>
          <a:stretch/>
        </p:blipFill>
        <p:spPr>
          <a:xfrm>
            <a:off x="1139687" y="1581994"/>
            <a:ext cx="1450866" cy="1688683"/>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706F0242-5D7F-744A-9330-BCABBD96212D}"/>
              </a:ext>
            </a:extLst>
          </p:cNvPr>
          <p:cNvPicPr>
            <a:picLocks noChangeAspect="1"/>
          </p:cNvPicPr>
          <p:nvPr/>
        </p:nvPicPr>
        <p:blipFill>
          <a:blip r:embed="rId5"/>
          <a:stretch>
            <a:fillRect/>
          </a:stretch>
        </p:blipFill>
        <p:spPr>
          <a:xfrm>
            <a:off x="10706995" y="668963"/>
            <a:ext cx="736600" cy="101600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E4B88EC6-5F58-184A-9052-9D05A5ADC305}"/>
              </a:ext>
            </a:extLst>
          </p:cNvPr>
          <p:cNvSpPr txBox="1"/>
          <p:nvPr/>
        </p:nvSpPr>
        <p:spPr>
          <a:xfrm>
            <a:off x="10357989" y="1765765"/>
            <a:ext cx="1601079" cy="369332"/>
          </a:xfrm>
          <a:prstGeom prst="rect">
            <a:avLst/>
          </a:prstGeom>
          <a:noFill/>
        </p:spPr>
        <p:txBody>
          <a:bodyPr wrap="none" rtlCol="0">
            <a:spAutoFit/>
          </a:bodyPr>
          <a:lstStyle/>
          <a:p>
            <a:r>
              <a:rPr lang="en-US" dirty="0"/>
              <a:t>Florence Kelley</a:t>
            </a:r>
          </a:p>
        </p:txBody>
      </p:sp>
      <p:pic>
        <p:nvPicPr>
          <p:cNvPr id="8" name="Picture 7">
            <a:extLst>
              <a:ext uri="{FF2B5EF4-FFF2-40B4-BE49-F238E27FC236}">
                <a16:creationId xmlns:a16="http://schemas.microsoft.com/office/drawing/2014/main" id="{383EEA58-9676-0947-A586-BA91D54ADD00}"/>
              </a:ext>
            </a:extLst>
          </p:cNvPr>
          <p:cNvPicPr>
            <a:picLocks noChangeAspect="1"/>
          </p:cNvPicPr>
          <p:nvPr/>
        </p:nvPicPr>
        <p:blipFill>
          <a:blip r:embed="rId6"/>
          <a:stretch>
            <a:fillRect/>
          </a:stretch>
        </p:blipFill>
        <p:spPr>
          <a:xfrm>
            <a:off x="10933735" y="2723636"/>
            <a:ext cx="647700" cy="1016000"/>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ADCCCB09-9BBC-D340-A94F-127D21C323F5}"/>
              </a:ext>
            </a:extLst>
          </p:cNvPr>
          <p:cNvSpPr txBox="1"/>
          <p:nvPr/>
        </p:nvSpPr>
        <p:spPr>
          <a:xfrm>
            <a:off x="10538356" y="3739636"/>
            <a:ext cx="1374672" cy="369332"/>
          </a:xfrm>
          <a:prstGeom prst="rect">
            <a:avLst/>
          </a:prstGeom>
          <a:noFill/>
        </p:spPr>
        <p:txBody>
          <a:bodyPr wrap="none" rtlCol="0">
            <a:spAutoFit/>
          </a:bodyPr>
          <a:lstStyle/>
          <a:p>
            <a:r>
              <a:rPr lang="en-US" dirty="0"/>
              <a:t>Julia Lathrop</a:t>
            </a:r>
          </a:p>
        </p:txBody>
      </p:sp>
      <p:pic>
        <p:nvPicPr>
          <p:cNvPr id="10" name="Picture 9">
            <a:extLst>
              <a:ext uri="{FF2B5EF4-FFF2-40B4-BE49-F238E27FC236}">
                <a16:creationId xmlns:a16="http://schemas.microsoft.com/office/drawing/2014/main" id="{5440CC16-AD52-9F47-A549-2144925D4226}"/>
              </a:ext>
            </a:extLst>
          </p:cNvPr>
          <p:cNvPicPr>
            <a:picLocks noChangeAspect="1"/>
          </p:cNvPicPr>
          <p:nvPr/>
        </p:nvPicPr>
        <p:blipFill>
          <a:blip r:embed="rId7"/>
          <a:stretch>
            <a:fillRect/>
          </a:stretch>
        </p:blipFill>
        <p:spPr>
          <a:xfrm>
            <a:off x="6513959" y="1581994"/>
            <a:ext cx="919922" cy="1304617"/>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A166E9CE-D2A8-4640-BF20-EC3FDF09C909}"/>
              </a:ext>
            </a:extLst>
          </p:cNvPr>
          <p:cNvSpPr txBox="1"/>
          <p:nvPr/>
        </p:nvSpPr>
        <p:spPr>
          <a:xfrm>
            <a:off x="90428" y="4211640"/>
            <a:ext cx="9368270" cy="661720"/>
          </a:xfrm>
          <a:prstGeom prst="rect">
            <a:avLst/>
          </a:prstGeom>
          <a:noFill/>
        </p:spPr>
        <p:txBody>
          <a:bodyPr wrap="none" rtlCol="0">
            <a:spAutoFit/>
          </a:bodyPr>
          <a:lstStyle/>
          <a:p>
            <a:r>
              <a:rPr lang="en-US" sz="3700" dirty="0"/>
              <a:t>Help us understand Today and Shape Tomorrow</a:t>
            </a:r>
          </a:p>
        </p:txBody>
      </p:sp>
      <p:sp>
        <p:nvSpPr>
          <p:cNvPr id="12" name="TextBox 11">
            <a:extLst>
              <a:ext uri="{FF2B5EF4-FFF2-40B4-BE49-F238E27FC236}">
                <a16:creationId xmlns:a16="http://schemas.microsoft.com/office/drawing/2014/main" id="{1A887722-7276-5748-A984-314C1DF6EFA7}"/>
              </a:ext>
            </a:extLst>
          </p:cNvPr>
          <p:cNvSpPr txBox="1"/>
          <p:nvPr/>
        </p:nvSpPr>
        <p:spPr>
          <a:xfrm>
            <a:off x="6202072" y="3014833"/>
            <a:ext cx="1431802" cy="369332"/>
          </a:xfrm>
          <a:prstGeom prst="rect">
            <a:avLst/>
          </a:prstGeom>
          <a:noFill/>
        </p:spPr>
        <p:txBody>
          <a:bodyPr wrap="none" rtlCol="0">
            <a:spAutoFit/>
          </a:bodyPr>
          <a:lstStyle/>
          <a:p>
            <a:r>
              <a:rPr lang="en-US" dirty="0"/>
              <a:t>Grace Abbott</a:t>
            </a:r>
          </a:p>
        </p:txBody>
      </p:sp>
      <p:pic>
        <p:nvPicPr>
          <p:cNvPr id="13" name="Picture 12">
            <a:extLst>
              <a:ext uri="{FF2B5EF4-FFF2-40B4-BE49-F238E27FC236}">
                <a16:creationId xmlns:a16="http://schemas.microsoft.com/office/drawing/2014/main" id="{6CABA823-2B51-C245-8CA1-B33E18D285FC}"/>
              </a:ext>
            </a:extLst>
          </p:cNvPr>
          <p:cNvPicPr>
            <a:picLocks noChangeAspect="1"/>
          </p:cNvPicPr>
          <p:nvPr/>
        </p:nvPicPr>
        <p:blipFill rotWithShape="1">
          <a:blip r:embed="rId8"/>
          <a:srcRect l="16773" t="-5515" r="16081" b="5004"/>
          <a:stretch/>
        </p:blipFill>
        <p:spPr>
          <a:xfrm>
            <a:off x="8272841" y="2511228"/>
            <a:ext cx="1650509" cy="1138646"/>
          </a:xfrm>
          <a:prstGeom prst="rect">
            <a:avLst/>
          </a:prstGeom>
          <a:ln>
            <a:noFill/>
          </a:ln>
          <a:effectLst>
            <a:outerShdw blurRad="292100" dist="139700" dir="2700000" algn="tl" rotWithShape="0">
              <a:srgbClr val="333333">
                <a:alpha val="65000"/>
              </a:srgbClr>
            </a:outerShdw>
          </a:effectLst>
        </p:spPr>
      </p:pic>
      <p:sp>
        <p:nvSpPr>
          <p:cNvPr id="14" name="TextBox 13">
            <a:extLst>
              <a:ext uri="{FF2B5EF4-FFF2-40B4-BE49-F238E27FC236}">
                <a16:creationId xmlns:a16="http://schemas.microsoft.com/office/drawing/2014/main" id="{73D07029-2AEE-C844-A5A5-8F10381C7620}"/>
              </a:ext>
            </a:extLst>
          </p:cNvPr>
          <p:cNvSpPr txBox="1"/>
          <p:nvPr/>
        </p:nvSpPr>
        <p:spPr>
          <a:xfrm>
            <a:off x="8272841" y="3786880"/>
            <a:ext cx="1572738" cy="369332"/>
          </a:xfrm>
          <a:prstGeom prst="rect">
            <a:avLst/>
          </a:prstGeom>
          <a:noFill/>
        </p:spPr>
        <p:txBody>
          <a:bodyPr wrap="none" rtlCol="0">
            <a:spAutoFit/>
          </a:bodyPr>
          <a:lstStyle/>
          <a:p>
            <a:r>
              <a:rPr lang="en-US" dirty="0"/>
              <a:t>S. Breckinridge</a:t>
            </a:r>
          </a:p>
        </p:txBody>
      </p:sp>
      <p:pic>
        <p:nvPicPr>
          <p:cNvPr id="15" name="Picture 14">
            <a:extLst>
              <a:ext uri="{FF2B5EF4-FFF2-40B4-BE49-F238E27FC236}">
                <a16:creationId xmlns:a16="http://schemas.microsoft.com/office/drawing/2014/main" id="{BD9D694A-2EEA-364B-B331-0A45FB04D52E}"/>
              </a:ext>
            </a:extLst>
          </p:cNvPr>
          <p:cNvPicPr>
            <a:picLocks noChangeAspect="1"/>
          </p:cNvPicPr>
          <p:nvPr/>
        </p:nvPicPr>
        <p:blipFill>
          <a:blip r:embed="rId9"/>
          <a:stretch>
            <a:fillRect/>
          </a:stretch>
        </p:blipFill>
        <p:spPr>
          <a:xfrm>
            <a:off x="9098096" y="1176963"/>
            <a:ext cx="850900" cy="850900"/>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FC195812-95E6-DE4F-8781-FE58A8CBC538}"/>
              </a:ext>
            </a:extLst>
          </p:cNvPr>
          <p:cNvPicPr>
            <a:picLocks noChangeAspect="1"/>
          </p:cNvPicPr>
          <p:nvPr/>
        </p:nvPicPr>
        <p:blipFill rotWithShape="1">
          <a:blip r:embed="rId10"/>
          <a:srcRect l="14981" t="-1497" r="15875" b="23402"/>
          <a:stretch/>
        </p:blipFill>
        <p:spPr>
          <a:xfrm>
            <a:off x="791152" y="5070200"/>
            <a:ext cx="1348122" cy="1581994"/>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79138652-CF21-A542-B078-EAC6B0A6E7B6}"/>
              </a:ext>
            </a:extLst>
          </p:cNvPr>
          <p:cNvPicPr>
            <a:picLocks noChangeAspect="1"/>
          </p:cNvPicPr>
          <p:nvPr/>
        </p:nvPicPr>
        <p:blipFill>
          <a:blip r:embed="rId11"/>
          <a:stretch>
            <a:fillRect/>
          </a:stretch>
        </p:blipFill>
        <p:spPr>
          <a:xfrm>
            <a:off x="2425148" y="4857971"/>
            <a:ext cx="1049988" cy="1469983"/>
          </a:xfrm>
          <a:prstGeom prst="rect">
            <a:avLst/>
          </a:prstGeom>
          <a:ln>
            <a:noFill/>
          </a:ln>
          <a:effectLst>
            <a:outerShdw blurRad="292100" dist="139700" dir="2700000" algn="tl" rotWithShape="0">
              <a:srgbClr val="333333">
                <a:alpha val="65000"/>
              </a:srgbClr>
            </a:outerShdw>
          </a:effectLst>
        </p:spPr>
      </p:pic>
      <p:pic>
        <p:nvPicPr>
          <p:cNvPr id="18" name="Picture 17">
            <a:extLst>
              <a:ext uri="{FF2B5EF4-FFF2-40B4-BE49-F238E27FC236}">
                <a16:creationId xmlns:a16="http://schemas.microsoft.com/office/drawing/2014/main" id="{F1327428-A7E2-1A4A-8606-AAE5BA29F2A9}"/>
              </a:ext>
            </a:extLst>
          </p:cNvPr>
          <p:cNvPicPr>
            <a:picLocks noChangeAspect="1"/>
          </p:cNvPicPr>
          <p:nvPr/>
        </p:nvPicPr>
        <p:blipFill>
          <a:blip r:embed="rId12"/>
          <a:stretch>
            <a:fillRect/>
          </a:stretch>
        </p:blipFill>
        <p:spPr>
          <a:xfrm>
            <a:off x="3767004" y="5309171"/>
            <a:ext cx="762000" cy="1143000"/>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40362C73-24A0-9446-8735-125EFC62061B}"/>
              </a:ext>
            </a:extLst>
          </p:cNvPr>
          <p:cNvPicPr>
            <a:picLocks noChangeAspect="1"/>
          </p:cNvPicPr>
          <p:nvPr/>
        </p:nvPicPr>
        <p:blipFill>
          <a:blip r:embed="rId13"/>
          <a:stretch>
            <a:fillRect/>
          </a:stretch>
        </p:blipFill>
        <p:spPr>
          <a:xfrm>
            <a:off x="8907764" y="5070200"/>
            <a:ext cx="994415" cy="1292229"/>
          </a:xfrm>
          <a:prstGeom prst="rect">
            <a:avLst/>
          </a:prstGeom>
          <a:ln>
            <a:noFill/>
          </a:ln>
          <a:effectLst>
            <a:outerShdw blurRad="292100" dist="139700" dir="2700000" algn="tl" rotWithShape="0">
              <a:srgbClr val="333333">
                <a:alpha val="65000"/>
              </a:srgbClr>
            </a:outerShdw>
          </a:effectLst>
        </p:spPr>
      </p:pic>
      <p:pic>
        <p:nvPicPr>
          <p:cNvPr id="20" name="Picture 19">
            <a:extLst>
              <a:ext uri="{FF2B5EF4-FFF2-40B4-BE49-F238E27FC236}">
                <a16:creationId xmlns:a16="http://schemas.microsoft.com/office/drawing/2014/main" id="{5D8A0EB6-DC18-F94F-8BF8-09BA3EA10AA5}"/>
              </a:ext>
            </a:extLst>
          </p:cNvPr>
          <p:cNvPicPr>
            <a:picLocks noChangeAspect="1"/>
          </p:cNvPicPr>
          <p:nvPr/>
        </p:nvPicPr>
        <p:blipFill>
          <a:blip r:embed="rId14"/>
          <a:stretch>
            <a:fillRect/>
          </a:stretch>
        </p:blipFill>
        <p:spPr>
          <a:xfrm>
            <a:off x="10546456" y="4644647"/>
            <a:ext cx="1412612" cy="1765765"/>
          </a:xfrm>
          <a:prstGeom prst="rect">
            <a:avLst/>
          </a:prstGeom>
          <a:ln>
            <a:noFill/>
          </a:ln>
          <a:effectLst>
            <a:outerShdw blurRad="292100" dist="139700" dir="2700000" algn="tl" rotWithShape="0">
              <a:srgbClr val="333333">
                <a:alpha val="65000"/>
              </a:srgbClr>
            </a:outerShdw>
          </a:effectLst>
        </p:spPr>
      </p:pic>
      <p:pic>
        <p:nvPicPr>
          <p:cNvPr id="21" name="Picture 20">
            <a:extLst>
              <a:ext uri="{FF2B5EF4-FFF2-40B4-BE49-F238E27FC236}">
                <a16:creationId xmlns:a16="http://schemas.microsoft.com/office/drawing/2014/main" id="{54373980-68B4-974D-A1DA-A8A6C4239A95}"/>
              </a:ext>
            </a:extLst>
          </p:cNvPr>
          <p:cNvPicPr>
            <a:picLocks noChangeAspect="1"/>
          </p:cNvPicPr>
          <p:nvPr/>
        </p:nvPicPr>
        <p:blipFill>
          <a:blip r:embed="rId15"/>
          <a:stretch>
            <a:fillRect/>
          </a:stretch>
        </p:blipFill>
        <p:spPr>
          <a:xfrm>
            <a:off x="7015242" y="5255503"/>
            <a:ext cx="1237264" cy="1237264"/>
          </a:xfrm>
          <a:prstGeom prst="rect">
            <a:avLst/>
          </a:prstGeom>
          <a:ln>
            <a:noFill/>
          </a:ln>
          <a:effectLst>
            <a:outerShdw blurRad="292100" dist="139700" dir="2700000" algn="tl" rotWithShape="0">
              <a:srgbClr val="333333">
                <a:alpha val="65000"/>
              </a:srgbClr>
            </a:outerShdw>
          </a:effectLst>
        </p:spPr>
      </p:pic>
      <p:sp>
        <p:nvSpPr>
          <p:cNvPr id="22" name="TextBox 21">
            <a:extLst>
              <a:ext uri="{FF2B5EF4-FFF2-40B4-BE49-F238E27FC236}">
                <a16:creationId xmlns:a16="http://schemas.microsoft.com/office/drawing/2014/main" id="{0F2E32EC-8063-2445-A168-2B0BAE5B7ED2}"/>
              </a:ext>
            </a:extLst>
          </p:cNvPr>
          <p:cNvSpPr txBox="1"/>
          <p:nvPr/>
        </p:nvSpPr>
        <p:spPr>
          <a:xfrm>
            <a:off x="8839490" y="2089103"/>
            <a:ext cx="1238416" cy="369332"/>
          </a:xfrm>
          <a:prstGeom prst="rect">
            <a:avLst/>
          </a:prstGeom>
          <a:noFill/>
        </p:spPr>
        <p:txBody>
          <a:bodyPr wrap="none" rtlCol="0">
            <a:spAutoFit/>
          </a:bodyPr>
          <a:lstStyle/>
          <a:p>
            <a:r>
              <a:rPr lang="en-US" dirty="0"/>
              <a:t>Alain Locke</a:t>
            </a:r>
          </a:p>
        </p:txBody>
      </p:sp>
    </p:spTree>
    <p:extLst>
      <p:ext uri="{BB962C8B-B14F-4D97-AF65-F5344CB8AC3E}">
        <p14:creationId xmlns:p14="http://schemas.microsoft.com/office/powerpoint/2010/main" val="496641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blip>
          <a:stretch>
            <a:fillRect/>
          </a:stretch>
        </p:blipFill>
        <p:spPr>
          <a:xfrm>
            <a:off x="8116470" y="1151617"/>
            <a:ext cx="1774622" cy="3241151"/>
          </a:xfrm>
          <a:prstGeom prst="rect">
            <a:avLst/>
          </a:prstGeom>
          <a:effectLst>
            <a:outerShdw blurRad="381000" dist="38100" dir="2700000">
              <a:srgbClr val="000000">
                <a:alpha val="43000"/>
              </a:srgbClr>
            </a:outerShdw>
          </a:effectLst>
        </p:spPr>
      </p:pic>
      <p:sp>
        <p:nvSpPr>
          <p:cNvPr id="4" name="TextBox 3"/>
          <p:cNvSpPr txBox="1"/>
          <p:nvPr/>
        </p:nvSpPr>
        <p:spPr>
          <a:xfrm>
            <a:off x="8418881" y="4790591"/>
            <a:ext cx="1295660" cy="369332"/>
          </a:xfrm>
          <a:prstGeom prst="rect">
            <a:avLst/>
          </a:prstGeom>
          <a:noFill/>
        </p:spPr>
        <p:txBody>
          <a:bodyPr wrap="none" rtlCol="0">
            <a:spAutoFit/>
          </a:bodyPr>
          <a:lstStyle/>
          <a:p>
            <a:r>
              <a:rPr lang="en-US" dirty="0"/>
              <a:t>1860 - 1935</a:t>
            </a:r>
          </a:p>
        </p:txBody>
      </p:sp>
      <p:sp>
        <p:nvSpPr>
          <p:cNvPr id="5" name="TextBox 4"/>
          <p:cNvSpPr txBox="1"/>
          <p:nvPr/>
        </p:nvSpPr>
        <p:spPr>
          <a:xfrm>
            <a:off x="838576" y="5745258"/>
            <a:ext cx="3152530" cy="830997"/>
          </a:xfrm>
          <a:prstGeom prst="rect">
            <a:avLst/>
          </a:prstGeom>
          <a:noFill/>
        </p:spPr>
        <p:txBody>
          <a:bodyPr wrap="none" rtlCol="0">
            <a:spAutoFit/>
          </a:bodyPr>
          <a:lstStyle/>
          <a:p>
            <a:r>
              <a:rPr lang="en-US" sz="2400" dirty="0"/>
              <a:t>Jane Addams’s Funeral  </a:t>
            </a:r>
          </a:p>
          <a:p>
            <a:r>
              <a:rPr lang="en-US" sz="2400" dirty="0"/>
              <a:t>Steps of Hull House</a:t>
            </a:r>
          </a:p>
        </p:txBody>
      </p:sp>
      <p:pic>
        <p:nvPicPr>
          <p:cNvPr id="6" name="Picture 5"/>
          <p:cNvPicPr>
            <a:picLocks noChangeAspect="1"/>
          </p:cNvPicPr>
          <p:nvPr/>
        </p:nvPicPr>
        <p:blipFill>
          <a:blip r:embed="rId3"/>
          <a:stretch>
            <a:fillRect/>
          </a:stretch>
        </p:blipFill>
        <p:spPr>
          <a:xfrm>
            <a:off x="1489753" y="215198"/>
            <a:ext cx="5002707" cy="5336220"/>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10308606" y="6391589"/>
            <a:ext cx="359394" cy="369332"/>
          </a:xfrm>
          <a:prstGeom prst="rect">
            <a:avLst/>
          </a:prstGeom>
          <a:noFill/>
        </p:spPr>
        <p:txBody>
          <a:bodyPr wrap="none" rtlCol="0">
            <a:spAutoFit/>
          </a:bodyPr>
          <a:lstStyle/>
          <a:p>
            <a:r>
              <a:rPr lang="en-US"/>
              <a:t>1.</a:t>
            </a:r>
          </a:p>
        </p:txBody>
      </p:sp>
    </p:spTree>
    <p:extLst>
      <p:ext uri="{BB962C8B-B14F-4D97-AF65-F5344CB8AC3E}">
        <p14:creationId xmlns:p14="http://schemas.microsoft.com/office/powerpoint/2010/main" val="1549170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D94E54-B8C6-E44D-A602-19889A0B6FDC}"/>
              </a:ext>
            </a:extLst>
          </p:cNvPr>
          <p:cNvSpPr txBox="1"/>
          <p:nvPr/>
        </p:nvSpPr>
        <p:spPr>
          <a:xfrm>
            <a:off x="4638261" y="477079"/>
            <a:ext cx="4394344" cy="584775"/>
          </a:xfrm>
          <a:prstGeom prst="rect">
            <a:avLst/>
          </a:prstGeom>
          <a:noFill/>
        </p:spPr>
        <p:txBody>
          <a:bodyPr wrap="none" rtlCol="0">
            <a:spAutoFit/>
          </a:bodyPr>
          <a:lstStyle/>
          <a:p>
            <a:r>
              <a:rPr lang="en-US" sz="3200" dirty="0"/>
              <a:t>Who was Jane Addams??</a:t>
            </a:r>
          </a:p>
        </p:txBody>
      </p:sp>
      <p:sp>
        <p:nvSpPr>
          <p:cNvPr id="3" name="TextBox 2">
            <a:extLst>
              <a:ext uri="{FF2B5EF4-FFF2-40B4-BE49-F238E27FC236}">
                <a16:creationId xmlns:a16="http://schemas.microsoft.com/office/drawing/2014/main" id="{4F6B6E5D-F728-0646-B66C-A269BE96EBDC}"/>
              </a:ext>
            </a:extLst>
          </p:cNvPr>
          <p:cNvSpPr txBox="1"/>
          <p:nvPr/>
        </p:nvSpPr>
        <p:spPr>
          <a:xfrm>
            <a:off x="2478157" y="1789043"/>
            <a:ext cx="8199489" cy="3970318"/>
          </a:xfrm>
          <a:prstGeom prst="rect">
            <a:avLst/>
          </a:prstGeom>
          <a:noFill/>
        </p:spPr>
        <p:txBody>
          <a:bodyPr wrap="none" rtlCol="0">
            <a:spAutoFit/>
          </a:bodyPr>
          <a:lstStyle/>
          <a:p>
            <a:pPr marL="457200" indent="-457200">
              <a:buFont typeface="Arial" panose="020B0604020202020204" pitchFamily="34" charset="0"/>
              <a:buChar char="•"/>
            </a:pPr>
            <a:r>
              <a:rPr lang="en-US" sz="2800" dirty="0"/>
              <a:t>Leader of a large, innovative non-profit organization</a:t>
            </a:r>
          </a:p>
          <a:p>
            <a:pPr marL="457200" indent="-457200">
              <a:buFont typeface="Arial" panose="020B0604020202020204" pitchFamily="34" charset="0"/>
              <a:buChar char="•"/>
            </a:pPr>
            <a:r>
              <a:rPr lang="en-US" sz="2800" dirty="0"/>
              <a:t>Author and speaker</a:t>
            </a:r>
          </a:p>
          <a:p>
            <a:pPr marL="457200" indent="-457200">
              <a:buFont typeface="Arial" panose="020B0604020202020204" pitchFamily="34" charset="0"/>
              <a:buChar char="•"/>
            </a:pPr>
            <a:r>
              <a:rPr lang="en-US" sz="2800" dirty="0"/>
              <a:t>Leader Suffrage </a:t>
            </a:r>
          </a:p>
          <a:p>
            <a:pPr marL="457200" indent="-457200">
              <a:buFont typeface="Arial" panose="020B0604020202020204" pitchFamily="34" charset="0"/>
              <a:buChar char="•"/>
            </a:pPr>
            <a:r>
              <a:rPr lang="en-US" sz="2800" dirty="0"/>
              <a:t>Nobel Peace Prize Winner</a:t>
            </a:r>
          </a:p>
          <a:p>
            <a:pPr marL="457200" indent="-457200">
              <a:buFont typeface="Arial" panose="020B0604020202020204" pitchFamily="34" charset="0"/>
              <a:buChar char="•"/>
            </a:pPr>
            <a:r>
              <a:rPr lang="en-US" sz="2800" dirty="0"/>
              <a:t>Founder of Social Work</a:t>
            </a:r>
          </a:p>
          <a:p>
            <a:pPr marL="457200" indent="-457200">
              <a:buFont typeface="Arial" panose="020B0604020202020204" pitchFamily="34" charset="0"/>
              <a:buChar char="•"/>
            </a:pPr>
            <a:r>
              <a:rPr lang="en-US" sz="2800" dirty="0"/>
              <a:t>Activist Social Reformer</a:t>
            </a:r>
          </a:p>
          <a:p>
            <a:pPr marL="457200" indent="-457200">
              <a:buFont typeface="Arial" panose="020B0604020202020204" pitchFamily="34" charset="0"/>
              <a:buChar char="•"/>
            </a:pPr>
            <a:r>
              <a:rPr lang="en-US" sz="2800" dirty="0"/>
              <a:t>Garbage inspector</a:t>
            </a:r>
          </a:p>
          <a:p>
            <a:pPr marL="457200" indent="-457200">
              <a:buFont typeface="Arial" panose="020B0604020202020204" pitchFamily="34" charset="0"/>
              <a:buChar char="•"/>
            </a:pPr>
            <a:r>
              <a:rPr lang="en-US" sz="2800" dirty="0"/>
              <a:t>Feminist</a:t>
            </a:r>
          </a:p>
          <a:p>
            <a:pPr marL="457200" indent="-457200">
              <a:buFont typeface="Arial" panose="020B0604020202020204" pitchFamily="34" charset="0"/>
              <a:buChar char="•"/>
            </a:pPr>
            <a:r>
              <a:rPr lang="en-US" sz="2800" dirty="0"/>
              <a:t>Philosopher</a:t>
            </a:r>
          </a:p>
        </p:txBody>
      </p:sp>
    </p:spTree>
    <p:extLst>
      <p:ext uri="{BB962C8B-B14F-4D97-AF65-F5344CB8AC3E}">
        <p14:creationId xmlns:p14="http://schemas.microsoft.com/office/powerpoint/2010/main" val="3892026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4118" y="569772"/>
            <a:ext cx="3210584" cy="461665"/>
          </a:xfrm>
          <a:prstGeom prst="rect">
            <a:avLst/>
          </a:prstGeom>
          <a:noFill/>
        </p:spPr>
        <p:txBody>
          <a:bodyPr wrap="none" rtlCol="0">
            <a:spAutoFit/>
          </a:bodyPr>
          <a:lstStyle/>
          <a:p>
            <a:r>
              <a:rPr lang="en-US" sz="2400" b="1" dirty="0"/>
              <a:t>Noted Speaker - Author</a:t>
            </a:r>
          </a:p>
        </p:txBody>
      </p:sp>
      <p:pic>
        <p:nvPicPr>
          <p:cNvPr id="4" name="Picture 3"/>
          <p:cNvPicPr>
            <a:picLocks noChangeAspect="1"/>
          </p:cNvPicPr>
          <p:nvPr/>
        </p:nvPicPr>
        <p:blipFill>
          <a:blip r:embed="rId2"/>
          <a:stretch>
            <a:fillRect/>
          </a:stretch>
        </p:blipFill>
        <p:spPr>
          <a:xfrm>
            <a:off x="7309670" y="648920"/>
            <a:ext cx="1541258" cy="3082516"/>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9160222" y="1086540"/>
            <a:ext cx="1343978" cy="2612392"/>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365902" y="2837354"/>
            <a:ext cx="1312593" cy="2625186"/>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a:stretch>
            <a:fillRect/>
          </a:stretch>
        </p:blipFill>
        <p:spPr>
          <a:xfrm>
            <a:off x="8425561" y="3178131"/>
            <a:ext cx="1356821" cy="2169733"/>
          </a:xfrm>
          <a:prstGeom prst="rect">
            <a:avLst/>
          </a:prstGeom>
          <a:effectLst>
            <a:outerShdw blurRad="50800" dist="38100" dir="8100000" algn="tr" rotWithShape="0">
              <a:prstClr val="black">
                <a:alpha val="40000"/>
              </a:prstClr>
            </a:outerShdw>
          </a:effectLst>
        </p:spPr>
      </p:pic>
      <p:pic>
        <p:nvPicPr>
          <p:cNvPr id="8" name="Picture 7"/>
          <p:cNvPicPr>
            <a:picLocks noChangeAspect="1"/>
          </p:cNvPicPr>
          <p:nvPr/>
        </p:nvPicPr>
        <p:blipFill>
          <a:blip r:embed="rId6"/>
          <a:stretch>
            <a:fillRect/>
          </a:stretch>
        </p:blipFill>
        <p:spPr>
          <a:xfrm>
            <a:off x="6298123" y="1951610"/>
            <a:ext cx="1475732" cy="2741168"/>
          </a:xfrm>
          <a:prstGeom prst="rect">
            <a:avLst/>
          </a:prstGeom>
          <a:effectLst>
            <a:outerShdw blurRad="50800" dist="38100" dir="8100000" algn="tr" rotWithShape="0">
              <a:prstClr val="black">
                <a:alpha val="40000"/>
              </a:prstClr>
            </a:outerShdw>
          </a:effectLst>
        </p:spPr>
      </p:pic>
      <p:pic>
        <p:nvPicPr>
          <p:cNvPr id="9" name="Picture 8"/>
          <p:cNvPicPr>
            <a:picLocks noChangeAspect="1"/>
          </p:cNvPicPr>
          <p:nvPr/>
        </p:nvPicPr>
        <p:blipFill>
          <a:blip r:embed="rId7"/>
          <a:stretch>
            <a:fillRect/>
          </a:stretch>
        </p:blipFill>
        <p:spPr>
          <a:xfrm>
            <a:off x="6969764" y="4008150"/>
            <a:ext cx="1368983" cy="2009254"/>
          </a:xfrm>
          <a:prstGeom prst="rect">
            <a:avLst/>
          </a:prstGeom>
          <a:effectLst>
            <a:outerShdw blurRad="50800" dist="38100" dir="8100000" algn="tr" rotWithShape="0">
              <a:prstClr val="black">
                <a:alpha val="40000"/>
              </a:prstClr>
            </a:outerShdw>
          </a:effectLst>
        </p:spPr>
      </p:pic>
      <p:pic>
        <p:nvPicPr>
          <p:cNvPr id="10" name="Picture 9"/>
          <p:cNvPicPr>
            <a:picLocks noChangeAspect="1"/>
          </p:cNvPicPr>
          <p:nvPr/>
        </p:nvPicPr>
        <p:blipFill>
          <a:blip r:embed="rId8"/>
          <a:stretch>
            <a:fillRect/>
          </a:stretch>
        </p:blipFill>
        <p:spPr>
          <a:xfrm>
            <a:off x="800153" y="686655"/>
            <a:ext cx="1163601" cy="2093439"/>
          </a:xfrm>
          <a:prstGeom prst="rect">
            <a:avLst/>
          </a:prstGeom>
          <a:effectLst>
            <a:outerShdw blurRad="50800" dist="38100" dir="2700000" algn="tl" rotWithShape="0">
              <a:srgbClr val="000000">
                <a:alpha val="43000"/>
              </a:srgbClr>
            </a:outerShdw>
          </a:effectLst>
        </p:spPr>
      </p:pic>
      <p:pic>
        <p:nvPicPr>
          <p:cNvPr id="11" name="Picture 1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973463" y="1922665"/>
            <a:ext cx="1217833" cy="1893152"/>
          </a:xfrm>
          <a:prstGeom prst="rect">
            <a:avLst/>
          </a:prstGeom>
          <a:effectLst>
            <a:outerShdw blurRad="50800" dist="38100" dir="8100000" algn="tr" rotWithShape="0">
              <a:prstClr val="black">
                <a:alpha val="40000"/>
              </a:prstClr>
            </a:outerShdw>
          </a:effectLst>
        </p:spPr>
      </p:pic>
      <p:pic>
        <p:nvPicPr>
          <p:cNvPr id="12" name="Picture 11"/>
          <p:cNvPicPr>
            <a:picLocks noChangeAspect="1"/>
          </p:cNvPicPr>
          <p:nvPr/>
        </p:nvPicPr>
        <p:blipFill>
          <a:blip r:embed="rId10"/>
          <a:stretch>
            <a:fillRect/>
          </a:stretch>
        </p:blipFill>
        <p:spPr>
          <a:xfrm>
            <a:off x="2849423" y="3919994"/>
            <a:ext cx="1092783" cy="2185566"/>
          </a:xfrm>
          <a:prstGeom prst="rect">
            <a:avLst/>
          </a:prstGeom>
          <a:effectLst>
            <a:outerShdw blurRad="50800" dist="38100" dir="2700000" algn="tl" rotWithShape="0">
              <a:srgbClr val="000000">
                <a:alpha val="43000"/>
              </a:srgbClr>
            </a:outerShdw>
          </a:effectLst>
        </p:spPr>
      </p:pic>
      <p:pic>
        <p:nvPicPr>
          <p:cNvPr id="13" name="Picture 1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447203" y="3811212"/>
            <a:ext cx="1187121" cy="2062316"/>
          </a:xfrm>
          <a:prstGeom prst="rect">
            <a:avLst/>
          </a:prstGeom>
          <a:effectLst>
            <a:outerShdw blurRad="50800" dist="38100" dir="8100000" algn="tr" rotWithShape="0">
              <a:prstClr val="black">
                <a:alpha val="40000"/>
              </a:prstClr>
            </a:outerShdw>
          </a:effectLst>
        </p:spPr>
      </p:pic>
      <p:pic>
        <p:nvPicPr>
          <p:cNvPr id="14" name="Picture 13"/>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114649" y="1157081"/>
            <a:ext cx="1166069" cy="1878232"/>
          </a:xfrm>
          <a:prstGeom prst="rect">
            <a:avLst/>
          </a:prstGeom>
          <a:effectLst>
            <a:outerShdw blurRad="50800" dist="38100" dir="8100000" algn="tr" rotWithShape="0">
              <a:prstClr val="black">
                <a:alpha val="40000"/>
              </a:prstClr>
            </a:outerShdw>
          </a:effectLst>
        </p:spPr>
      </p:pic>
      <p:sp>
        <p:nvSpPr>
          <p:cNvPr id="15" name="Donut 14"/>
          <p:cNvSpPr/>
          <p:nvPr/>
        </p:nvSpPr>
        <p:spPr>
          <a:xfrm>
            <a:off x="5748268" y="261440"/>
            <a:ext cx="5477750" cy="6332651"/>
          </a:xfrm>
          <a:prstGeom prst="donut">
            <a:avLst>
              <a:gd name="adj" fmla="val 199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8" name="Picture 17"/>
          <p:cNvPicPr>
            <a:picLocks noChangeAspect="1"/>
          </p:cNvPicPr>
          <p:nvPr/>
        </p:nvPicPr>
        <p:blipFill rotWithShape="1">
          <a:blip r:embed="rId13"/>
          <a:srcRect l="34016" r="32221" b="10971"/>
          <a:stretch/>
        </p:blipFill>
        <p:spPr>
          <a:xfrm>
            <a:off x="4308579" y="4392134"/>
            <a:ext cx="1260637" cy="1933428"/>
          </a:xfrm>
          <a:prstGeom prst="rect">
            <a:avLst/>
          </a:prstGeom>
        </p:spPr>
      </p:pic>
    </p:spTree>
    <p:extLst>
      <p:ext uri="{BB962C8B-B14F-4D97-AF65-F5344CB8AC3E}">
        <p14:creationId xmlns:p14="http://schemas.microsoft.com/office/powerpoint/2010/main" val="1818108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56883" y="509344"/>
            <a:ext cx="4276614" cy="4107330"/>
          </a:xfrm>
          <a:prstGeom prst="rect">
            <a:avLst/>
          </a:prstGeom>
        </p:spPr>
      </p:pic>
      <p:sp>
        <p:nvSpPr>
          <p:cNvPr id="3" name="TextBox 2"/>
          <p:cNvSpPr txBox="1"/>
          <p:nvPr/>
        </p:nvSpPr>
        <p:spPr>
          <a:xfrm>
            <a:off x="6366422" y="1460529"/>
            <a:ext cx="4352474" cy="4031873"/>
          </a:xfrm>
          <a:prstGeom prst="rect">
            <a:avLst/>
          </a:prstGeom>
          <a:noFill/>
        </p:spPr>
        <p:txBody>
          <a:bodyPr wrap="none" rtlCol="0">
            <a:spAutoFit/>
          </a:bodyPr>
          <a:lstStyle/>
          <a:p>
            <a:r>
              <a:rPr lang="en-US" sz="3200" dirty="0"/>
              <a:t>Rockford Female</a:t>
            </a:r>
          </a:p>
          <a:p>
            <a:r>
              <a:rPr lang="en-US" sz="3200" dirty="0"/>
              <a:t> Seminary</a:t>
            </a:r>
          </a:p>
          <a:p>
            <a:endParaRPr lang="en-US" sz="3200" dirty="0"/>
          </a:p>
          <a:p>
            <a:endParaRPr lang="en-US" sz="3200" dirty="0"/>
          </a:p>
          <a:p>
            <a:pPr marL="457200" indent="-457200">
              <a:buFont typeface="Arial"/>
              <a:buChar char="•"/>
            </a:pPr>
            <a:r>
              <a:rPr lang="en-US" sz="3200" dirty="0"/>
              <a:t>Valedictorian</a:t>
            </a:r>
          </a:p>
          <a:p>
            <a:pPr marL="457200" indent="-457200">
              <a:buFont typeface="Arial"/>
              <a:buChar char="•"/>
            </a:pPr>
            <a:r>
              <a:rPr lang="en-US" sz="3200" dirty="0"/>
              <a:t>Editor Newspaper</a:t>
            </a:r>
          </a:p>
          <a:p>
            <a:pPr marL="457200" indent="-457200">
              <a:buFont typeface="Arial"/>
              <a:buChar char="•"/>
            </a:pPr>
            <a:r>
              <a:rPr lang="en-US" sz="3200" dirty="0"/>
              <a:t>President Debate Club</a:t>
            </a:r>
          </a:p>
          <a:p>
            <a:pPr marL="457200" indent="-457200">
              <a:buFont typeface="Arial"/>
              <a:buChar char="•"/>
            </a:pPr>
            <a:r>
              <a:rPr lang="en-US" sz="3200" dirty="0"/>
              <a:t>President of Class</a:t>
            </a:r>
          </a:p>
        </p:txBody>
      </p:sp>
    </p:spTree>
    <p:extLst>
      <p:ext uri="{BB962C8B-B14F-4D97-AF65-F5344CB8AC3E}">
        <p14:creationId xmlns:p14="http://schemas.microsoft.com/office/powerpoint/2010/main" val="1490483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3189</TotalTime>
  <Words>1811</Words>
  <Application>Microsoft Macintosh PowerPoint</Application>
  <PresentationFormat>Widescreen</PresentationFormat>
  <Paragraphs>271</Paragraphs>
  <Slides>34</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明朝</vt:lpstr>
      <vt:lpstr>Arial</vt:lpstr>
      <vt:lpstr>Ayuthaya</vt:lpstr>
      <vt:lpstr>Calibri</vt:lpstr>
      <vt:lpstr>Calibri Light</vt:lpstr>
      <vt:lpstr>Times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Patricia Shields</cp:lastModifiedBy>
  <cp:revision>35</cp:revision>
  <cp:lastPrinted>2019-02-16T16:04:58Z</cp:lastPrinted>
  <dcterms:created xsi:type="dcterms:W3CDTF">2019-02-15T21:02:59Z</dcterms:created>
  <dcterms:modified xsi:type="dcterms:W3CDTF">2019-02-18T19:19:39Z</dcterms:modified>
</cp:coreProperties>
</file>