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handoutMasterIdLst>
    <p:handoutMasterId r:id="rId65"/>
  </p:handoutMasterIdLst>
  <p:sldIdLst>
    <p:sldId id="257" r:id="rId2"/>
    <p:sldId id="256" r:id="rId3"/>
    <p:sldId id="258" r:id="rId4"/>
    <p:sldId id="264" r:id="rId5"/>
    <p:sldId id="259" r:id="rId6"/>
    <p:sldId id="260" r:id="rId7"/>
    <p:sldId id="261" r:id="rId8"/>
    <p:sldId id="262" r:id="rId9"/>
    <p:sldId id="263" r:id="rId10"/>
    <p:sldId id="265" r:id="rId11"/>
    <p:sldId id="369" r:id="rId12"/>
    <p:sldId id="367" r:id="rId13"/>
    <p:sldId id="266" r:id="rId14"/>
    <p:sldId id="338" r:id="rId15"/>
    <p:sldId id="344" r:id="rId16"/>
    <p:sldId id="339" r:id="rId17"/>
    <p:sldId id="343" r:id="rId18"/>
    <p:sldId id="361" r:id="rId19"/>
    <p:sldId id="348" r:id="rId20"/>
    <p:sldId id="345" r:id="rId21"/>
    <p:sldId id="378" r:id="rId22"/>
    <p:sldId id="346" r:id="rId23"/>
    <p:sldId id="371" r:id="rId24"/>
    <p:sldId id="374" r:id="rId25"/>
    <p:sldId id="342" r:id="rId26"/>
    <p:sldId id="271" r:id="rId27"/>
    <p:sldId id="290" r:id="rId28"/>
    <p:sldId id="292" r:id="rId29"/>
    <p:sldId id="296" r:id="rId30"/>
    <p:sldId id="299" r:id="rId31"/>
    <p:sldId id="349" r:id="rId32"/>
    <p:sldId id="297" r:id="rId33"/>
    <p:sldId id="337" r:id="rId34"/>
    <p:sldId id="353" r:id="rId35"/>
    <p:sldId id="381" r:id="rId36"/>
    <p:sldId id="382" r:id="rId37"/>
    <p:sldId id="379" r:id="rId38"/>
    <p:sldId id="352" r:id="rId39"/>
    <p:sldId id="272" r:id="rId40"/>
    <p:sldId id="273" r:id="rId41"/>
    <p:sldId id="302" r:id="rId42"/>
    <p:sldId id="320" r:id="rId43"/>
    <p:sldId id="380" r:id="rId44"/>
    <p:sldId id="324" r:id="rId45"/>
    <p:sldId id="325" r:id="rId46"/>
    <p:sldId id="326" r:id="rId47"/>
    <p:sldId id="354" r:id="rId48"/>
    <p:sldId id="355" r:id="rId49"/>
    <p:sldId id="356" r:id="rId50"/>
    <p:sldId id="387" r:id="rId51"/>
    <p:sldId id="310" r:id="rId52"/>
    <p:sldId id="389" r:id="rId53"/>
    <p:sldId id="279" r:id="rId54"/>
    <p:sldId id="274" r:id="rId55"/>
    <p:sldId id="377" r:id="rId56"/>
    <p:sldId id="383" r:id="rId57"/>
    <p:sldId id="384" r:id="rId58"/>
    <p:sldId id="359" r:id="rId59"/>
    <p:sldId id="276" r:id="rId60"/>
    <p:sldId id="360" r:id="rId61"/>
    <p:sldId id="277" r:id="rId62"/>
    <p:sldId id="386"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30"/>
    <p:restoredTop sz="94725"/>
  </p:normalViewPr>
  <p:slideViewPr>
    <p:cSldViewPr snapToGrid="0" snapToObjects="1">
      <p:cViewPr varScale="1">
        <p:scale>
          <a:sx n="122" d="100"/>
          <a:sy n="122" d="100"/>
        </p:scale>
        <p:origin x="216" y="624"/>
      </p:cViewPr>
      <p:guideLst/>
    </p:cSldViewPr>
  </p:slideViewPr>
  <p:notesTextViewPr>
    <p:cViewPr>
      <p:scale>
        <a:sx n="1" d="1"/>
        <a:sy n="1" d="1"/>
      </p:scale>
      <p:origin x="0" y="0"/>
    </p:cViewPr>
  </p:notesTextViewPr>
  <p:sorterViewPr>
    <p:cViewPr>
      <p:scale>
        <a:sx n="31" d="100"/>
        <a:sy n="3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89A017-8FD1-7E43-8457-E00F45724A18}"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5AD9A8EE-CF07-EC47-8453-E717BCF01613}" type="pres">
      <dgm:prSet presAssocID="{F789A017-8FD1-7E43-8457-E00F45724A18}" presName="compositeShape" presStyleCnt="0">
        <dgm:presLayoutVars>
          <dgm:dir/>
          <dgm:resizeHandles/>
        </dgm:presLayoutVars>
      </dgm:prSet>
      <dgm:spPr/>
    </dgm:pt>
  </dgm:ptLst>
  <dgm:cxnLst>
    <dgm:cxn modelId="{D7775D73-3D1F-C745-BF72-6E933DD77D5B}" type="presOf" srcId="{F789A017-8FD1-7E43-8457-E00F45724A18}" destId="{5AD9A8EE-CF07-EC47-8453-E717BCF01613}" srcOrd="0"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A07DF1-087A-924A-B022-0D03D49A85A1}" type="doc">
      <dgm:prSet loTypeId="urn:microsoft.com/office/officeart/2005/8/layout/pyramid1" loCatId="pyramid" qsTypeId="urn:microsoft.com/office/officeart/2005/8/quickstyle/simple1" qsCatId="simple" csTypeId="urn:microsoft.com/office/officeart/2005/8/colors/accent1_2" csCatId="accent1" phldr="1"/>
      <dgm:spPr/>
    </dgm:pt>
    <dgm:pt modelId="{502B313A-A8F0-6B41-B088-54EA972ADA25}">
      <dgm:prSet phldrT="[Text]" custT="1"/>
      <dgm:spPr>
        <a:solidFill>
          <a:schemeClr val="accent1">
            <a:lumMod val="60000"/>
            <a:lumOff val="40000"/>
          </a:schemeClr>
        </a:solidFill>
        <a:ln>
          <a:solidFill>
            <a:schemeClr val="accent1">
              <a:lumMod val="60000"/>
              <a:lumOff val="40000"/>
            </a:schemeClr>
          </a:solidFill>
        </a:ln>
      </dgm:spPr>
      <dgm:t>
        <a:bodyPr/>
        <a:lstStyle/>
        <a:p>
          <a:r>
            <a:rPr lang="en-US" sz="4800" dirty="0" err="1"/>
            <a:t>theoria</a:t>
          </a:r>
          <a:endParaRPr lang="en-US" sz="4800" dirty="0"/>
        </a:p>
      </dgm:t>
    </dgm:pt>
    <dgm:pt modelId="{7FA62173-7D50-BF46-B1A6-4128AB45EE0C}" type="parTrans" cxnId="{1E611722-C691-224D-AC1C-08E37B2C5A06}">
      <dgm:prSet/>
      <dgm:spPr/>
      <dgm:t>
        <a:bodyPr/>
        <a:lstStyle/>
        <a:p>
          <a:endParaRPr lang="en-US"/>
        </a:p>
      </dgm:t>
    </dgm:pt>
    <dgm:pt modelId="{4D55F576-89D8-D54C-829C-A644C0AB7C5E}" type="sibTrans" cxnId="{1E611722-C691-224D-AC1C-08E37B2C5A06}">
      <dgm:prSet/>
      <dgm:spPr/>
      <dgm:t>
        <a:bodyPr/>
        <a:lstStyle/>
        <a:p>
          <a:endParaRPr lang="en-US"/>
        </a:p>
      </dgm:t>
    </dgm:pt>
    <dgm:pt modelId="{05288F8F-A283-3F46-895E-975A09BCE755}">
      <dgm:prSet phldrT="[Text]" custT="1"/>
      <dgm:spPr>
        <a:solidFill>
          <a:schemeClr val="accent1">
            <a:lumMod val="60000"/>
            <a:lumOff val="40000"/>
          </a:schemeClr>
        </a:solidFill>
      </dgm:spPr>
      <dgm:t>
        <a:bodyPr/>
        <a:lstStyle/>
        <a:p>
          <a:r>
            <a:rPr lang="en-US" sz="4800" dirty="0"/>
            <a:t>praxis</a:t>
          </a:r>
        </a:p>
      </dgm:t>
    </dgm:pt>
    <dgm:pt modelId="{75A9FA06-1DF1-9840-B7E7-5FF683D8A496}" type="parTrans" cxnId="{470E6C81-5D3D-974D-8300-9C0D5D8D7EEE}">
      <dgm:prSet/>
      <dgm:spPr/>
      <dgm:t>
        <a:bodyPr/>
        <a:lstStyle/>
        <a:p>
          <a:endParaRPr lang="en-US"/>
        </a:p>
      </dgm:t>
    </dgm:pt>
    <dgm:pt modelId="{4EE50F05-B165-9D44-900F-50B4617C4535}" type="sibTrans" cxnId="{470E6C81-5D3D-974D-8300-9C0D5D8D7EEE}">
      <dgm:prSet/>
      <dgm:spPr/>
      <dgm:t>
        <a:bodyPr/>
        <a:lstStyle/>
        <a:p>
          <a:endParaRPr lang="en-US"/>
        </a:p>
      </dgm:t>
    </dgm:pt>
    <dgm:pt modelId="{42D1DE74-4780-E145-81CE-DC0917D51464}">
      <dgm:prSet phldrT="[Text]" custT="1"/>
      <dgm:spPr/>
      <dgm:t>
        <a:bodyPr/>
        <a:lstStyle/>
        <a:p>
          <a:r>
            <a:rPr lang="en-US" sz="4800" dirty="0" err="1"/>
            <a:t>poiesis</a:t>
          </a:r>
          <a:endParaRPr lang="en-US" sz="4800" dirty="0"/>
        </a:p>
      </dgm:t>
    </dgm:pt>
    <dgm:pt modelId="{F8E84B69-A596-8E4F-8D07-3E2FBD8529FB}" type="parTrans" cxnId="{BB038082-1053-8644-986C-EE1304BBE93A}">
      <dgm:prSet/>
      <dgm:spPr/>
      <dgm:t>
        <a:bodyPr/>
        <a:lstStyle/>
        <a:p>
          <a:endParaRPr lang="en-US"/>
        </a:p>
      </dgm:t>
    </dgm:pt>
    <dgm:pt modelId="{4B4A3D0C-E8D6-BD4B-B2B6-129C5272A881}" type="sibTrans" cxnId="{BB038082-1053-8644-986C-EE1304BBE93A}">
      <dgm:prSet/>
      <dgm:spPr/>
      <dgm:t>
        <a:bodyPr/>
        <a:lstStyle/>
        <a:p>
          <a:endParaRPr lang="en-US"/>
        </a:p>
      </dgm:t>
    </dgm:pt>
    <dgm:pt modelId="{6A7C829C-646C-6146-A524-AB6E0D5E5FF4}" type="pres">
      <dgm:prSet presAssocID="{74A07DF1-087A-924A-B022-0D03D49A85A1}" presName="Name0" presStyleCnt="0">
        <dgm:presLayoutVars>
          <dgm:dir/>
          <dgm:animLvl val="lvl"/>
          <dgm:resizeHandles val="exact"/>
        </dgm:presLayoutVars>
      </dgm:prSet>
      <dgm:spPr/>
    </dgm:pt>
    <dgm:pt modelId="{28968371-969F-1E4A-BDE1-1769BB83C5AF}" type="pres">
      <dgm:prSet presAssocID="{502B313A-A8F0-6B41-B088-54EA972ADA25}" presName="Name8" presStyleCnt="0"/>
      <dgm:spPr/>
    </dgm:pt>
    <dgm:pt modelId="{05D9E906-A1E2-B54C-B440-1B00709DC328}" type="pres">
      <dgm:prSet presAssocID="{502B313A-A8F0-6B41-B088-54EA972ADA25}" presName="level" presStyleLbl="node1" presStyleIdx="0" presStyleCnt="3">
        <dgm:presLayoutVars>
          <dgm:chMax val="1"/>
          <dgm:bulletEnabled val="1"/>
        </dgm:presLayoutVars>
      </dgm:prSet>
      <dgm:spPr/>
    </dgm:pt>
    <dgm:pt modelId="{970959E3-D8A6-5045-9886-89682E2A9F5A}" type="pres">
      <dgm:prSet presAssocID="{502B313A-A8F0-6B41-B088-54EA972ADA25}" presName="levelTx" presStyleLbl="revTx" presStyleIdx="0" presStyleCnt="0">
        <dgm:presLayoutVars>
          <dgm:chMax val="1"/>
          <dgm:bulletEnabled val="1"/>
        </dgm:presLayoutVars>
      </dgm:prSet>
      <dgm:spPr/>
    </dgm:pt>
    <dgm:pt modelId="{07631254-BFAB-144F-BAFE-5E710A2298C0}" type="pres">
      <dgm:prSet presAssocID="{05288F8F-A283-3F46-895E-975A09BCE755}" presName="Name8" presStyleCnt="0"/>
      <dgm:spPr/>
    </dgm:pt>
    <dgm:pt modelId="{25337253-2AC3-114E-BF2B-EAD78CDA86A1}" type="pres">
      <dgm:prSet presAssocID="{05288F8F-A283-3F46-895E-975A09BCE755}" presName="level" presStyleLbl="node1" presStyleIdx="1" presStyleCnt="3">
        <dgm:presLayoutVars>
          <dgm:chMax val="1"/>
          <dgm:bulletEnabled val="1"/>
        </dgm:presLayoutVars>
      </dgm:prSet>
      <dgm:spPr/>
    </dgm:pt>
    <dgm:pt modelId="{59401F29-32AB-9043-A739-10DC933C9E72}" type="pres">
      <dgm:prSet presAssocID="{05288F8F-A283-3F46-895E-975A09BCE755}" presName="levelTx" presStyleLbl="revTx" presStyleIdx="0" presStyleCnt="0">
        <dgm:presLayoutVars>
          <dgm:chMax val="1"/>
          <dgm:bulletEnabled val="1"/>
        </dgm:presLayoutVars>
      </dgm:prSet>
      <dgm:spPr/>
    </dgm:pt>
    <dgm:pt modelId="{D51EF096-FAFB-504B-B07B-DB6071CBCB84}" type="pres">
      <dgm:prSet presAssocID="{42D1DE74-4780-E145-81CE-DC0917D51464}" presName="Name8" presStyleCnt="0"/>
      <dgm:spPr/>
    </dgm:pt>
    <dgm:pt modelId="{84CA7D8F-9547-764F-8FFC-7F02B4CEA534}" type="pres">
      <dgm:prSet presAssocID="{42D1DE74-4780-E145-81CE-DC0917D51464}" presName="level" presStyleLbl="node1" presStyleIdx="2" presStyleCnt="3">
        <dgm:presLayoutVars>
          <dgm:chMax val="1"/>
          <dgm:bulletEnabled val="1"/>
        </dgm:presLayoutVars>
      </dgm:prSet>
      <dgm:spPr/>
    </dgm:pt>
    <dgm:pt modelId="{54EE1F8F-AD49-7C4A-8771-66C1770577FC}" type="pres">
      <dgm:prSet presAssocID="{42D1DE74-4780-E145-81CE-DC0917D51464}" presName="levelTx" presStyleLbl="revTx" presStyleIdx="0" presStyleCnt="0">
        <dgm:presLayoutVars>
          <dgm:chMax val="1"/>
          <dgm:bulletEnabled val="1"/>
        </dgm:presLayoutVars>
      </dgm:prSet>
      <dgm:spPr/>
    </dgm:pt>
  </dgm:ptLst>
  <dgm:cxnLst>
    <dgm:cxn modelId="{1E611722-C691-224D-AC1C-08E37B2C5A06}" srcId="{74A07DF1-087A-924A-B022-0D03D49A85A1}" destId="{502B313A-A8F0-6B41-B088-54EA972ADA25}" srcOrd="0" destOrd="0" parTransId="{7FA62173-7D50-BF46-B1A6-4128AB45EE0C}" sibTransId="{4D55F576-89D8-D54C-829C-A644C0AB7C5E}"/>
    <dgm:cxn modelId="{0A375442-7C70-8D47-97B3-C80B1519EB77}" type="presOf" srcId="{42D1DE74-4780-E145-81CE-DC0917D51464}" destId="{84CA7D8F-9547-764F-8FFC-7F02B4CEA534}" srcOrd="0" destOrd="0" presId="urn:microsoft.com/office/officeart/2005/8/layout/pyramid1"/>
    <dgm:cxn modelId="{B605B34B-0FDC-0145-80E0-D3B4FC12DB24}" type="presOf" srcId="{05288F8F-A283-3F46-895E-975A09BCE755}" destId="{25337253-2AC3-114E-BF2B-EAD78CDA86A1}" srcOrd="0" destOrd="0" presId="urn:microsoft.com/office/officeart/2005/8/layout/pyramid1"/>
    <dgm:cxn modelId="{BCE5654E-8400-B942-840B-8EAD414B8DC0}" type="presOf" srcId="{05288F8F-A283-3F46-895E-975A09BCE755}" destId="{59401F29-32AB-9043-A739-10DC933C9E72}" srcOrd="1" destOrd="0" presId="urn:microsoft.com/office/officeart/2005/8/layout/pyramid1"/>
    <dgm:cxn modelId="{F080BA57-9663-634A-B205-E9C58439B3BB}" type="presOf" srcId="{42D1DE74-4780-E145-81CE-DC0917D51464}" destId="{54EE1F8F-AD49-7C4A-8771-66C1770577FC}" srcOrd="1" destOrd="0" presId="urn:microsoft.com/office/officeart/2005/8/layout/pyramid1"/>
    <dgm:cxn modelId="{470E6C81-5D3D-974D-8300-9C0D5D8D7EEE}" srcId="{74A07DF1-087A-924A-B022-0D03D49A85A1}" destId="{05288F8F-A283-3F46-895E-975A09BCE755}" srcOrd="1" destOrd="0" parTransId="{75A9FA06-1DF1-9840-B7E7-5FF683D8A496}" sibTransId="{4EE50F05-B165-9D44-900F-50B4617C4535}"/>
    <dgm:cxn modelId="{BB038082-1053-8644-986C-EE1304BBE93A}" srcId="{74A07DF1-087A-924A-B022-0D03D49A85A1}" destId="{42D1DE74-4780-E145-81CE-DC0917D51464}" srcOrd="2" destOrd="0" parTransId="{F8E84B69-A596-8E4F-8D07-3E2FBD8529FB}" sibTransId="{4B4A3D0C-E8D6-BD4B-B2B6-129C5272A881}"/>
    <dgm:cxn modelId="{176558A7-E5C6-D14A-9583-165B285B257E}" type="presOf" srcId="{502B313A-A8F0-6B41-B088-54EA972ADA25}" destId="{05D9E906-A1E2-B54C-B440-1B00709DC328}" srcOrd="0" destOrd="0" presId="urn:microsoft.com/office/officeart/2005/8/layout/pyramid1"/>
    <dgm:cxn modelId="{AB323BB8-FBB4-324E-8F93-9A23CD0022DE}" type="presOf" srcId="{74A07DF1-087A-924A-B022-0D03D49A85A1}" destId="{6A7C829C-646C-6146-A524-AB6E0D5E5FF4}" srcOrd="0" destOrd="0" presId="urn:microsoft.com/office/officeart/2005/8/layout/pyramid1"/>
    <dgm:cxn modelId="{1FE395D7-C282-5245-9847-9820BF27D317}" type="presOf" srcId="{502B313A-A8F0-6B41-B088-54EA972ADA25}" destId="{970959E3-D8A6-5045-9886-89682E2A9F5A}" srcOrd="1" destOrd="0" presId="urn:microsoft.com/office/officeart/2005/8/layout/pyramid1"/>
    <dgm:cxn modelId="{F37DE498-628E-0C45-8561-06D0179C423E}" type="presParOf" srcId="{6A7C829C-646C-6146-A524-AB6E0D5E5FF4}" destId="{28968371-969F-1E4A-BDE1-1769BB83C5AF}" srcOrd="0" destOrd="0" presId="urn:microsoft.com/office/officeart/2005/8/layout/pyramid1"/>
    <dgm:cxn modelId="{C41980C8-BBB3-014E-9059-5F1B6285019D}" type="presParOf" srcId="{28968371-969F-1E4A-BDE1-1769BB83C5AF}" destId="{05D9E906-A1E2-B54C-B440-1B00709DC328}" srcOrd="0" destOrd="0" presId="urn:microsoft.com/office/officeart/2005/8/layout/pyramid1"/>
    <dgm:cxn modelId="{BB2EAC2F-F343-4141-9D4B-26B81317FF0C}" type="presParOf" srcId="{28968371-969F-1E4A-BDE1-1769BB83C5AF}" destId="{970959E3-D8A6-5045-9886-89682E2A9F5A}" srcOrd="1" destOrd="0" presId="urn:microsoft.com/office/officeart/2005/8/layout/pyramid1"/>
    <dgm:cxn modelId="{4CC5FED9-7B5A-8D4F-8896-4395C74F38F9}" type="presParOf" srcId="{6A7C829C-646C-6146-A524-AB6E0D5E5FF4}" destId="{07631254-BFAB-144F-BAFE-5E710A2298C0}" srcOrd="1" destOrd="0" presId="urn:microsoft.com/office/officeart/2005/8/layout/pyramid1"/>
    <dgm:cxn modelId="{0E507B6E-61EF-A84F-9516-41B2F5D21847}" type="presParOf" srcId="{07631254-BFAB-144F-BAFE-5E710A2298C0}" destId="{25337253-2AC3-114E-BF2B-EAD78CDA86A1}" srcOrd="0" destOrd="0" presId="urn:microsoft.com/office/officeart/2005/8/layout/pyramid1"/>
    <dgm:cxn modelId="{25096694-621C-DB4B-A0B1-5B3B9FF3047B}" type="presParOf" srcId="{07631254-BFAB-144F-BAFE-5E710A2298C0}" destId="{59401F29-32AB-9043-A739-10DC933C9E72}" srcOrd="1" destOrd="0" presId="urn:microsoft.com/office/officeart/2005/8/layout/pyramid1"/>
    <dgm:cxn modelId="{2F77F91A-E4B7-0A49-850D-A5C51C25EA9B}" type="presParOf" srcId="{6A7C829C-646C-6146-A524-AB6E0D5E5FF4}" destId="{D51EF096-FAFB-504B-B07B-DB6071CBCB84}" srcOrd="2" destOrd="0" presId="urn:microsoft.com/office/officeart/2005/8/layout/pyramid1"/>
    <dgm:cxn modelId="{9F896C22-AD26-AC41-A231-0C9413E2DBD3}" type="presParOf" srcId="{D51EF096-FAFB-504B-B07B-DB6071CBCB84}" destId="{84CA7D8F-9547-764F-8FFC-7F02B4CEA534}" srcOrd="0" destOrd="0" presId="urn:microsoft.com/office/officeart/2005/8/layout/pyramid1"/>
    <dgm:cxn modelId="{49632447-8158-1B43-BDBE-7B94127119FD}" type="presParOf" srcId="{D51EF096-FAFB-504B-B07B-DB6071CBCB84}" destId="{54EE1F8F-AD49-7C4A-8771-66C1770577FC}"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A07DF1-087A-924A-B022-0D03D49A85A1}" type="doc">
      <dgm:prSet loTypeId="urn:microsoft.com/office/officeart/2005/8/layout/pyramid3" loCatId="pyramid" qsTypeId="urn:microsoft.com/office/officeart/2005/8/quickstyle/simple1" qsCatId="simple" csTypeId="urn:microsoft.com/office/officeart/2005/8/colors/accent1_2" csCatId="accent1" phldr="1"/>
      <dgm:spPr/>
    </dgm:pt>
    <dgm:pt modelId="{502B313A-A8F0-6B41-B088-54EA972ADA25}">
      <dgm:prSet phldrT="[Text]" custT="1"/>
      <dgm:spPr>
        <a:solidFill>
          <a:schemeClr val="accent1"/>
        </a:solidFill>
        <a:ln>
          <a:solidFill>
            <a:schemeClr val="accent1">
              <a:lumMod val="60000"/>
              <a:lumOff val="40000"/>
            </a:schemeClr>
          </a:solidFill>
        </a:ln>
      </dgm:spPr>
      <dgm:t>
        <a:bodyPr/>
        <a:lstStyle/>
        <a:p>
          <a:r>
            <a:rPr lang="en-US" sz="4800" dirty="0"/>
            <a:t>production</a:t>
          </a:r>
        </a:p>
      </dgm:t>
    </dgm:pt>
    <dgm:pt modelId="{7FA62173-7D50-BF46-B1A6-4128AB45EE0C}" type="parTrans" cxnId="{1E611722-C691-224D-AC1C-08E37B2C5A06}">
      <dgm:prSet/>
      <dgm:spPr/>
      <dgm:t>
        <a:bodyPr/>
        <a:lstStyle/>
        <a:p>
          <a:endParaRPr lang="en-US"/>
        </a:p>
      </dgm:t>
    </dgm:pt>
    <dgm:pt modelId="{4D55F576-89D8-D54C-829C-A644C0AB7C5E}" type="sibTrans" cxnId="{1E611722-C691-224D-AC1C-08E37B2C5A06}">
      <dgm:prSet/>
      <dgm:spPr/>
      <dgm:t>
        <a:bodyPr/>
        <a:lstStyle/>
        <a:p>
          <a:endParaRPr lang="en-US"/>
        </a:p>
      </dgm:t>
    </dgm:pt>
    <dgm:pt modelId="{05288F8F-A283-3F46-895E-975A09BCE755}">
      <dgm:prSet phldrT="[Text]" custT="1"/>
      <dgm:spPr>
        <a:solidFill>
          <a:schemeClr val="accent1">
            <a:lumMod val="60000"/>
            <a:lumOff val="40000"/>
          </a:schemeClr>
        </a:solidFill>
      </dgm:spPr>
      <dgm:t>
        <a:bodyPr/>
        <a:lstStyle/>
        <a:p>
          <a:r>
            <a:rPr lang="en-US" sz="4800" dirty="0"/>
            <a:t>practice</a:t>
          </a:r>
        </a:p>
      </dgm:t>
    </dgm:pt>
    <dgm:pt modelId="{4EE50F05-B165-9D44-900F-50B4617C4535}" type="sibTrans" cxnId="{470E6C81-5D3D-974D-8300-9C0D5D8D7EEE}">
      <dgm:prSet/>
      <dgm:spPr/>
      <dgm:t>
        <a:bodyPr/>
        <a:lstStyle/>
        <a:p>
          <a:endParaRPr lang="en-US"/>
        </a:p>
      </dgm:t>
    </dgm:pt>
    <dgm:pt modelId="{75A9FA06-1DF1-9840-B7E7-5FF683D8A496}" type="parTrans" cxnId="{470E6C81-5D3D-974D-8300-9C0D5D8D7EEE}">
      <dgm:prSet/>
      <dgm:spPr/>
      <dgm:t>
        <a:bodyPr/>
        <a:lstStyle/>
        <a:p>
          <a:endParaRPr lang="en-US"/>
        </a:p>
      </dgm:t>
    </dgm:pt>
    <dgm:pt modelId="{8531E05E-924E-D549-9040-EE0AFEB8AD6A}">
      <dgm:prSet phldrT="[Text]" custT="1"/>
      <dgm:spPr>
        <a:solidFill>
          <a:schemeClr val="accent1">
            <a:lumMod val="40000"/>
            <a:lumOff val="60000"/>
          </a:schemeClr>
        </a:solidFill>
        <a:ln>
          <a:solidFill>
            <a:schemeClr val="accent1">
              <a:lumMod val="60000"/>
              <a:lumOff val="40000"/>
            </a:schemeClr>
          </a:solidFill>
        </a:ln>
      </dgm:spPr>
      <dgm:t>
        <a:bodyPr/>
        <a:lstStyle/>
        <a:p>
          <a:r>
            <a:rPr lang="en-US" sz="4800" dirty="0"/>
            <a:t>theory </a:t>
          </a:r>
        </a:p>
      </dgm:t>
    </dgm:pt>
    <dgm:pt modelId="{85F40788-94BE-9F47-9375-D9D134A3CF45}" type="parTrans" cxnId="{0C1B8959-A79D-E04E-9614-43BB8158C5B1}">
      <dgm:prSet/>
      <dgm:spPr/>
      <dgm:t>
        <a:bodyPr/>
        <a:lstStyle/>
        <a:p>
          <a:endParaRPr lang="en-US"/>
        </a:p>
      </dgm:t>
    </dgm:pt>
    <dgm:pt modelId="{878D1444-B4FF-D34A-A324-FA9A40D2F6CB}" type="sibTrans" cxnId="{0C1B8959-A79D-E04E-9614-43BB8158C5B1}">
      <dgm:prSet/>
      <dgm:spPr/>
      <dgm:t>
        <a:bodyPr/>
        <a:lstStyle/>
        <a:p>
          <a:endParaRPr lang="en-US"/>
        </a:p>
      </dgm:t>
    </dgm:pt>
    <dgm:pt modelId="{DC2EAF82-5D30-1C42-95ED-946C36077526}" type="pres">
      <dgm:prSet presAssocID="{74A07DF1-087A-924A-B022-0D03D49A85A1}" presName="Name0" presStyleCnt="0">
        <dgm:presLayoutVars>
          <dgm:dir/>
          <dgm:animLvl val="lvl"/>
          <dgm:resizeHandles val="exact"/>
        </dgm:presLayoutVars>
      </dgm:prSet>
      <dgm:spPr/>
    </dgm:pt>
    <dgm:pt modelId="{9A3AB064-D710-FC4A-9EEE-1B2DE8DC264D}" type="pres">
      <dgm:prSet presAssocID="{502B313A-A8F0-6B41-B088-54EA972ADA25}" presName="Name8" presStyleCnt="0"/>
      <dgm:spPr/>
    </dgm:pt>
    <dgm:pt modelId="{5F3F6E23-6443-B54C-9F62-64B02CB6ECBE}" type="pres">
      <dgm:prSet presAssocID="{502B313A-A8F0-6B41-B088-54EA972ADA25}" presName="level" presStyleLbl="node1" presStyleIdx="0" presStyleCnt="3" custLinFactNeighborX="-993" custLinFactNeighborY="-5303">
        <dgm:presLayoutVars>
          <dgm:chMax val="1"/>
          <dgm:bulletEnabled val="1"/>
        </dgm:presLayoutVars>
      </dgm:prSet>
      <dgm:spPr/>
    </dgm:pt>
    <dgm:pt modelId="{EAF25C77-7434-8F46-B358-EB787E45E818}" type="pres">
      <dgm:prSet presAssocID="{502B313A-A8F0-6B41-B088-54EA972ADA25}" presName="levelTx" presStyleLbl="revTx" presStyleIdx="0" presStyleCnt="0">
        <dgm:presLayoutVars>
          <dgm:chMax val="1"/>
          <dgm:bulletEnabled val="1"/>
        </dgm:presLayoutVars>
      </dgm:prSet>
      <dgm:spPr/>
    </dgm:pt>
    <dgm:pt modelId="{87F23C12-5B86-E347-A1F3-9A614AF574C7}" type="pres">
      <dgm:prSet presAssocID="{05288F8F-A283-3F46-895E-975A09BCE755}" presName="Name8" presStyleCnt="0"/>
      <dgm:spPr/>
    </dgm:pt>
    <dgm:pt modelId="{6F88B5D3-8C54-034A-8A7F-CF2F4F3BAE8F}" type="pres">
      <dgm:prSet presAssocID="{05288F8F-A283-3F46-895E-975A09BCE755}" presName="level" presStyleLbl="node1" presStyleIdx="1" presStyleCnt="3">
        <dgm:presLayoutVars>
          <dgm:chMax val="1"/>
          <dgm:bulletEnabled val="1"/>
        </dgm:presLayoutVars>
      </dgm:prSet>
      <dgm:spPr/>
    </dgm:pt>
    <dgm:pt modelId="{DB219132-BD8E-FC4E-819C-B9A0CA6BB358}" type="pres">
      <dgm:prSet presAssocID="{05288F8F-A283-3F46-895E-975A09BCE755}" presName="levelTx" presStyleLbl="revTx" presStyleIdx="0" presStyleCnt="0">
        <dgm:presLayoutVars>
          <dgm:chMax val="1"/>
          <dgm:bulletEnabled val="1"/>
        </dgm:presLayoutVars>
      </dgm:prSet>
      <dgm:spPr/>
    </dgm:pt>
    <dgm:pt modelId="{821F41D3-7AAE-B949-B65D-AFA4F47FBBE0}" type="pres">
      <dgm:prSet presAssocID="{8531E05E-924E-D549-9040-EE0AFEB8AD6A}" presName="Name8" presStyleCnt="0"/>
      <dgm:spPr/>
    </dgm:pt>
    <dgm:pt modelId="{B751C9A6-EFCA-E74F-873D-8A726C93F7E7}" type="pres">
      <dgm:prSet presAssocID="{8531E05E-924E-D549-9040-EE0AFEB8AD6A}" presName="level" presStyleLbl="node1" presStyleIdx="2" presStyleCnt="3">
        <dgm:presLayoutVars>
          <dgm:chMax val="1"/>
          <dgm:bulletEnabled val="1"/>
        </dgm:presLayoutVars>
      </dgm:prSet>
      <dgm:spPr/>
    </dgm:pt>
    <dgm:pt modelId="{395B3B98-60AE-964A-828E-5BFA58F142DE}" type="pres">
      <dgm:prSet presAssocID="{8531E05E-924E-D549-9040-EE0AFEB8AD6A}" presName="levelTx" presStyleLbl="revTx" presStyleIdx="0" presStyleCnt="0">
        <dgm:presLayoutVars>
          <dgm:chMax val="1"/>
          <dgm:bulletEnabled val="1"/>
        </dgm:presLayoutVars>
      </dgm:prSet>
      <dgm:spPr/>
    </dgm:pt>
  </dgm:ptLst>
  <dgm:cxnLst>
    <dgm:cxn modelId="{1E611722-C691-224D-AC1C-08E37B2C5A06}" srcId="{74A07DF1-087A-924A-B022-0D03D49A85A1}" destId="{502B313A-A8F0-6B41-B088-54EA972ADA25}" srcOrd="0" destOrd="0" parTransId="{7FA62173-7D50-BF46-B1A6-4128AB45EE0C}" sibTransId="{4D55F576-89D8-D54C-829C-A644C0AB7C5E}"/>
    <dgm:cxn modelId="{5A51914D-064E-3F48-8EA3-54AB75992147}" type="presOf" srcId="{8531E05E-924E-D549-9040-EE0AFEB8AD6A}" destId="{395B3B98-60AE-964A-828E-5BFA58F142DE}" srcOrd="1" destOrd="0" presId="urn:microsoft.com/office/officeart/2005/8/layout/pyramid3"/>
    <dgm:cxn modelId="{0C1B8959-A79D-E04E-9614-43BB8158C5B1}" srcId="{74A07DF1-087A-924A-B022-0D03D49A85A1}" destId="{8531E05E-924E-D549-9040-EE0AFEB8AD6A}" srcOrd="2" destOrd="0" parTransId="{85F40788-94BE-9F47-9375-D9D134A3CF45}" sibTransId="{878D1444-B4FF-D34A-A324-FA9A40D2F6CB}"/>
    <dgm:cxn modelId="{10EAD059-4B26-8F43-AB10-5451B429A17F}" type="presOf" srcId="{05288F8F-A283-3F46-895E-975A09BCE755}" destId="{DB219132-BD8E-FC4E-819C-B9A0CA6BB358}" srcOrd="1" destOrd="0" presId="urn:microsoft.com/office/officeart/2005/8/layout/pyramid3"/>
    <dgm:cxn modelId="{470E6C81-5D3D-974D-8300-9C0D5D8D7EEE}" srcId="{74A07DF1-087A-924A-B022-0D03D49A85A1}" destId="{05288F8F-A283-3F46-895E-975A09BCE755}" srcOrd="1" destOrd="0" parTransId="{75A9FA06-1DF1-9840-B7E7-5FF683D8A496}" sibTransId="{4EE50F05-B165-9D44-900F-50B4617C4535}"/>
    <dgm:cxn modelId="{195BF7BF-5274-C244-8C47-96404B1FC24D}" type="presOf" srcId="{05288F8F-A283-3F46-895E-975A09BCE755}" destId="{6F88B5D3-8C54-034A-8A7F-CF2F4F3BAE8F}" srcOrd="0" destOrd="0" presId="urn:microsoft.com/office/officeart/2005/8/layout/pyramid3"/>
    <dgm:cxn modelId="{76BE43C1-F82C-B64D-BBA7-328BAF420F95}" type="presOf" srcId="{74A07DF1-087A-924A-B022-0D03D49A85A1}" destId="{DC2EAF82-5D30-1C42-95ED-946C36077526}" srcOrd="0" destOrd="0" presId="urn:microsoft.com/office/officeart/2005/8/layout/pyramid3"/>
    <dgm:cxn modelId="{80A22DEC-BB1E-B245-B659-A4EC8DE3FA0C}" type="presOf" srcId="{502B313A-A8F0-6B41-B088-54EA972ADA25}" destId="{EAF25C77-7434-8F46-B358-EB787E45E818}" srcOrd="1" destOrd="0" presId="urn:microsoft.com/office/officeart/2005/8/layout/pyramid3"/>
    <dgm:cxn modelId="{BDAFC5EF-AA9A-E14D-9CF3-B3DCD12C2C85}" type="presOf" srcId="{502B313A-A8F0-6B41-B088-54EA972ADA25}" destId="{5F3F6E23-6443-B54C-9F62-64B02CB6ECBE}" srcOrd="0" destOrd="0" presId="urn:microsoft.com/office/officeart/2005/8/layout/pyramid3"/>
    <dgm:cxn modelId="{F8F992F0-8BAF-8142-819B-7D1DAD4EC697}" type="presOf" srcId="{8531E05E-924E-D549-9040-EE0AFEB8AD6A}" destId="{B751C9A6-EFCA-E74F-873D-8A726C93F7E7}" srcOrd="0" destOrd="0" presId="urn:microsoft.com/office/officeart/2005/8/layout/pyramid3"/>
    <dgm:cxn modelId="{8950B6AD-8FF8-884D-B82A-572A285C972A}" type="presParOf" srcId="{DC2EAF82-5D30-1C42-95ED-946C36077526}" destId="{9A3AB064-D710-FC4A-9EEE-1B2DE8DC264D}" srcOrd="0" destOrd="0" presId="urn:microsoft.com/office/officeart/2005/8/layout/pyramid3"/>
    <dgm:cxn modelId="{D5F1B7A2-FB04-1142-8901-9F874C284D41}" type="presParOf" srcId="{9A3AB064-D710-FC4A-9EEE-1B2DE8DC264D}" destId="{5F3F6E23-6443-B54C-9F62-64B02CB6ECBE}" srcOrd="0" destOrd="0" presId="urn:microsoft.com/office/officeart/2005/8/layout/pyramid3"/>
    <dgm:cxn modelId="{A37E95FA-FE2E-C846-A65B-811D565A808B}" type="presParOf" srcId="{9A3AB064-D710-FC4A-9EEE-1B2DE8DC264D}" destId="{EAF25C77-7434-8F46-B358-EB787E45E818}" srcOrd="1" destOrd="0" presId="urn:microsoft.com/office/officeart/2005/8/layout/pyramid3"/>
    <dgm:cxn modelId="{8A57B14B-E2D4-384B-A5B1-D0C67416102D}" type="presParOf" srcId="{DC2EAF82-5D30-1C42-95ED-946C36077526}" destId="{87F23C12-5B86-E347-A1F3-9A614AF574C7}" srcOrd="1" destOrd="0" presId="urn:microsoft.com/office/officeart/2005/8/layout/pyramid3"/>
    <dgm:cxn modelId="{50266B68-D18C-C942-88A4-9CCDFD47F83A}" type="presParOf" srcId="{87F23C12-5B86-E347-A1F3-9A614AF574C7}" destId="{6F88B5D3-8C54-034A-8A7F-CF2F4F3BAE8F}" srcOrd="0" destOrd="0" presId="urn:microsoft.com/office/officeart/2005/8/layout/pyramid3"/>
    <dgm:cxn modelId="{35EA3E72-7ABE-0242-8D90-2840271BD849}" type="presParOf" srcId="{87F23C12-5B86-E347-A1F3-9A614AF574C7}" destId="{DB219132-BD8E-FC4E-819C-B9A0CA6BB358}" srcOrd="1" destOrd="0" presId="urn:microsoft.com/office/officeart/2005/8/layout/pyramid3"/>
    <dgm:cxn modelId="{DF4A63CB-E71C-F549-8A25-0B85D9FED8B2}" type="presParOf" srcId="{DC2EAF82-5D30-1C42-95ED-946C36077526}" destId="{821F41D3-7AAE-B949-B65D-AFA4F47FBBE0}" srcOrd="2" destOrd="0" presId="urn:microsoft.com/office/officeart/2005/8/layout/pyramid3"/>
    <dgm:cxn modelId="{D91E8FA1-1659-C847-BF93-2A68DF6193DB}" type="presParOf" srcId="{821F41D3-7AAE-B949-B65D-AFA4F47FBBE0}" destId="{B751C9A6-EFCA-E74F-873D-8A726C93F7E7}" srcOrd="0" destOrd="0" presId="urn:microsoft.com/office/officeart/2005/8/layout/pyramid3"/>
    <dgm:cxn modelId="{ADE3FFDE-FA53-C14D-A28A-699F97428523}" type="presParOf" srcId="{821F41D3-7AAE-B949-B65D-AFA4F47FBBE0}" destId="{395B3B98-60AE-964A-828E-5BFA58F142DE}"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A07DF1-087A-924A-B022-0D03D49A85A1}" type="doc">
      <dgm:prSet loTypeId="urn:microsoft.com/office/officeart/2005/8/layout/pyramid3" loCatId="pyramid" qsTypeId="urn:microsoft.com/office/officeart/2005/8/quickstyle/simple1" qsCatId="simple" csTypeId="urn:microsoft.com/office/officeart/2005/8/colors/accent1_2" csCatId="accent1" phldr="1"/>
      <dgm:spPr/>
    </dgm:pt>
    <dgm:pt modelId="{502B313A-A8F0-6B41-B088-54EA972ADA25}">
      <dgm:prSet phldrT="[Text]" custT="1"/>
      <dgm:spPr>
        <a:solidFill>
          <a:schemeClr val="accent1"/>
        </a:solidFill>
        <a:ln>
          <a:solidFill>
            <a:schemeClr val="accent1">
              <a:lumMod val="60000"/>
              <a:lumOff val="40000"/>
            </a:schemeClr>
          </a:solidFill>
        </a:ln>
      </dgm:spPr>
      <dgm:t>
        <a:bodyPr/>
        <a:lstStyle/>
        <a:p>
          <a:r>
            <a:rPr lang="en-US" sz="4000" dirty="0"/>
            <a:t>production</a:t>
          </a:r>
        </a:p>
      </dgm:t>
    </dgm:pt>
    <dgm:pt modelId="{7FA62173-7D50-BF46-B1A6-4128AB45EE0C}" type="parTrans" cxnId="{1E611722-C691-224D-AC1C-08E37B2C5A06}">
      <dgm:prSet/>
      <dgm:spPr/>
      <dgm:t>
        <a:bodyPr/>
        <a:lstStyle/>
        <a:p>
          <a:endParaRPr lang="en-US"/>
        </a:p>
      </dgm:t>
    </dgm:pt>
    <dgm:pt modelId="{4D55F576-89D8-D54C-829C-A644C0AB7C5E}" type="sibTrans" cxnId="{1E611722-C691-224D-AC1C-08E37B2C5A06}">
      <dgm:prSet/>
      <dgm:spPr/>
      <dgm:t>
        <a:bodyPr/>
        <a:lstStyle/>
        <a:p>
          <a:endParaRPr lang="en-US"/>
        </a:p>
      </dgm:t>
    </dgm:pt>
    <dgm:pt modelId="{05288F8F-A283-3F46-895E-975A09BCE755}">
      <dgm:prSet phldrT="[Text]" custT="1"/>
      <dgm:spPr>
        <a:solidFill>
          <a:schemeClr val="accent1">
            <a:lumMod val="60000"/>
            <a:lumOff val="40000"/>
          </a:schemeClr>
        </a:solidFill>
      </dgm:spPr>
      <dgm:t>
        <a:bodyPr/>
        <a:lstStyle/>
        <a:p>
          <a:r>
            <a:rPr lang="en-US" sz="4000" dirty="0"/>
            <a:t>practice</a:t>
          </a:r>
        </a:p>
      </dgm:t>
    </dgm:pt>
    <dgm:pt modelId="{4EE50F05-B165-9D44-900F-50B4617C4535}" type="sibTrans" cxnId="{470E6C81-5D3D-974D-8300-9C0D5D8D7EEE}">
      <dgm:prSet/>
      <dgm:spPr/>
      <dgm:t>
        <a:bodyPr/>
        <a:lstStyle/>
        <a:p>
          <a:endParaRPr lang="en-US"/>
        </a:p>
      </dgm:t>
    </dgm:pt>
    <dgm:pt modelId="{75A9FA06-1DF1-9840-B7E7-5FF683D8A496}" type="parTrans" cxnId="{470E6C81-5D3D-974D-8300-9C0D5D8D7EEE}">
      <dgm:prSet/>
      <dgm:spPr/>
      <dgm:t>
        <a:bodyPr/>
        <a:lstStyle/>
        <a:p>
          <a:endParaRPr lang="en-US"/>
        </a:p>
      </dgm:t>
    </dgm:pt>
    <dgm:pt modelId="{8531E05E-924E-D549-9040-EE0AFEB8AD6A}">
      <dgm:prSet phldrT="[Text]" custT="1"/>
      <dgm:spPr>
        <a:solidFill>
          <a:schemeClr val="accent1">
            <a:lumMod val="40000"/>
            <a:lumOff val="60000"/>
          </a:schemeClr>
        </a:solidFill>
        <a:ln>
          <a:solidFill>
            <a:schemeClr val="accent1">
              <a:lumMod val="60000"/>
              <a:lumOff val="40000"/>
            </a:schemeClr>
          </a:solidFill>
        </a:ln>
      </dgm:spPr>
      <dgm:t>
        <a:bodyPr/>
        <a:lstStyle/>
        <a:p>
          <a:r>
            <a:rPr lang="en-US" sz="4000" dirty="0"/>
            <a:t>theory</a:t>
          </a:r>
        </a:p>
      </dgm:t>
    </dgm:pt>
    <dgm:pt modelId="{85F40788-94BE-9F47-9375-D9D134A3CF45}" type="parTrans" cxnId="{0C1B8959-A79D-E04E-9614-43BB8158C5B1}">
      <dgm:prSet/>
      <dgm:spPr/>
      <dgm:t>
        <a:bodyPr/>
        <a:lstStyle/>
        <a:p>
          <a:endParaRPr lang="en-US"/>
        </a:p>
      </dgm:t>
    </dgm:pt>
    <dgm:pt modelId="{878D1444-B4FF-D34A-A324-FA9A40D2F6CB}" type="sibTrans" cxnId="{0C1B8959-A79D-E04E-9614-43BB8158C5B1}">
      <dgm:prSet/>
      <dgm:spPr/>
      <dgm:t>
        <a:bodyPr/>
        <a:lstStyle/>
        <a:p>
          <a:endParaRPr lang="en-US"/>
        </a:p>
      </dgm:t>
    </dgm:pt>
    <dgm:pt modelId="{DC2EAF82-5D30-1C42-95ED-946C36077526}" type="pres">
      <dgm:prSet presAssocID="{74A07DF1-087A-924A-B022-0D03D49A85A1}" presName="Name0" presStyleCnt="0">
        <dgm:presLayoutVars>
          <dgm:dir/>
          <dgm:animLvl val="lvl"/>
          <dgm:resizeHandles val="exact"/>
        </dgm:presLayoutVars>
      </dgm:prSet>
      <dgm:spPr/>
    </dgm:pt>
    <dgm:pt modelId="{9A3AB064-D710-FC4A-9EEE-1B2DE8DC264D}" type="pres">
      <dgm:prSet presAssocID="{502B313A-A8F0-6B41-B088-54EA972ADA25}" presName="Name8" presStyleCnt="0"/>
      <dgm:spPr/>
    </dgm:pt>
    <dgm:pt modelId="{5F3F6E23-6443-B54C-9F62-64B02CB6ECBE}" type="pres">
      <dgm:prSet presAssocID="{502B313A-A8F0-6B41-B088-54EA972ADA25}" presName="level" presStyleLbl="node1" presStyleIdx="0" presStyleCnt="3" custLinFactNeighborX="-573" custLinFactNeighborY="-773">
        <dgm:presLayoutVars>
          <dgm:chMax val="1"/>
          <dgm:bulletEnabled val="1"/>
        </dgm:presLayoutVars>
      </dgm:prSet>
      <dgm:spPr/>
    </dgm:pt>
    <dgm:pt modelId="{EAF25C77-7434-8F46-B358-EB787E45E818}" type="pres">
      <dgm:prSet presAssocID="{502B313A-A8F0-6B41-B088-54EA972ADA25}" presName="levelTx" presStyleLbl="revTx" presStyleIdx="0" presStyleCnt="0">
        <dgm:presLayoutVars>
          <dgm:chMax val="1"/>
          <dgm:bulletEnabled val="1"/>
        </dgm:presLayoutVars>
      </dgm:prSet>
      <dgm:spPr/>
    </dgm:pt>
    <dgm:pt modelId="{87F23C12-5B86-E347-A1F3-9A614AF574C7}" type="pres">
      <dgm:prSet presAssocID="{05288F8F-A283-3F46-895E-975A09BCE755}" presName="Name8" presStyleCnt="0"/>
      <dgm:spPr/>
    </dgm:pt>
    <dgm:pt modelId="{6F88B5D3-8C54-034A-8A7F-CF2F4F3BAE8F}" type="pres">
      <dgm:prSet presAssocID="{05288F8F-A283-3F46-895E-975A09BCE755}" presName="level" presStyleLbl="node1" presStyleIdx="1" presStyleCnt="3">
        <dgm:presLayoutVars>
          <dgm:chMax val="1"/>
          <dgm:bulletEnabled val="1"/>
        </dgm:presLayoutVars>
      </dgm:prSet>
      <dgm:spPr/>
    </dgm:pt>
    <dgm:pt modelId="{DB219132-BD8E-FC4E-819C-B9A0CA6BB358}" type="pres">
      <dgm:prSet presAssocID="{05288F8F-A283-3F46-895E-975A09BCE755}" presName="levelTx" presStyleLbl="revTx" presStyleIdx="0" presStyleCnt="0">
        <dgm:presLayoutVars>
          <dgm:chMax val="1"/>
          <dgm:bulletEnabled val="1"/>
        </dgm:presLayoutVars>
      </dgm:prSet>
      <dgm:spPr/>
    </dgm:pt>
    <dgm:pt modelId="{821F41D3-7AAE-B949-B65D-AFA4F47FBBE0}" type="pres">
      <dgm:prSet presAssocID="{8531E05E-924E-D549-9040-EE0AFEB8AD6A}" presName="Name8" presStyleCnt="0"/>
      <dgm:spPr/>
    </dgm:pt>
    <dgm:pt modelId="{B751C9A6-EFCA-E74F-873D-8A726C93F7E7}" type="pres">
      <dgm:prSet presAssocID="{8531E05E-924E-D549-9040-EE0AFEB8AD6A}" presName="level" presStyleLbl="node1" presStyleIdx="2" presStyleCnt="3">
        <dgm:presLayoutVars>
          <dgm:chMax val="1"/>
          <dgm:bulletEnabled val="1"/>
        </dgm:presLayoutVars>
      </dgm:prSet>
      <dgm:spPr/>
    </dgm:pt>
    <dgm:pt modelId="{395B3B98-60AE-964A-828E-5BFA58F142DE}" type="pres">
      <dgm:prSet presAssocID="{8531E05E-924E-D549-9040-EE0AFEB8AD6A}" presName="levelTx" presStyleLbl="revTx" presStyleIdx="0" presStyleCnt="0">
        <dgm:presLayoutVars>
          <dgm:chMax val="1"/>
          <dgm:bulletEnabled val="1"/>
        </dgm:presLayoutVars>
      </dgm:prSet>
      <dgm:spPr/>
    </dgm:pt>
  </dgm:ptLst>
  <dgm:cxnLst>
    <dgm:cxn modelId="{1E611722-C691-224D-AC1C-08E37B2C5A06}" srcId="{74A07DF1-087A-924A-B022-0D03D49A85A1}" destId="{502B313A-A8F0-6B41-B088-54EA972ADA25}" srcOrd="0" destOrd="0" parTransId="{7FA62173-7D50-BF46-B1A6-4128AB45EE0C}" sibTransId="{4D55F576-89D8-D54C-829C-A644C0AB7C5E}"/>
    <dgm:cxn modelId="{5A51914D-064E-3F48-8EA3-54AB75992147}" type="presOf" srcId="{8531E05E-924E-D549-9040-EE0AFEB8AD6A}" destId="{395B3B98-60AE-964A-828E-5BFA58F142DE}" srcOrd="1" destOrd="0" presId="urn:microsoft.com/office/officeart/2005/8/layout/pyramid3"/>
    <dgm:cxn modelId="{0C1B8959-A79D-E04E-9614-43BB8158C5B1}" srcId="{74A07DF1-087A-924A-B022-0D03D49A85A1}" destId="{8531E05E-924E-D549-9040-EE0AFEB8AD6A}" srcOrd="2" destOrd="0" parTransId="{85F40788-94BE-9F47-9375-D9D134A3CF45}" sibTransId="{878D1444-B4FF-D34A-A324-FA9A40D2F6CB}"/>
    <dgm:cxn modelId="{10EAD059-4B26-8F43-AB10-5451B429A17F}" type="presOf" srcId="{05288F8F-A283-3F46-895E-975A09BCE755}" destId="{DB219132-BD8E-FC4E-819C-B9A0CA6BB358}" srcOrd="1" destOrd="0" presId="urn:microsoft.com/office/officeart/2005/8/layout/pyramid3"/>
    <dgm:cxn modelId="{470E6C81-5D3D-974D-8300-9C0D5D8D7EEE}" srcId="{74A07DF1-087A-924A-B022-0D03D49A85A1}" destId="{05288F8F-A283-3F46-895E-975A09BCE755}" srcOrd="1" destOrd="0" parTransId="{75A9FA06-1DF1-9840-B7E7-5FF683D8A496}" sibTransId="{4EE50F05-B165-9D44-900F-50B4617C4535}"/>
    <dgm:cxn modelId="{195BF7BF-5274-C244-8C47-96404B1FC24D}" type="presOf" srcId="{05288F8F-A283-3F46-895E-975A09BCE755}" destId="{6F88B5D3-8C54-034A-8A7F-CF2F4F3BAE8F}" srcOrd="0" destOrd="0" presId="urn:microsoft.com/office/officeart/2005/8/layout/pyramid3"/>
    <dgm:cxn modelId="{76BE43C1-F82C-B64D-BBA7-328BAF420F95}" type="presOf" srcId="{74A07DF1-087A-924A-B022-0D03D49A85A1}" destId="{DC2EAF82-5D30-1C42-95ED-946C36077526}" srcOrd="0" destOrd="0" presId="urn:microsoft.com/office/officeart/2005/8/layout/pyramid3"/>
    <dgm:cxn modelId="{80A22DEC-BB1E-B245-B659-A4EC8DE3FA0C}" type="presOf" srcId="{502B313A-A8F0-6B41-B088-54EA972ADA25}" destId="{EAF25C77-7434-8F46-B358-EB787E45E818}" srcOrd="1" destOrd="0" presId="urn:microsoft.com/office/officeart/2005/8/layout/pyramid3"/>
    <dgm:cxn modelId="{BDAFC5EF-AA9A-E14D-9CF3-B3DCD12C2C85}" type="presOf" srcId="{502B313A-A8F0-6B41-B088-54EA972ADA25}" destId="{5F3F6E23-6443-B54C-9F62-64B02CB6ECBE}" srcOrd="0" destOrd="0" presId="urn:microsoft.com/office/officeart/2005/8/layout/pyramid3"/>
    <dgm:cxn modelId="{F8F992F0-8BAF-8142-819B-7D1DAD4EC697}" type="presOf" srcId="{8531E05E-924E-D549-9040-EE0AFEB8AD6A}" destId="{B751C9A6-EFCA-E74F-873D-8A726C93F7E7}" srcOrd="0" destOrd="0" presId="urn:microsoft.com/office/officeart/2005/8/layout/pyramid3"/>
    <dgm:cxn modelId="{8950B6AD-8FF8-884D-B82A-572A285C972A}" type="presParOf" srcId="{DC2EAF82-5D30-1C42-95ED-946C36077526}" destId="{9A3AB064-D710-FC4A-9EEE-1B2DE8DC264D}" srcOrd="0" destOrd="0" presId="urn:microsoft.com/office/officeart/2005/8/layout/pyramid3"/>
    <dgm:cxn modelId="{D5F1B7A2-FB04-1142-8901-9F874C284D41}" type="presParOf" srcId="{9A3AB064-D710-FC4A-9EEE-1B2DE8DC264D}" destId="{5F3F6E23-6443-B54C-9F62-64B02CB6ECBE}" srcOrd="0" destOrd="0" presId="urn:microsoft.com/office/officeart/2005/8/layout/pyramid3"/>
    <dgm:cxn modelId="{A37E95FA-FE2E-C846-A65B-811D565A808B}" type="presParOf" srcId="{9A3AB064-D710-FC4A-9EEE-1B2DE8DC264D}" destId="{EAF25C77-7434-8F46-B358-EB787E45E818}" srcOrd="1" destOrd="0" presId="urn:microsoft.com/office/officeart/2005/8/layout/pyramid3"/>
    <dgm:cxn modelId="{8A57B14B-E2D4-384B-A5B1-D0C67416102D}" type="presParOf" srcId="{DC2EAF82-5D30-1C42-95ED-946C36077526}" destId="{87F23C12-5B86-E347-A1F3-9A614AF574C7}" srcOrd="1" destOrd="0" presId="urn:microsoft.com/office/officeart/2005/8/layout/pyramid3"/>
    <dgm:cxn modelId="{50266B68-D18C-C942-88A4-9CCDFD47F83A}" type="presParOf" srcId="{87F23C12-5B86-E347-A1F3-9A614AF574C7}" destId="{6F88B5D3-8C54-034A-8A7F-CF2F4F3BAE8F}" srcOrd="0" destOrd="0" presId="urn:microsoft.com/office/officeart/2005/8/layout/pyramid3"/>
    <dgm:cxn modelId="{35EA3E72-7ABE-0242-8D90-2840271BD849}" type="presParOf" srcId="{87F23C12-5B86-E347-A1F3-9A614AF574C7}" destId="{DB219132-BD8E-FC4E-819C-B9A0CA6BB358}" srcOrd="1" destOrd="0" presId="urn:microsoft.com/office/officeart/2005/8/layout/pyramid3"/>
    <dgm:cxn modelId="{DF4A63CB-E71C-F549-8A25-0B85D9FED8B2}" type="presParOf" srcId="{DC2EAF82-5D30-1C42-95ED-946C36077526}" destId="{821F41D3-7AAE-B949-B65D-AFA4F47FBBE0}" srcOrd="2" destOrd="0" presId="urn:microsoft.com/office/officeart/2005/8/layout/pyramid3"/>
    <dgm:cxn modelId="{D91E8FA1-1659-C847-BF93-2A68DF6193DB}" type="presParOf" srcId="{821F41D3-7AAE-B949-B65D-AFA4F47FBBE0}" destId="{B751C9A6-EFCA-E74F-873D-8A726C93F7E7}" srcOrd="0" destOrd="0" presId="urn:microsoft.com/office/officeart/2005/8/layout/pyramid3"/>
    <dgm:cxn modelId="{ADE3FFDE-FA53-C14D-A28A-699F97428523}" type="presParOf" srcId="{821F41D3-7AAE-B949-B65D-AFA4F47FBBE0}" destId="{395B3B98-60AE-964A-828E-5BFA58F142DE}"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4A07DF1-087A-924A-B022-0D03D49A85A1}" type="doc">
      <dgm:prSet loTypeId="urn:microsoft.com/office/officeart/2005/8/layout/pyramid3" loCatId="pyramid" qsTypeId="urn:microsoft.com/office/officeart/2005/8/quickstyle/simple1" qsCatId="simple" csTypeId="urn:microsoft.com/office/officeart/2005/8/colors/accent1_2" csCatId="accent1" phldr="1"/>
      <dgm:spPr/>
    </dgm:pt>
    <dgm:pt modelId="{502B313A-A8F0-6B41-B088-54EA972ADA25}">
      <dgm:prSet phldrT="[Text]" custT="1"/>
      <dgm:spPr>
        <a:solidFill>
          <a:schemeClr val="accent1"/>
        </a:solidFill>
        <a:ln>
          <a:solidFill>
            <a:schemeClr val="accent1">
              <a:lumMod val="60000"/>
              <a:lumOff val="40000"/>
            </a:schemeClr>
          </a:solidFill>
        </a:ln>
      </dgm:spPr>
      <dgm:t>
        <a:bodyPr/>
        <a:lstStyle/>
        <a:p>
          <a:r>
            <a:rPr lang="en-US" sz="4000" dirty="0"/>
            <a:t>production</a:t>
          </a:r>
        </a:p>
      </dgm:t>
    </dgm:pt>
    <dgm:pt modelId="{7FA62173-7D50-BF46-B1A6-4128AB45EE0C}" type="parTrans" cxnId="{1E611722-C691-224D-AC1C-08E37B2C5A06}">
      <dgm:prSet/>
      <dgm:spPr/>
      <dgm:t>
        <a:bodyPr/>
        <a:lstStyle/>
        <a:p>
          <a:endParaRPr lang="en-US"/>
        </a:p>
      </dgm:t>
    </dgm:pt>
    <dgm:pt modelId="{4D55F576-89D8-D54C-829C-A644C0AB7C5E}" type="sibTrans" cxnId="{1E611722-C691-224D-AC1C-08E37B2C5A06}">
      <dgm:prSet/>
      <dgm:spPr/>
      <dgm:t>
        <a:bodyPr/>
        <a:lstStyle/>
        <a:p>
          <a:endParaRPr lang="en-US"/>
        </a:p>
      </dgm:t>
    </dgm:pt>
    <dgm:pt modelId="{05288F8F-A283-3F46-895E-975A09BCE755}">
      <dgm:prSet phldrT="[Text]" custT="1"/>
      <dgm:spPr>
        <a:solidFill>
          <a:schemeClr val="accent1">
            <a:lumMod val="60000"/>
            <a:lumOff val="40000"/>
          </a:schemeClr>
        </a:solidFill>
      </dgm:spPr>
      <dgm:t>
        <a:bodyPr/>
        <a:lstStyle/>
        <a:p>
          <a:r>
            <a:rPr lang="en-US" sz="4000" dirty="0"/>
            <a:t>practice</a:t>
          </a:r>
        </a:p>
      </dgm:t>
    </dgm:pt>
    <dgm:pt modelId="{4EE50F05-B165-9D44-900F-50B4617C4535}" type="sibTrans" cxnId="{470E6C81-5D3D-974D-8300-9C0D5D8D7EEE}">
      <dgm:prSet/>
      <dgm:spPr/>
      <dgm:t>
        <a:bodyPr/>
        <a:lstStyle/>
        <a:p>
          <a:endParaRPr lang="en-US"/>
        </a:p>
      </dgm:t>
    </dgm:pt>
    <dgm:pt modelId="{75A9FA06-1DF1-9840-B7E7-5FF683D8A496}" type="parTrans" cxnId="{470E6C81-5D3D-974D-8300-9C0D5D8D7EEE}">
      <dgm:prSet/>
      <dgm:spPr/>
      <dgm:t>
        <a:bodyPr/>
        <a:lstStyle/>
        <a:p>
          <a:endParaRPr lang="en-US"/>
        </a:p>
      </dgm:t>
    </dgm:pt>
    <dgm:pt modelId="{8531E05E-924E-D549-9040-EE0AFEB8AD6A}">
      <dgm:prSet phldrT="[Text]" custT="1"/>
      <dgm:spPr>
        <a:solidFill>
          <a:schemeClr val="accent1">
            <a:lumMod val="40000"/>
            <a:lumOff val="60000"/>
          </a:schemeClr>
        </a:solidFill>
        <a:ln>
          <a:solidFill>
            <a:schemeClr val="accent1">
              <a:lumMod val="60000"/>
              <a:lumOff val="40000"/>
            </a:schemeClr>
          </a:solidFill>
        </a:ln>
      </dgm:spPr>
      <dgm:t>
        <a:bodyPr/>
        <a:lstStyle/>
        <a:p>
          <a:r>
            <a:rPr lang="en-US" sz="4000" dirty="0"/>
            <a:t>theory</a:t>
          </a:r>
        </a:p>
      </dgm:t>
    </dgm:pt>
    <dgm:pt modelId="{85F40788-94BE-9F47-9375-D9D134A3CF45}" type="parTrans" cxnId="{0C1B8959-A79D-E04E-9614-43BB8158C5B1}">
      <dgm:prSet/>
      <dgm:spPr/>
      <dgm:t>
        <a:bodyPr/>
        <a:lstStyle/>
        <a:p>
          <a:endParaRPr lang="en-US"/>
        </a:p>
      </dgm:t>
    </dgm:pt>
    <dgm:pt modelId="{878D1444-B4FF-D34A-A324-FA9A40D2F6CB}" type="sibTrans" cxnId="{0C1B8959-A79D-E04E-9614-43BB8158C5B1}">
      <dgm:prSet/>
      <dgm:spPr/>
      <dgm:t>
        <a:bodyPr/>
        <a:lstStyle/>
        <a:p>
          <a:endParaRPr lang="en-US"/>
        </a:p>
      </dgm:t>
    </dgm:pt>
    <dgm:pt modelId="{DC2EAF82-5D30-1C42-95ED-946C36077526}" type="pres">
      <dgm:prSet presAssocID="{74A07DF1-087A-924A-B022-0D03D49A85A1}" presName="Name0" presStyleCnt="0">
        <dgm:presLayoutVars>
          <dgm:dir/>
          <dgm:animLvl val="lvl"/>
          <dgm:resizeHandles val="exact"/>
        </dgm:presLayoutVars>
      </dgm:prSet>
      <dgm:spPr/>
    </dgm:pt>
    <dgm:pt modelId="{9A3AB064-D710-FC4A-9EEE-1B2DE8DC264D}" type="pres">
      <dgm:prSet presAssocID="{502B313A-A8F0-6B41-B088-54EA972ADA25}" presName="Name8" presStyleCnt="0"/>
      <dgm:spPr/>
    </dgm:pt>
    <dgm:pt modelId="{5F3F6E23-6443-B54C-9F62-64B02CB6ECBE}" type="pres">
      <dgm:prSet presAssocID="{502B313A-A8F0-6B41-B088-54EA972ADA25}" presName="level" presStyleLbl="node1" presStyleIdx="0" presStyleCnt="3" custLinFactNeighborX="0" custLinFactNeighborY="716">
        <dgm:presLayoutVars>
          <dgm:chMax val="1"/>
          <dgm:bulletEnabled val="1"/>
        </dgm:presLayoutVars>
      </dgm:prSet>
      <dgm:spPr/>
    </dgm:pt>
    <dgm:pt modelId="{EAF25C77-7434-8F46-B358-EB787E45E818}" type="pres">
      <dgm:prSet presAssocID="{502B313A-A8F0-6B41-B088-54EA972ADA25}" presName="levelTx" presStyleLbl="revTx" presStyleIdx="0" presStyleCnt="0">
        <dgm:presLayoutVars>
          <dgm:chMax val="1"/>
          <dgm:bulletEnabled val="1"/>
        </dgm:presLayoutVars>
      </dgm:prSet>
      <dgm:spPr/>
    </dgm:pt>
    <dgm:pt modelId="{87F23C12-5B86-E347-A1F3-9A614AF574C7}" type="pres">
      <dgm:prSet presAssocID="{05288F8F-A283-3F46-895E-975A09BCE755}" presName="Name8" presStyleCnt="0"/>
      <dgm:spPr/>
    </dgm:pt>
    <dgm:pt modelId="{6F88B5D3-8C54-034A-8A7F-CF2F4F3BAE8F}" type="pres">
      <dgm:prSet presAssocID="{05288F8F-A283-3F46-895E-975A09BCE755}" presName="level" presStyleLbl="node1" presStyleIdx="1" presStyleCnt="3">
        <dgm:presLayoutVars>
          <dgm:chMax val="1"/>
          <dgm:bulletEnabled val="1"/>
        </dgm:presLayoutVars>
      </dgm:prSet>
      <dgm:spPr/>
    </dgm:pt>
    <dgm:pt modelId="{DB219132-BD8E-FC4E-819C-B9A0CA6BB358}" type="pres">
      <dgm:prSet presAssocID="{05288F8F-A283-3F46-895E-975A09BCE755}" presName="levelTx" presStyleLbl="revTx" presStyleIdx="0" presStyleCnt="0">
        <dgm:presLayoutVars>
          <dgm:chMax val="1"/>
          <dgm:bulletEnabled val="1"/>
        </dgm:presLayoutVars>
      </dgm:prSet>
      <dgm:spPr/>
    </dgm:pt>
    <dgm:pt modelId="{821F41D3-7AAE-B949-B65D-AFA4F47FBBE0}" type="pres">
      <dgm:prSet presAssocID="{8531E05E-924E-D549-9040-EE0AFEB8AD6A}" presName="Name8" presStyleCnt="0"/>
      <dgm:spPr/>
    </dgm:pt>
    <dgm:pt modelId="{B751C9A6-EFCA-E74F-873D-8A726C93F7E7}" type="pres">
      <dgm:prSet presAssocID="{8531E05E-924E-D549-9040-EE0AFEB8AD6A}" presName="level" presStyleLbl="node1" presStyleIdx="2" presStyleCnt="3">
        <dgm:presLayoutVars>
          <dgm:chMax val="1"/>
          <dgm:bulletEnabled val="1"/>
        </dgm:presLayoutVars>
      </dgm:prSet>
      <dgm:spPr/>
    </dgm:pt>
    <dgm:pt modelId="{395B3B98-60AE-964A-828E-5BFA58F142DE}" type="pres">
      <dgm:prSet presAssocID="{8531E05E-924E-D549-9040-EE0AFEB8AD6A}" presName="levelTx" presStyleLbl="revTx" presStyleIdx="0" presStyleCnt="0">
        <dgm:presLayoutVars>
          <dgm:chMax val="1"/>
          <dgm:bulletEnabled val="1"/>
        </dgm:presLayoutVars>
      </dgm:prSet>
      <dgm:spPr/>
    </dgm:pt>
  </dgm:ptLst>
  <dgm:cxnLst>
    <dgm:cxn modelId="{1E611722-C691-224D-AC1C-08E37B2C5A06}" srcId="{74A07DF1-087A-924A-B022-0D03D49A85A1}" destId="{502B313A-A8F0-6B41-B088-54EA972ADA25}" srcOrd="0" destOrd="0" parTransId="{7FA62173-7D50-BF46-B1A6-4128AB45EE0C}" sibTransId="{4D55F576-89D8-D54C-829C-A644C0AB7C5E}"/>
    <dgm:cxn modelId="{5A51914D-064E-3F48-8EA3-54AB75992147}" type="presOf" srcId="{8531E05E-924E-D549-9040-EE0AFEB8AD6A}" destId="{395B3B98-60AE-964A-828E-5BFA58F142DE}" srcOrd="1" destOrd="0" presId="urn:microsoft.com/office/officeart/2005/8/layout/pyramid3"/>
    <dgm:cxn modelId="{0C1B8959-A79D-E04E-9614-43BB8158C5B1}" srcId="{74A07DF1-087A-924A-B022-0D03D49A85A1}" destId="{8531E05E-924E-D549-9040-EE0AFEB8AD6A}" srcOrd="2" destOrd="0" parTransId="{85F40788-94BE-9F47-9375-D9D134A3CF45}" sibTransId="{878D1444-B4FF-D34A-A324-FA9A40D2F6CB}"/>
    <dgm:cxn modelId="{10EAD059-4B26-8F43-AB10-5451B429A17F}" type="presOf" srcId="{05288F8F-A283-3F46-895E-975A09BCE755}" destId="{DB219132-BD8E-FC4E-819C-B9A0CA6BB358}" srcOrd="1" destOrd="0" presId="urn:microsoft.com/office/officeart/2005/8/layout/pyramid3"/>
    <dgm:cxn modelId="{470E6C81-5D3D-974D-8300-9C0D5D8D7EEE}" srcId="{74A07DF1-087A-924A-B022-0D03D49A85A1}" destId="{05288F8F-A283-3F46-895E-975A09BCE755}" srcOrd="1" destOrd="0" parTransId="{75A9FA06-1DF1-9840-B7E7-5FF683D8A496}" sibTransId="{4EE50F05-B165-9D44-900F-50B4617C4535}"/>
    <dgm:cxn modelId="{195BF7BF-5274-C244-8C47-96404B1FC24D}" type="presOf" srcId="{05288F8F-A283-3F46-895E-975A09BCE755}" destId="{6F88B5D3-8C54-034A-8A7F-CF2F4F3BAE8F}" srcOrd="0" destOrd="0" presId="urn:microsoft.com/office/officeart/2005/8/layout/pyramid3"/>
    <dgm:cxn modelId="{76BE43C1-F82C-B64D-BBA7-328BAF420F95}" type="presOf" srcId="{74A07DF1-087A-924A-B022-0D03D49A85A1}" destId="{DC2EAF82-5D30-1C42-95ED-946C36077526}" srcOrd="0" destOrd="0" presId="urn:microsoft.com/office/officeart/2005/8/layout/pyramid3"/>
    <dgm:cxn modelId="{80A22DEC-BB1E-B245-B659-A4EC8DE3FA0C}" type="presOf" srcId="{502B313A-A8F0-6B41-B088-54EA972ADA25}" destId="{EAF25C77-7434-8F46-B358-EB787E45E818}" srcOrd="1" destOrd="0" presId="urn:microsoft.com/office/officeart/2005/8/layout/pyramid3"/>
    <dgm:cxn modelId="{BDAFC5EF-AA9A-E14D-9CF3-B3DCD12C2C85}" type="presOf" srcId="{502B313A-A8F0-6B41-B088-54EA972ADA25}" destId="{5F3F6E23-6443-B54C-9F62-64B02CB6ECBE}" srcOrd="0" destOrd="0" presId="urn:microsoft.com/office/officeart/2005/8/layout/pyramid3"/>
    <dgm:cxn modelId="{F8F992F0-8BAF-8142-819B-7D1DAD4EC697}" type="presOf" srcId="{8531E05E-924E-D549-9040-EE0AFEB8AD6A}" destId="{B751C9A6-EFCA-E74F-873D-8A726C93F7E7}" srcOrd="0" destOrd="0" presId="urn:microsoft.com/office/officeart/2005/8/layout/pyramid3"/>
    <dgm:cxn modelId="{8950B6AD-8FF8-884D-B82A-572A285C972A}" type="presParOf" srcId="{DC2EAF82-5D30-1C42-95ED-946C36077526}" destId="{9A3AB064-D710-FC4A-9EEE-1B2DE8DC264D}" srcOrd="0" destOrd="0" presId="urn:microsoft.com/office/officeart/2005/8/layout/pyramid3"/>
    <dgm:cxn modelId="{D5F1B7A2-FB04-1142-8901-9F874C284D41}" type="presParOf" srcId="{9A3AB064-D710-FC4A-9EEE-1B2DE8DC264D}" destId="{5F3F6E23-6443-B54C-9F62-64B02CB6ECBE}" srcOrd="0" destOrd="0" presId="urn:microsoft.com/office/officeart/2005/8/layout/pyramid3"/>
    <dgm:cxn modelId="{A37E95FA-FE2E-C846-A65B-811D565A808B}" type="presParOf" srcId="{9A3AB064-D710-FC4A-9EEE-1B2DE8DC264D}" destId="{EAF25C77-7434-8F46-B358-EB787E45E818}" srcOrd="1" destOrd="0" presId="urn:microsoft.com/office/officeart/2005/8/layout/pyramid3"/>
    <dgm:cxn modelId="{8A57B14B-E2D4-384B-A5B1-D0C67416102D}" type="presParOf" srcId="{DC2EAF82-5D30-1C42-95ED-946C36077526}" destId="{87F23C12-5B86-E347-A1F3-9A614AF574C7}" srcOrd="1" destOrd="0" presId="urn:microsoft.com/office/officeart/2005/8/layout/pyramid3"/>
    <dgm:cxn modelId="{50266B68-D18C-C942-88A4-9CCDFD47F83A}" type="presParOf" srcId="{87F23C12-5B86-E347-A1F3-9A614AF574C7}" destId="{6F88B5D3-8C54-034A-8A7F-CF2F4F3BAE8F}" srcOrd="0" destOrd="0" presId="urn:microsoft.com/office/officeart/2005/8/layout/pyramid3"/>
    <dgm:cxn modelId="{35EA3E72-7ABE-0242-8D90-2840271BD849}" type="presParOf" srcId="{87F23C12-5B86-E347-A1F3-9A614AF574C7}" destId="{DB219132-BD8E-FC4E-819C-B9A0CA6BB358}" srcOrd="1" destOrd="0" presId="urn:microsoft.com/office/officeart/2005/8/layout/pyramid3"/>
    <dgm:cxn modelId="{DF4A63CB-E71C-F549-8A25-0B85D9FED8B2}" type="presParOf" srcId="{DC2EAF82-5D30-1C42-95ED-946C36077526}" destId="{821F41D3-7AAE-B949-B65D-AFA4F47FBBE0}" srcOrd="2" destOrd="0" presId="urn:microsoft.com/office/officeart/2005/8/layout/pyramid3"/>
    <dgm:cxn modelId="{D91E8FA1-1659-C847-BF93-2A68DF6193DB}" type="presParOf" srcId="{821F41D3-7AAE-B949-B65D-AFA4F47FBBE0}" destId="{B751C9A6-EFCA-E74F-873D-8A726C93F7E7}" srcOrd="0" destOrd="0" presId="urn:microsoft.com/office/officeart/2005/8/layout/pyramid3"/>
    <dgm:cxn modelId="{ADE3FFDE-FA53-C14D-A28A-699F97428523}" type="presParOf" srcId="{821F41D3-7AAE-B949-B65D-AFA4F47FBBE0}" destId="{395B3B98-60AE-964A-828E-5BFA58F142DE}"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A07DF1-087A-924A-B022-0D03D49A85A1}" type="doc">
      <dgm:prSet loTypeId="urn:microsoft.com/office/officeart/2005/8/layout/pyramid3" loCatId="pyramid" qsTypeId="urn:microsoft.com/office/officeart/2005/8/quickstyle/simple1" qsCatId="simple" csTypeId="urn:microsoft.com/office/officeart/2005/8/colors/accent1_2" csCatId="accent1" phldr="1"/>
      <dgm:spPr/>
    </dgm:pt>
    <dgm:pt modelId="{502B313A-A8F0-6B41-B088-54EA972ADA25}">
      <dgm:prSet phldrT="[Text]" custT="1"/>
      <dgm:spPr/>
      <dgm:t>
        <a:bodyPr/>
        <a:lstStyle/>
        <a:p>
          <a:r>
            <a:rPr lang="en-US" sz="4000" dirty="0"/>
            <a:t>production</a:t>
          </a:r>
        </a:p>
      </dgm:t>
    </dgm:pt>
    <dgm:pt modelId="{7FA62173-7D50-BF46-B1A6-4128AB45EE0C}" type="parTrans" cxnId="{1E611722-C691-224D-AC1C-08E37B2C5A06}">
      <dgm:prSet/>
      <dgm:spPr/>
      <dgm:t>
        <a:bodyPr/>
        <a:lstStyle/>
        <a:p>
          <a:endParaRPr lang="en-US"/>
        </a:p>
      </dgm:t>
    </dgm:pt>
    <dgm:pt modelId="{4D55F576-89D8-D54C-829C-A644C0AB7C5E}" type="sibTrans" cxnId="{1E611722-C691-224D-AC1C-08E37B2C5A06}">
      <dgm:prSet/>
      <dgm:spPr/>
      <dgm:t>
        <a:bodyPr/>
        <a:lstStyle/>
        <a:p>
          <a:endParaRPr lang="en-US"/>
        </a:p>
      </dgm:t>
    </dgm:pt>
    <dgm:pt modelId="{05288F8F-A283-3F46-895E-975A09BCE755}">
      <dgm:prSet phldrT="[Text]" custT="1"/>
      <dgm:spPr/>
      <dgm:t>
        <a:bodyPr/>
        <a:lstStyle/>
        <a:p>
          <a:r>
            <a:rPr lang="en-US" sz="4000" dirty="0"/>
            <a:t>practice</a:t>
          </a:r>
        </a:p>
      </dgm:t>
    </dgm:pt>
    <dgm:pt modelId="{4EE50F05-B165-9D44-900F-50B4617C4535}" type="sibTrans" cxnId="{470E6C81-5D3D-974D-8300-9C0D5D8D7EEE}">
      <dgm:prSet/>
      <dgm:spPr/>
      <dgm:t>
        <a:bodyPr/>
        <a:lstStyle/>
        <a:p>
          <a:endParaRPr lang="en-US"/>
        </a:p>
      </dgm:t>
    </dgm:pt>
    <dgm:pt modelId="{75A9FA06-1DF1-9840-B7E7-5FF683D8A496}" type="parTrans" cxnId="{470E6C81-5D3D-974D-8300-9C0D5D8D7EEE}">
      <dgm:prSet/>
      <dgm:spPr/>
      <dgm:t>
        <a:bodyPr/>
        <a:lstStyle/>
        <a:p>
          <a:endParaRPr lang="en-US"/>
        </a:p>
      </dgm:t>
    </dgm:pt>
    <dgm:pt modelId="{8531E05E-924E-D549-9040-EE0AFEB8AD6A}">
      <dgm:prSet phldrT="[Text]" custT="1"/>
      <dgm:spPr/>
      <dgm:t>
        <a:bodyPr/>
        <a:lstStyle/>
        <a:p>
          <a:r>
            <a:rPr lang="en-US" sz="4000" dirty="0"/>
            <a:t>theory</a:t>
          </a:r>
        </a:p>
      </dgm:t>
    </dgm:pt>
    <dgm:pt modelId="{85F40788-94BE-9F47-9375-D9D134A3CF45}" type="parTrans" cxnId="{0C1B8959-A79D-E04E-9614-43BB8158C5B1}">
      <dgm:prSet/>
      <dgm:spPr/>
      <dgm:t>
        <a:bodyPr/>
        <a:lstStyle/>
        <a:p>
          <a:endParaRPr lang="en-US"/>
        </a:p>
      </dgm:t>
    </dgm:pt>
    <dgm:pt modelId="{878D1444-B4FF-D34A-A324-FA9A40D2F6CB}" type="sibTrans" cxnId="{0C1B8959-A79D-E04E-9614-43BB8158C5B1}">
      <dgm:prSet/>
      <dgm:spPr/>
      <dgm:t>
        <a:bodyPr/>
        <a:lstStyle/>
        <a:p>
          <a:endParaRPr lang="en-US"/>
        </a:p>
      </dgm:t>
    </dgm:pt>
    <dgm:pt modelId="{DC2EAF82-5D30-1C42-95ED-946C36077526}" type="pres">
      <dgm:prSet presAssocID="{74A07DF1-087A-924A-B022-0D03D49A85A1}" presName="Name0" presStyleCnt="0">
        <dgm:presLayoutVars>
          <dgm:dir/>
          <dgm:animLvl val="lvl"/>
          <dgm:resizeHandles val="exact"/>
        </dgm:presLayoutVars>
      </dgm:prSet>
      <dgm:spPr/>
    </dgm:pt>
    <dgm:pt modelId="{9A3AB064-D710-FC4A-9EEE-1B2DE8DC264D}" type="pres">
      <dgm:prSet presAssocID="{502B313A-A8F0-6B41-B088-54EA972ADA25}" presName="Name8" presStyleCnt="0"/>
      <dgm:spPr/>
    </dgm:pt>
    <dgm:pt modelId="{5F3F6E23-6443-B54C-9F62-64B02CB6ECBE}" type="pres">
      <dgm:prSet presAssocID="{502B313A-A8F0-6B41-B088-54EA972ADA25}" presName="level" presStyleLbl="node1" presStyleIdx="0" presStyleCnt="3" custLinFactNeighborX="0" custLinFactNeighborY="-1309">
        <dgm:presLayoutVars>
          <dgm:chMax val="1"/>
          <dgm:bulletEnabled val="1"/>
        </dgm:presLayoutVars>
      </dgm:prSet>
      <dgm:spPr/>
    </dgm:pt>
    <dgm:pt modelId="{EAF25C77-7434-8F46-B358-EB787E45E818}" type="pres">
      <dgm:prSet presAssocID="{502B313A-A8F0-6B41-B088-54EA972ADA25}" presName="levelTx" presStyleLbl="revTx" presStyleIdx="0" presStyleCnt="0">
        <dgm:presLayoutVars>
          <dgm:chMax val="1"/>
          <dgm:bulletEnabled val="1"/>
        </dgm:presLayoutVars>
      </dgm:prSet>
      <dgm:spPr/>
    </dgm:pt>
    <dgm:pt modelId="{87F23C12-5B86-E347-A1F3-9A614AF574C7}" type="pres">
      <dgm:prSet presAssocID="{05288F8F-A283-3F46-895E-975A09BCE755}" presName="Name8" presStyleCnt="0"/>
      <dgm:spPr/>
    </dgm:pt>
    <dgm:pt modelId="{6F88B5D3-8C54-034A-8A7F-CF2F4F3BAE8F}" type="pres">
      <dgm:prSet presAssocID="{05288F8F-A283-3F46-895E-975A09BCE755}" presName="level" presStyleLbl="node1" presStyleIdx="1" presStyleCnt="3">
        <dgm:presLayoutVars>
          <dgm:chMax val="1"/>
          <dgm:bulletEnabled val="1"/>
        </dgm:presLayoutVars>
      </dgm:prSet>
      <dgm:spPr/>
    </dgm:pt>
    <dgm:pt modelId="{DB219132-BD8E-FC4E-819C-B9A0CA6BB358}" type="pres">
      <dgm:prSet presAssocID="{05288F8F-A283-3F46-895E-975A09BCE755}" presName="levelTx" presStyleLbl="revTx" presStyleIdx="0" presStyleCnt="0">
        <dgm:presLayoutVars>
          <dgm:chMax val="1"/>
          <dgm:bulletEnabled val="1"/>
        </dgm:presLayoutVars>
      </dgm:prSet>
      <dgm:spPr/>
    </dgm:pt>
    <dgm:pt modelId="{821F41D3-7AAE-B949-B65D-AFA4F47FBBE0}" type="pres">
      <dgm:prSet presAssocID="{8531E05E-924E-D549-9040-EE0AFEB8AD6A}" presName="Name8" presStyleCnt="0"/>
      <dgm:spPr/>
    </dgm:pt>
    <dgm:pt modelId="{B751C9A6-EFCA-E74F-873D-8A726C93F7E7}" type="pres">
      <dgm:prSet presAssocID="{8531E05E-924E-D549-9040-EE0AFEB8AD6A}" presName="level" presStyleLbl="node1" presStyleIdx="2" presStyleCnt="3">
        <dgm:presLayoutVars>
          <dgm:chMax val="1"/>
          <dgm:bulletEnabled val="1"/>
        </dgm:presLayoutVars>
      </dgm:prSet>
      <dgm:spPr/>
    </dgm:pt>
    <dgm:pt modelId="{395B3B98-60AE-964A-828E-5BFA58F142DE}" type="pres">
      <dgm:prSet presAssocID="{8531E05E-924E-D549-9040-EE0AFEB8AD6A}" presName="levelTx" presStyleLbl="revTx" presStyleIdx="0" presStyleCnt="0">
        <dgm:presLayoutVars>
          <dgm:chMax val="1"/>
          <dgm:bulletEnabled val="1"/>
        </dgm:presLayoutVars>
      </dgm:prSet>
      <dgm:spPr/>
    </dgm:pt>
  </dgm:ptLst>
  <dgm:cxnLst>
    <dgm:cxn modelId="{1E611722-C691-224D-AC1C-08E37B2C5A06}" srcId="{74A07DF1-087A-924A-B022-0D03D49A85A1}" destId="{502B313A-A8F0-6B41-B088-54EA972ADA25}" srcOrd="0" destOrd="0" parTransId="{7FA62173-7D50-BF46-B1A6-4128AB45EE0C}" sibTransId="{4D55F576-89D8-D54C-829C-A644C0AB7C5E}"/>
    <dgm:cxn modelId="{5A51914D-064E-3F48-8EA3-54AB75992147}" type="presOf" srcId="{8531E05E-924E-D549-9040-EE0AFEB8AD6A}" destId="{395B3B98-60AE-964A-828E-5BFA58F142DE}" srcOrd="1" destOrd="0" presId="urn:microsoft.com/office/officeart/2005/8/layout/pyramid3"/>
    <dgm:cxn modelId="{0C1B8959-A79D-E04E-9614-43BB8158C5B1}" srcId="{74A07DF1-087A-924A-B022-0D03D49A85A1}" destId="{8531E05E-924E-D549-9040-EE0AFEB8AD6A}" srcOrd="2" destOrd="0" parTransId="{85F40788-94BE-9F47-9375-D9D134A3CF45}" sibTransId="{878D1444-B4FF-D34A-A324-FA9A40D2F6CB}"/>
    <dgm:cxn modelId="{10EAD059-4B26-8F43-AB10-5451B429A17F}" type="presOf" srcId="{05288F8F-A283-3F46-895E-975A09BCE755}" destId="{DB219132-BD8E-FC4E-819C-B9A0CA6BB358}" srcOrd="1" destOrd="0" presId="urn:microsoft.com/office/officeart/2005/8/layout/pyramid3"/>
    <dgm:cxn modelId="{470E6C81-5D3D-974D-8300-9C0D5D8D7EEE}" srcId="{74A07DF1-087A-924A-B022-0D03D49A85A1}" destId="{05288F8F-A283-3F46-895E-975A09BCE755}" srcOrd="1" destOrd="0" parTransId="{75A9FA06-1DF1-9840-B7E7-5FF683D8A496}" sibTransId="{4EE50F05-B165-9D44-900F-50B4617C4535}"/>
    <dgm:cxn modelId="{195BF7BF-5274-C244-8C47-96404B1FC24D}" type="presOf" srcId="{05288F8F-A283-3F46-895E-975A09BCE755}" destId="{6F88B5D3-8C54-034A-8A7F-CF2F4F3BAE8F}" srcOrd="0" destOrd="0" presId="urn:microsoft.com/office/officeart/2005/8/layout/pyramid3"/>
    <dgm:cxn modelId="{76BE43C1-F82C-B64D-BBA7-328BAF420F95}" type="presOf" srcId="{74A07DF1-087A-924A-B022-0D03D49A85A1}" destId="{DC2EAF82-5D30-1C42-95ED-946C36077526}" srcOrd="0" destOrd="0" presId="urn:microsoft.com/office/officeart/2005/8/layout/pyramid3"/>
    <dgm:cxn modelId="{80A22DEC-BB1E-B245-B659-A4EC8DE3FA0C}" type="presOf" srcId="{502B313A-A8F0-6B41-B088-54EA972ADA25}" destId="{EAF25C77-7434-8F46-B358-EB787E45E818}" srcOrd="1" destOrd="0" presId="urn:microsoft.com/office/officeart/2005/8/layout/pyramid3"/>
    <dgm:cxn modelId="{BDAFC5EF-AA9A-E14D-9CF3-B3DCD12C2C85}" type="presOf" srcId="{502B313A-A8F0-6B41-B088-54EA972ADA25}" destId="{5F3F6E23-6443-B54C-9F62-64B02CB6ECBE}" srcOrd="0" destOrd="0" presId="urn:microsoft.com/office/officeart/2005/8/layout/pyramid3"/>
    <dgm:cxn modelId="{F8F992F0-8BAF-8142-819B-7D1DAD4EC697}" type="presOf" srcId="{8531E05E-924E-D549-9040-EE0AFEB8AD6A}" destId="{B751C9A6-EFCA-E74F-873D-8A726C93F7E7}" srcOrd="0" destOrd="0" presId="urn:microsoft.com/office/officeart/2005/8/layout/pyramid3"/>
    <dgm:cxn modelId="{8950B6AD-8FF8-884D-B82A-572A285C972A}" type="presParOf" srcId="{DC2EAF82-5D30-1C42-95ED-946C36077526}" destId="{9A3AB064-D710-FC4A-9EEE-1B2DE8DC264D}" srcOrd="0" destOrd="0" presId="urn:microsoft.com/office/officeart/2005/8/layout/pyramid3"/>
    <dgm:cxn modelId="{D5F1B7A2-FB04-1142-8901-9F874C284D41}" type="presParOf" srcId="{9A3AB064-D710-FC4A-9EEE-1B2DE8DC264D}" destId="{5F3F6E23-6443-B54C-9F62-64B02CB6ECBE}" srcOrd="0" destOrd="0" presId="urn:microsoft.com/office/officeart/2005/8/layout/pyramid3"/>
    <dgm:cxn modelId="{A37E95FA-FE2E-C846-A65B-811D565A808B}" type="presParOf" srcId="{9A3AB064-D710-FC4A-9EEE-1B2DE8DC264D}" destId="{EAF25C77-7434-8F46-B358-EB787E45E818}" srcOrd="1" destOrd="0" presId="urn:microsoft.com/office/officeart/2005/8/layout/pyramid3"/>
    <dgm:cxn modelId="{8A57B14B-E2D4-384B-A5B1-D0C67416102D}" type="presParOf" srcId="{DC2EAF82-5D30-1C42-95ED-946C36077526}" destId="{87F23C12-5B86-E347-A1F3-9A614AF574C7}" srcOrd="1" destOrd="0" presId="urn:microsoft.com/office/officeart/2005/8/layout/pyramid3"/>
    <dgm:cxn modelId="{50266B68-D18C-C942-88A4-9CCDFD47F83A}" type="presParOf" srcId="{87F23C12-5B86-E347-A1F3-9A614AF574C7}" destId="{6F88B5D3-8C54-034A-8A7F-CF2F4F3BAE8F}" srcOrd="0" destOrd="0" presId="urn:microsoft.com/office/officeart/2005/8/layout/pyramid3"/>
    <dgm:cxn modelId="{35EA3E72-7ABE-0242-8D90-2840271BD849}" type="presParOf" srcId="{87F23C12-5B86-E347-A1F3-9A614AF574C7}" destId="{DB219132-BD8E-FC4E-819C-B9A0CA6BB358}" srcOrd="1" destOrd="0" presId="urn:microsoft.com/office/officeart/2005/8/layout/pyramid3"/>
    <dgm:cxn modelId="{DF4A63CB-E71C-F549-8A25-0B85D9FED8B2}" type="presParOf" srcId="{DC2EAF82-5D30-1C42-95ED-946C36077526}" destId="{821F41D3-7AAE-B949-B65D-AFA4F47FBBE0}" srcOrd="2" destOrd="0" presId="urn:microsoft.com/office/officeart/2005/8/layout/pyramid3"/>
    <dgm:cxn modelId="{D91E8FA1-1659-C847-BF93-2A68DF6193DB}" type="presParOf" srcId="{821F41D3-7AAE-B949-B65D-AFA4F47FBBE0}" destId="{B751C9A6-EFCA-E74F-873D-8A726C93F7E7}" srcOrd="0" destOrd="0" presId="urn:microsoft.com/office/officeart/2005/8/layout/pyramid3"/>
    <dgm:cxn modelId="{ADE3FFDE-FA53-C14D-A28A-699F97428523}" type="presParOf" srcId="{821F41D3-7AAE-B949-B65D-AFA4F47FBBE0}" destId="{395B3B98-60AE-964A-828E-5BFA58F142DE}" srcOrd="1" destOrd="0" presId="urn:microsoft.com/office/officeart/2005/8/layout/pyramid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2F53FF-8EFD-6643-854B-88CC6EEEB3BA}" type="doc">
      <dgm:prSet loTypeId="urn:microsoft.com/office/officeart/2005/8/layout/pyramid1" loCatId="" qsTypeId="urn:microsoft.com/office/officeart/2005/8/quickstyle/simple1" qsCatId="simple" csTypeId="urn:microsoft.com/office/officeart/2005/8/colors/accent1_2" csCatId="accent1" phldr="1"/>
      <dgm:spPr/>
    </dgm:pt>
    <dgm:pt modelId="{90844F7A-2BDA-4045-8ACF-C66AEAFEC9F0}">
      <dgm:prSet phldrT="[Text]"/>
      <dgm:spPr/>
      <dgm:t>
        <a:bodyPr/>
        <a:lstStyle/>
        <a:p>
          <a:r>
            <a:rPr lang="en-US" dirty="0"/>
            <a:t>theory</a:t>
          </a:r>
        </a:p>
      </dgm:t>
    </dgm:pt>
    <dgm:pt modelId="{01C3E3D4-F4D4-4949-8910-F5CD64B66FE1}" type="parTrans" cxnId="{6794F83D-C3F4-5B4A-BE5F-6E1D74F18959}">
      <dgm:prSet/>
      <dgm:spPr/>
      <dgm:t>
        <a:bodyPr/>
        <a:lstStyle/>
        <a:p>
          <a:endParaRPr lang="en-US"/>
        </a:p>
      </dgm:t>
    </dgm:pt>
    <dgm:pt modelId="{CC765BAF-3819-644D-8F41-FD4F880EF08D}" type="sibTrans" cxnId="{6794F83D-C3F4-5B4A-BE5F-6E1D74F18959}">
      <dgm:prSet/>
      <dgm:spPr/>
      <dgm:t>
        <a:bodyPr/>
        <a:lstStyle/>
        <a:p>
          <a:endParaRPr lang="en-US"/>
        </a:p>
      </dgm:t>
    </dgm:pt>
    <dgm:pt modelId="{183B91AD-F9C8-3549-ADAC-6EB624345D6C}">
      <dgm:prSet phldrT="[Text]"/>
      <dgm:spPr/>
      <dgm:t>
        <a:bodyPr/>
        <a:lstStyle/>
        <a:p>
          <a:r>
            <a:rPr lang="en-US" dirty="0"/>
            <a:t>Practice</a:t>
          </a:r>
        </a:p>
      </dgm:t>
    </dgm:pt>
    <dgm:pt modelId="{FD2F20A8-7C86-A746-8E40-7905DBDE4B36}" type="parTrans" cxnId="{09C96491-0F54-9749-B3AD-6A5EDACF50D1}">
      <dgm:prSet/>
      <dgm:spPr/>
      <dgm:t>
        <a:bodyPr/>
        <a:lstStyle/>
        <a:p>
          <a:endParaRPr lang="en-US"/>
        </a:p>
      </dgm:t>
    </dgm:pt>
    <dgm:pt modelId="{D0F920DD-7EFF-4844-A9F8-F34A98F858B8}" type="sibTrans" cxnId="{09C96491-0F54-9749-B3AD-6A5EDACF50D1}">
      <dgm:prSet/>
      <dgm:spPr/>
      <dgm:t>
        <a:bodyPr/>
        <a:lstStyle/>
        <a:p>
          <a:endParaRPr lang="en-US"/>
        </a:p>
      </dgm:t>
    </dgm:pt>
    <dgm:pt modelId="{30959562-6578-5C4C-B3DC-6BCEF044E81C}">
      <dgm:prSet phldrT="[Text]"/>
      <dgm:spPr/>
      <dgm:t>
        <a:bodyPr/>
        <a:lstStyle/>
        <a:p>
          <a:r>
            <a:rPr lang="en-US" dirty="0"/>
            <a:t>Product</a:t>
          </a:r>
        </a:p>
      </dgm:t>
    </dgm:pt>
    <dgm:pt modelId="{7579B7A2-0B2A-D647-B60B-883728DB746F}" type="parTrans" cxnId="{B44CDBE3-C6D7-FE4B-91B4-43635C53DBF2}">
      <dgm:prSet/>
      <dgm:spPr/>
      <dgm:t>
        <a:bodyPr/>
        <a:lstStyle/>
        <a:p>
          <a:endParaRPr lang="en-US"/>
        </a:p>
      </dgm:t>
    </dgm:pt>
    <dgm:pt modelId="{7AB80C96-B749-854F-9EF8-7DD8D119980E}" type="sibTrans" cxnId="{B44CDBE3-C6D7-FE4B-91B4-43635C53DBF2}">
      <dgm:prSet/>
      <dgm:spPr/>
      <dgm:t>
        <a:bodyPr/>
        <a:lstStyle/>
        <a:p>
          <a:endParaRPr lang="en-US"/>
        </a:p>
      </dgm:t>
    </dgm:pt>
    <dgm:pt modelId="{49E90B44-8D23-5E46-BA26-D7B8D46F59CB}" type="pres">
      <dgm:prSet presAssocID="{E62F53FF-8EFD-6643-854B-88CC6EEEB3BA}" presName="Name0" presStyleCnt="0">
        <dgm:presLayoutVars>
          <dgm:dir/>
          <dgm:animLvl val="lvl"/>
          <dgm:resizeHandles val="exact"/>
        </dgm:presLayoutVars>
      </dgm:prSet>
      <dgm:spPr/>
    </dgm:pt>
    <dgm:pt modelId="{3CFB865D-BE31-114A-B26C-5E2123AC36F6}" type="pres">
      <dgm:prSet presAssocID="{90844F7A-2BDA-4045-8ACF-C66AEAFEC9F0}" presName="Name8" presStyleCnt="0"/>
      <dgm:spPr/>
    </dgm:pt>
    <dgm:pt modelId="{FDE51A2D-507D-FF4A-A9F2-9F120DCB32FC}" type="pres">
      <dgm:prSet presAssocID="{90844F7A-2BDA-4045-8ACF-C66AEAFEC9F0}" presName="level" presStyleLbl="node1" presStyleIdx="0" presStyleCnt="3" custLinFactNeighborX="2020" custLinFactNeighborY="-2579">
        <dgm:presLayoutVars>
          <dgm:chMax val="1"/>
          <dgm:bulletEnabled val="1"/>
        </dgm:presLayoutVars>
      </dgm:prSet>
      <dgm:spPr/>
    </dgm:pt>
    <dgm:pt modelId="{E45E82A9-123C-5E48-8A3B-59A650EDB42B}" type="pres">
      <dgm:prSet presAssocID="{90844F7A-2BDA-4045-8ACF-C66AEAFEC9F0}" presName="levelTx" presStyleLbl="revTx" presStyleIdx="0" presStyleCnt="0">
        <dgm:presLayoutVars>
          <dgm:chMax val="1"/>
          <dgm:bulletEnabled val="1"/>
        </dgm:presLayoutVars>
      </dgm:prSet>
      <dgm:spPr/>
    </dgm:pt>
    <dgm:pt modelId="{1A9AE5F8-BC27-3840-AC7F-DB265FC151D3}" type="pres">
      <dgm:prSet presAssocID="{183B91AD-F9C8-3549-ADAC-6EB624345D6C}" presName="Name8" presStyleCnt="0"/>
      <dgm:spPr/>
    </dgm:pt>
    <dgm:pt modelId="{63807395-020E-2247-9CD0-62B87E80118B}" type="pres">
      <dgm:prSet presAssocID="{183B91AD-F9C8-3549-ADAC-6EB624345D6C}" presName="level" presStyleLbl="node1" presStyleIdx="1" presStyleCnt="3">
        <dgm:presLayoutVars>
          <dgm:chMax val="1"/>
          <dgm:bulletEnabled val="1"/>
        </dgm:presLayoutVars>
      </dgm:prSet>
      <dgm:spPr/>
    </dgm:pt>
    <dgm:pt modelId="{D82C9575-478C-834E-B870-A851E6573C2A}" type="pres">
      <dgm:prSet presAssocID="{183B91AD-F9C8-3549-ADAC-6EB624345D6C}" presName="levelTx" presStyleLbl="revTx" presStyleIdx="0" presStyleCnt="0">
        <dgm:presLayoutVars>
          <dgm:chMax val="1"/>
          <dgm:bulletEnabled val="1"/>
        </dgm:presLayoutVars>
      </dgm:prSet>
      <dgm:spPr/>
    </dgm:pt>
    <dgm:pt modelId="{CA450A63-E46F-2246-9BC9-62941494F8F0}" type="pres">
      <dgm:prSet presAssocID="{30959562-6578-5C4C-B3DC-6BCEF044E81C}" presName="Name8" presStyleCnt="0"/>
      <dgm:spPr/>
    </dgm:pt>
    <dgm:pt modelId="{DB44D392-1787-BD47-B444-1758C5D33DF7}" type="pres">
      <dgm:prSet presAssocID="{30959562-6578-5C4C-B3DC-6BCEF044E81C}" presName="level" presStyleLbl="node1" presStyleIdx="2" presStyleCnt="3">
        <dgm:presLayoutVars>
          <dgm:chMax val="1"/>
          <dgm:bulletEnabled val="1"/>
        </dgm:presLayoutVars>
      </dgm:prSet>
      <dgm:spPr/>
    </dgm:pt>
    <dgm:pt modelId="{73BBAD2D-B623-5644-935E-883F2BBFB574}" type="pres">
      <dgm:prSet presAssocID="{30959562-6578-5C4C-B3DC-6BCEF044E81C}" presName="levelTx" presStyleLbl="revTx" presStyleIdx="0" presStyleCnt="0">
        <dgm:presLayoutVars>
          <dgm:chMax val="1"/>
          <dgm:bulletEnabled val="1"/>
        </dgm:presLayoutVars>
      </dgm:prSet>
      <dgm:spPr/>
    </dgm:pt>
  </dgm:ptLst>
  <dgm:cxnLst>
    <dgm:cxn modelId="{CC79CF18-26A8-9E40-AF41-95F0BD2F4E8D}" type="presOf" srcId="{30959562-6578-5C4C-B3DC-6BCEF044E81C}" destId="{DB44D392-1787-BD47-B444-1758C5D33DF7}" srcOrd="0" destOrd="0" presId="urn:microsoft.com/office/officeart/2005/8/layout/pyramid1"/>
    <dgm:cxn modelId="{BC43CD27-8248-1C40-A3BB-C396240F9EC5}" type="presOf" srcId="{183B91AD-F9C8-3549-ADAC-6EB624345D6C}" destId="{D82C9575-478C-834E-B870-A851E6573C2A}" srcOrd="1" destOrd="0" presId="urn:microsoft.com/office/officeart/2005/8/layout/pyramid1"/>
    <dgm:cxn modelId="{1D05C132-CECB-354C-AE28-4188324BFC31}" type="presOf" srcId="{30959562-6578-5C4C-B3DC-6BCEF044E81C}" destId="{73BBAD2D-B623-5644-935E-883F2BBFB574}" srcOrd="1" destOrd="0" presId="urn:microsoft.com/office/officeart/2005/8/layout/pyramid1"/>
    <dgm:cxn modelId="{B398413D-2F2C-8F4F-BA40-5EC6351AFC42}" type="presOf" srcId="{90844F7A-2BDA-4045-8ACF-C66AEAFEC9F0}" destId="{FDE51A2D-507D-FF4A-A9F2-9F120DCB32FC}" srcOrd="0" destOrd="0" presId="urn:microsoft.com/office/officeart/2005/8/layout/pyramid1"/>
    <dgm:cxn modelId="{6794F83D-C3F4-5B4A-BE5F-6E1D74F18959}" srcId="{E62F53FF-8EFD-6643-854B-88CC6EEEB3BA}" destId="{90844F7A-2BDA-4045-8ACF-C66AEAFEC9F0}" srcOrd="0" destOrd="0" parTransId="{01C3E3D4-F4D4-4949-8910-F5CD64B66FE1}" sibTransId="{CC765BAF-3819-644D-8F41-FD4F880EF08D}"/>
    <dgm:cxn modelId="{AD4CF75C-3FD0-914C-ABC3-6722A8697D9A}" type="presOf" srcId="{183B91AD-F9C8-3549-ADAC-6EB624345D6C}" destId="{63807395-020E-2247-9CD0-62B87E80118B}" srcOrd="0" destOrd="0" presId="urn:microsoft.com/office/officeart/2005/8/layout/pyramid1"/>
    <dgm:cxn modelId="{9119668D-6011-F94B-BE2A-CB84F25AD0F3}" type="presOf" srcId="{E62F53FF-8EFD-6643-854B-88CC6EEEB3BA}" destId="{49E90B44-8D23-5E46-BA26-D7B8D46F59CB}" srcOrd="0" destOrd="0" presId="urn:microsoft.com/office/officeart/2005/8/layout/pyramid1"/>
    <dgm:cxn modelId="{09C96491-0F54-9749-B3AD-6A5EDACF50D1}" srcId="{E62F53FF-8EFD-6643-854B-88CC6EEEB3BA}" destId="{183B91AD-F9C8-3549-ADAC-6EB624345D6C}" srcOrd="1" destOrd="0" parTransId="{FD2F20A8-7C86-A746-8E40-7905DBDE4B36}" sibTransId="{D0F920DD-7EFF-4844-A9F8-F34A98F858B8}"/>
    <dgm:cxn modelId="{496FC399-8AC0-8C40-8E44-716B70702AA6}" type="presOf" srcId="{90844F7A-2BDA-4045-8ACF-C66AEAFEC9F0}" destId="{E45E82A9-123C-5E48-8A3B-59A650EDB42B}" srcOrd="1" destOrd="0" presId="urn:microsoft.com/office/officeart/2005/8/layout/pyramid1"/>
    <dgm:cxn modelId="{B44CDBE3-C6D7-FE4B-91B4-43635C53DBF2}" srcId="{E62F53FF-8EFD-6643-854B-88CC6EEEB3BA}" destId="{30959562-6578-5C4C-B3DC-6BCEF044E81C}" srcOrd="2" destOrd="0" parTransId="{7579B7A2-0B2A-D647-B60B-883728DB746F}" sibTransId="{7AB80C96-B749-854F-9EF8-7DD8D119980E}"/>
    <dgm:cxn modelId="{006C6274-95C4-7E4B-BCBF-4F659F49CBFC}" type="presParOf" srcId="{49E90B44-8D23-5E46-BA26-D7B8D46F59CB}" destId="{3CFB865D-BE31-114A-B26C-5E2123AC36F6}" srcOrd="0" destOrd="0" presId="urn:microsoft.com/office/officeart/2005/8/layout/pyramid1"/>
    <dgm:cxn modelId="{CEA2A65B-8448-9241-9DA8-235E6328A1BE}" type="presParOf" srcId="{3CFB865D-BE31-114A-B26C-5E2123AC36F6}" destId="{FDE51A2D-507D-FF4A-A9F2-9F120DCB32FC}" srcOrd="0" destOrd="0" presId="urn:microsoft.com/office/officeart/2005/8/layout/pyramid1"/>
    <dgm:cxn modelId="{2F3D8CC1-D5BA-1A4C-8EFC-DAF515B2995E}" type="presParOf" srcId="{3CFB865D-BE31-114A-B26C-5E2123AC36F6}" destId="{E45E82A9-123C-5E48-8A3B-59A650EDB42B}" srcOrd="1" destOrd="0" presId="urn:microsoft.com/office/officeart/2005/8/layout/pyramid1"/>
    <dgm:cxn modelId="{ED230A5A-1079-B44F-9A61-DB18722E51F8}" type="presParOf" srcId="{49E90B44-8D23-5E46-BA26-D7B8D46F59CB}" destId="{1A9AE5F8-BC27-3840-AC7F-DB265FC151D3}" srcOrd="1" destOrd="0" presId="urn:microsoft.com/office/officeart/2005/8/layout/pyramid1"/>
    <dgm:cxn modelId="{657F3589-4612-014A-B19C-DB4537319AFA}" type="presParOf" srcId="{1A9AE5F8-BC27-3840-AC7F-DB265FC151D3}" destId="{63807395-020E-2247-9CD0-62B87E80118B}" srcOrd="0" destOrd="0" presId="urn:microsoft.com/office/officeart/2005/8/layout/pyramid1"/>
    <dgm:cxn modelId="{025452D3-247C-7E46-A5F8-67C429AC41F4}" type="presParOf" srcId="{1A9AE5F8-BC27-3840-AC7F-DB265FC151D3}" destId="{D82C9575-478C-834E-B870-A851E6573C2A}" srcOrd="1" destOrd="0" presId="urn:microsoft.com/office/officeart/2005/8/layout/pyramid1"/>
    <dgm:cxn modelId="{77944392-8171-1A41-AAE2-C021DD338A88}" type="presParOf" srcId="{49E90B44-8D23-5E46-BA26-D7B8D46F59CB}" destId="{CA450A63-E46F-2246-9BC9-62941494F8F0}" srcOrd="2" destOrd="0" presId="urn:microsoft.com/office/officeart/2005/8/layout/pyramid1"/>
    <dgm:cxn modelId="{4D17A3E2-1890-2444-B3D0-68FA41D71559}" type="presParOf" srcId="{CA450A63-E46F-2246-9BC9-62941494F8F0}" destId="{DB44D392-1787-BD47-B444-1758C5D33DF7}" srcOrd="0" destOrd="0" presId="urn:microsoft.com/office/officeart/2005/8/layout/pyramid1"/>
    <dgm:cxn modelId="{9E76E0D5-C773-7849-A716-20FCFE1D6701}" type="presParOf" srcId="{CA450A63-E46F-2246-9BC9-62941494F8F0}" destId="{73BBAD2D-B623-5644-935E-883F2BBFB574}"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53E675-58C4-6A4E-9873-AF6D19051CB8}" type="doc">
      <dgm:prSet loTypeId="urn:microsoft.com/office/officeart/2005/8/layout/pyramid3" loCatId="" qsTypeId="urn:microsoft.com/office/officeart/2005/8/quickstyle/simple1" qsCatId="simple" csTypeId="urn:microsoft.com/office/officeart/2005/8/colors/accent1_4" csCatId="accent1" phldr="1"/>
      <dgm:spPr/>
    </dgm:pt>
    <dgm:pt modelId="{C9EC52A0-BCBF-D349-BEF8-B8172FC3937C}">
      <dgm:prSet phldrT="[Text]"/>
      <dgm:spPr/>
      <dgm:t>
        <a:bodyPr/>
        <a:lstStyle/>
        <a:p>
          <a:r>
            <a:rPr lang="en-US" dirty="0"/>
            <a:t>product</a:t>
          </a:r>
        </a:p>
      </dgm:t>
    </dgm:pt>
    <dgm:pt modelId="{C1AD5623-2297-5F46-9093-412221BF3ED2}" type="parTrans" cxnId="{7329FB30-CB93-BA4B-99C1-80BCECC53173}">
      <dgm:prSet/>
      <dgm:spPr/>
      <dgm:t>
        <a:bodyPr/>
        <a:lstStyle/>
        <a:p>
          <a:endParaRPr lang="en-US"/>
        </a:p>
      </dgm:t>
    </dgm:pt>
    <dgm:pt modelId="{6B640377-3A77-614F-A4AE-CF26C64A3B38}" type="sibTrans" cxnId="{7329FB30-CB93-BA4B-99C1-80BCECC53173}">
      <dgm:prSet/>
      <dgm:spPr/>
      <dgm:t>
        <a:bodyPr/>
        <a:lstStyle/>
        <a:p>
          <a:endParaRPr lang="en-US"/>
        </a:p>
      </dgm:t>
    </dgm:pt>
    <dgm:pt modelId="{1D90A65D-034A-4A4B-B3F4-D0C9E104BCAD}">
      <dgm:prSet phldrT="[Text]"/>
      <dgm:spPr/>
      <dgm:t>
        <a:bodyPr/>
        <a:lstStyle/>
        <a:p>
          <a:r>
            <a:rPr lang="en-US" dirty="0"/>
            <a:t>practice</a:t>
          </a:r>
        </a:p>
      </dgm:t>
    </dgm:pt>
    <dgm:pt modelId="{B50E2AB7-1558-1D4D-8B06-6C5659081B93}" type="parTrans" cxnId="{FA46A523-2334-1042-A069-323968BD14E8}">
      <dgm:prSet/>
      <dgm:spPr/>
      <dgm:t>
        <a:bodyPr/>
        <a:lstStyle/>
        <a:p>
          <a:endParaRPr lang="en-US"/>
        </a:p>
      </dgm:t>
    </dgm:pt>
    <dgm:pt modelId="{F1505222-72F5-7245-8486-E39083551EA2}" type="sibTrans" cxnId="{FA46A523-2334-1042-A069-323968BD14E8}">
      <dgm:prSet/>
      <dgm:spPr/>
      <dgm:t>
        <a:bodyPr/>
        <a:lstStyle/>
        <a:p>
          <a:endParaRPr lang="en-US"/>
        </a:p>
      </dgm:t>
    </dgm:pt>
    <dgm:pt modelId="{D6E7A947-C0D5-D049-9A2D-E54036C50CB2}">
      <dgm:prSet phldrT="[Text]"/>
      <dgm:spPr/>
      <dgm:t>
        <a:bodyPr/>
        <a:lstStyle/>
        <a:p>
          <a:r>
            <a:rPr lang="en-US" dirty="0"/>
            <a:t>theory</a:t>
          </a:r>
        </a:p>
      </dgm:t>
    </dgm:pt>
    <dgm:pt modelId="{76EC9D9F-9992-4949-87C6-D7566EB8B7A9}" type="parTrans" cxnId="{4BDD6D74-FB5A-1E49-B347-815E29D430FC}">
      <dgm:prSet/>
      <dgm:spPr/>
      <dgm:t>
        <a:bodyPr/>
        <a:lstStyle/>
        <a:p>
          <a:endParaRPr lang="en-US"/>
        </a:p>
      </dgm:t>
    </dgm:pt>
    <dgm:pt modelId="{E71528D1-DF1B-184D-9724-519326C4065F}" type="sibTrans" cxnId="{4BDD6D74-FB5A-1E49-B347-815E29D430FC}">
      <dgm:prSet/>
      <dgm:spPr/>
      <dgm:t>
        <a:bodyPr/>
        <a:lstStyle/>
        <a:p>
          <a:endParaRPr lang="en-US"/>
        </a:p>
      </dgm:t>
    </dgm:pt>
    <dgm:pt modelId="{27D1957B-0241-4E4B-912B-AE26B5108A0F}" type="pres">
      <dgm:prSet presAssocID="{9553E675-58C4-6A4E-9873-AF6D19051CB8}" presName="Name0" presStyleCnt="0">
        <dgm:presLayoutVars>
          <dgm:dir/>
          <dgm:animLvl val="lvl"/>
          <dgm:resizeHandles val="exact"/>
        </dgm:presLayoutVars>
      </dgm:prSet>
      <dgm:spPr/>
    </dgm:pt>
    <dgm:pt modelId="{0169409B-5A39-D141-8E86-A46DA47E096A}" type="pres">
      <dgm:prSet presAssocID="{C9EC52A0-BCBF-D349-BEF8-B8172FC3937C}" presName="Name8" presStyleCnt="0"/>
      <dgm:spPr/>
    </dgm:pt>
    <dgm:pt modelId="{A19B970D-A20A-4245-84A8-407802A164B9}" type="pres">
      <dgm:prSet presAssocID="{C9EC52A0-BCBF-D349-BEF8-B8172FC3937C}" presName="level" presStyleLbl="node1" presStyleIdx="0" presStyleCnt="3">
        <dgm:presLayoutVars>
          <dgm:chMax val="1"/>
          <dgm:bulletEnabled val="1"/>
        </dgm:presLayoutVars>
      </dgm:prSet>
      <dgm:spPr/>
    </dgm:pt>
    <dgm:pt modelId="{EC4F9548-62E9-C14D-8F41-369D71C74D49}" type="pres">
      <dgm:prSet presAssocID="{C9EC52A0-BCBF-D349-BEF8-B8172FC3937C}" presName="levelTx" presStyleLbl="revTx" presStyleIdx="0" presStyleCnt="0">
        <dgm:presLayoutVars>
          <dgm:chMax val="1"/>
          <dgm:bulletEnabled val="1"/>
        </dgm:presLayoutVars>
      </dgm:prSet>
      <dgm:spPr/>
    </dgm:pt>
    <dgm:pt modelId="{C142FC71-4B5D-0B4C-8244-CED57C51D057}" type="pres">
      <dgm:prSet presAssocID="{1D90A65D-034A-4A4B-B3F4-D0C9E104BCAD}" presName="Name8" presStyleCnt="0"/>
      <dgm:spPr/>
    </dgm:pt>
    <dgm:pt modelId="{D52D9D55-4FB7-864C-B28C-97D7C9E1A189}" type="pres">
      <dgm:prSet presAssocID="{1D90A65D-034A-4A4B-B3F4-D0C9E104BCAD}" presName="level" presStyleLbl="node1" presStyleIdx="1" presStyleCnt="3">
        <dgm:presLayoutVars>
          <dgm:chMax val="1"/>
          <dgm:bulletEnabled val="1"/>
        </dgm:presLayoutVars>
      </dgm:prSet>
      <dgm:spPr/>
    </dgm:pt>
    <dgm:pt modelId="{2650C326-5C19-9D4A-B828-446A6440CDCD}" type="pres">
      <dgm:prSet presAssocID="{1D90A65D-034A-4A4B-B3F4-D0C9E104BCAD}" presName="levelTx" presStyleLbl="revTx" presStyleIdx="0" presStyleCnt="0">
        <dgm:presLayoutVars>
          <dgm:chMax val="1"/>
          <dgm:bulletEnabled val="1"/>
        </dgm:presLayoutVars>
      </dgm:prSet>
      <dgm:spPr/>
    </dgm:pt>
    <dgm:pt modelId="{FF1D9192-A81C-224A-A1AF-ABCB3CB6809B}" type="pres">
      <dgm:prSet presAssocID="{D6E7A947-C0D5-D049-9A2D-E54036C50CB2}" presName="Name8" presStyleCnt="0"/>
      <dgm:spPr/>
    </dgm:pt>
    <dgm:pt modelId="{F4DFB79E-70BC-9F42-B188-E8C74ADCAF9B}" type="pres">
      <dgm:prSet presAssocID="{D6E7A947-C0D5-D049-9A2D-E54036C50CB2}" presName="level" presStyleLbl="node1" presStyleIdx="2" presStyleCnt="3">
        <dgm:presLayoutVars>
          <dgm:chMax val="1"/>
          <dgm:bulletEnabled val="1"/>
        </dgm:presLayoutVars>
      </dgm:prSet>
      <dgm:spPr/>
    </dgm:pt>
    <dgm:pt modelId="{E8A1AD01-A076-B44F-9281-1643536F402C}" type="pres">
      <dgm:prSet presAssocID="{D6E7A947-C0D5-D049-9A2D-E54036C50CB2}" presName="levelTx" presStyleLbl="revTx" presStyleIdx="0" presStyleCnt="0">
        <dgm:presLayoutVars>
          <dgm:chMax val="1"/>
          <dgm:bulletEnabled val="1"/>
        </dgm:presLayoutVars>
      </dgm:prSet>
      <dgm:spPr/>
    </dgm:pt>
  </dgm:ptLst>
  <dgm:cxnLst>
    <dgm:cxn modelId="{1B483B0E-2DCC-7C44-9E74-588937CC1069}" type="presOf" srcId="{C9EC52A0-BCBF-D349-BEF8-B8172FC3937C}" destId="{A19B970D-A20A-4245-84A8-407802A164B9}" srcOrd="0" destOrd="0" presId="urn:microsoft.com/office/officeart/2005/8/layout/pyramid3"/>
    <dgm:cxn modelId="{54AB2B1E-13B6-8944-AEC9-8BE9AD4C9FCB}" type="presOf" srcId="{1D90A65D-034A-4A4B-B3F4-D0C9E104BCAD}" destId="{D52D9D55-4FB7-864C-B28C-97D7C9E1A189}" srcOrd="0" destOrd="0" presId="urn:microsoft.com/office/officeart/2005/8/layout/pyramid3"/>
    <dgm:cxn modelId="{88399420-221D-8243-8649-9E02238B1BE1}" type="presOf" srcId="{9553E675-58C4-6A4E-9873-AF6D19051CB8}" destId="{27D1957B-0241-4E4B-912B-AE26B5108A0F}" srcOrd="0" destOrd="0" presId="urn:microsoft.com/office/officeart/2005/8/layout/pyramid3"/>
    <dgm:cxn modelId="{FA46A523-2334-1042-A069-323968BD14E8}" srcId="{9553E675-58C4-6A4E-9873-AF6D19051CB8}" destId="{1D90A65D-034A-4A4B-B3F4-D0C9E104BCAD}" srcOrd="1" destOrd="0" parTransId="{B50E2AB7-1558-1D4D-8B06-6C5659081B93}" sibTransId="{F1505222-72F5-7245-8486-E39083551EA2}"/>
    <dgm:cxn modelId="{634A8D27-AE11-4A44-B91B-627C32C0D1D7}" type="presOf" srcId="{D6E7A947-C0D5-D049-9A2D-E54036C50CB2}" destId="{F4DFB79E-70BC-9F42-B188-E8C74ADCAF9B}" srcOrd="0" destOrd="0" presId="urn:microsoft.com/office/officeart/2005/8/layout/pyramid3"/>
    <dgm:cxn modelId="{7329FB30-CB93-BA4B-99C1-80BCECC53173}" srcId="{9553E675-58C4-6A4E-9873-AF6D19051CB8}" destId="{C9EC52A0-BCBF-D349-BEF8-B8172FC3937C}" srcOrd="0" destOrd="0" parTransId="{C1AD5623-2297-5F46-9093-412221BF3ED2}" sibTransId="{6B640377-3A77-614F-A4AE-CF26C64A3B38}"/>
    <dgm:cxn modelId="{8ED33F46-C537-8741-98C5-44DAAD6DDE0D}" type="presOf" srcId="{C9EC52A0-BCBF-D349-BEF8-B8172FC3937C}" destId="{EC4F9548-62E9-C14D-8F41-369D71C74D49}" srcOrd="1" destOrd="0" presId="urn:microsoft.com/office/officeart/2005/8/layout/pyramid3"/>
    <dgm:cxn modelId="{378E4B66-C5E4-074B-AAA0-6BEFC48E8186}" type="presOf" srcId="{1D90A65D-034A-4A4B-B3F4-D0C9E104BCAD}" destId="{2650C326-5C19-9D4A-B828-446A6440CDCD}" srcOrd="1" destOrd="0" presId="urn:microsoft.com/office/officeart/2005/8/layout/pyramid3"/>
    <dgm:cxn modelId="{4BDD6D74-FB5A-1E49-B347-815E29D430FC}" srcId="{9553E675-58C4-6A4E-9873-AF6D19051CB8}" destId="{D6E7A947-C0D5-D049-9A2D-E54036C50CB2}" srcOrd="2" destOrd="0" parTransId="{76EC9D9F-9992-4949-87C6-D7566EB8B7A9}" sibTransId="{E71528D1-DF1B-184D-9724-519326C4065F}"/>
    <dgm:cxn modelId="{C309C0FF-D5DC-2847-B580-3B50F9BE722B}" type="presOf" srcId="{D6E7A947-C0D5-D049-9A2D-E54036C50CB2}" destId="{E8A1AD01-A076-B44F-9281-1643536F402C}" srcOrd="1" destOrd="0" presId="urn:microsoft.com/office/officeart/2005/8/layout/pyramid3"/>
    <dgm:cxn modelId="{DD92F29E-C21C-284F-AF3E-B5C3E6C28CD4}" type="presParOf" srcId="{27D1957B-0241-4E4B-912B-AE26B5108A0F}" destId="{0169409B-5A39-D141-8E86-A46DA47E096A}" srcOrd="0" destOrd="0" presId="urn:microsoft.com/office/officeart/2005/8/layout/pyramid3"/>
    <dgm:cxn modelId="{62EF48A7-81B4-9140-BB7D-9C5261E2F8E2}" type="presParOf" srcId="{0169409B-5A39-D141-8E86-A46DA47E096A}" destId="{A19B970D-A20A-4245-84A8-407802A164B9}" srcOrd="0" destOrd="0" presId="urn:microsoft.com/office/officeart/2005/8/layout/pyramid3"/>
    <dgm:cxn modelId="{5DA09AED-0759-A445-92A6-8666CB31EB88}" type="presParOf" srcId="{0169409B-5A39-D141-8E86-A46DA47E096A}" destId="{EC4F9548-62E9-C14D-8F41-369D71C74D49}" srcOrd="1" destOrd="0" presId="urn:microsoft.com/office/officeart/2005/8/layout/pyramid3"/>
    <dgm:cxn modelId="{EF7294E4-37D9-7E46-BAED-BCB3014022E0}" type="presParOf" srcId="{27D1957B-0241-4E4B-912B-AE26B5108A0F}" destId="{C142FC71-4B5D-0B4C-8244-CED57C51D057}" srcOrd="1" destOrd="0" presId="urn:microsoft.com/office/officeart/2005/8/layout/pyramid3"/>
    <dgm:cxn modelId="{18B17754-1020-0943-9872-C591F56272F8}" type="presParOf" srcId="{C142FC71-4B5D-0B4C-8244-CED57C51D057}" destId="{D52D9D55-4FB7-864C-B28C-97D7C9E1A189}" srcOrd="0" destOrd="0" presId="urn:microsoft.com/office/officeart/2005/8/layout/pyramid3"/>
    <dgm:cxn modelId="{A322037C-9272-CF4C-8A5F-7521E577B456}" type="presParOf" srcId="{C142FC71-4B5D-0B4C-8244-CED57C51D057}" destId="{2650C326-5C19-9D4A-B828-446A6440CDCD}" srcOrd="1" destOrd="0" presId="urn:microsoft.com/office/officeart/2005/8/layout/pyramid3"/>
    <dgm:cxn modelId="{D330F9EF-B7E6-E645-A3DD-ECE7858F6946}" type="presParOf" srcId="{27D1957B-0241-4E4B-912B-AE26B5108A0F}" destId="{FF1D9192-A81C-224A-A1AF-ABCB3CB6809B}" srcOrd="2" destOrd="0" presId="urn:microsoft.com/office/officeart/2005/8/layout/pyramid3"/>
    <dgm:cxn modelId="{8BDFB5AD-D979-A849-9F83-C376CF395685}" type="presParOf" srcId="{FF1D9192-A81C-224A-A1AF-ABCB3CB6809B}" destId="{F4DFB79E-70BC-9F42-B188-E8C74ADCAF9B}" srcOrd="0" destOrd="0" presId="urn:microsoft.com/office/officeart/2005/8/layout/pyramid3"/>
    <dgm:cxn modelId="{6D01B84B-EB7E-5349-80AD-8F55EEC16DE6}" type="presParOf" srcId="{FF1D9192-A81C-224A-A1AF-ABCB3CB6809B}" destId="{E8A1AD01-A076-B44F-9281-1643536F402C}"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9E906-A1E2-B54C-B440-1B00709DC328}">
      <dsp:nvSpPr>
        <dsp:cNvPr id="0" name=""/>
        <dsp:cNvSpPr/>
      </dsp:nvSpPr>
      <dsp:spPr>
        <a:xfrm>
          <a:off x="2551029" y="0"/>
          <a:ext cx="2551029" cy="1892612"/>
        </a:xfrm>
        <a:prstGeom prst="trapezoid">
          <a:avLst>
            <a:gd name="adj" fmla="val 67394"/>
          </a:avLst>
        </a:prstGeom>
        <a:solidFill>
          <a:schemeClr val="accent1">
            <a:lumMod val="60000"/>
            <a:lumOff val="40000"/>
          </a:schemeClr>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err="1"/>
            <a:t>theoria</a:t>
          </a:r>
          <a:endParaRPr lang="en-US" sz="4800" kern="1200" dirty="0"/>
        </a:p>
      </dsp:txBody>
      <dsp:txXfrm>
        <a:off x="2551029" y="0"/>
        <a:ext cx="2551029" cy="1892612"/>
      </dsp:txXfrm>
    </dsp:sp>
    <dsp:sp modelId="{25337253-2AC3-114E-BF2B-EAD78CDA86A1}">
      <dsp:nvSpPr>
        <dsp:cNvPr id="0" name=""/>
        <dsp:cNvSpPr/>
      </dsp:nvSpPr>
      <dsp:spPr>
        <a:xfrm>
          <a:off x="1275514" y="1892612"/>
          <a:ext cx="5102058" cy="1892612"/>
        </a:xfrm>
        <a:prstGeom prst="trapezoid">
          <a:avLst>
            <a:gd name="adj" fmla="val 67394"/>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a:t>praxis</a:t>
          </a:r>
        </a:p>
      </dsp:txBody>
      <dsp:txXfrm>
        <a:off x="2168374" y="1892612"/>
        <a:ext cx="3316338" cy="1892612"/>
      </dsp:txXfrm>
    </dsp:sp>
    <dsp:sp modelId="{84CA7D8F-9547-764F-8FFC-7F02B4CEA534}">
      <dsp:nvSpPr>
        <dsp:cNvPr id="0" name=""/>
        <dsp:cNvSpPr/>
      </dsp:nvSpPr>
      <dsp:spPr>
        <a:xfrm>
          <a:off x="0" y="3785225"/>
          <a:ext cx="7653087" cy="1892612"/>
        </a:xfrm>
        <a:prstGeom prst="trapezoid">
          <a:avLst>
            <a:gd name="adj" fmla="val 6739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err="1"/>
            <a:t>poiesis</a:t>
          </a:r>
          <a:endParaRPr lang="en-US" sz="4800" kern="1200" dirty="0"/>
        </a:p>
      </dsp:txBody>
      <dsp:txXfrm>
        <a:off x="1339290" y="3785225"/>
        <a:ext cx="4974507" cy="18926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F6E23-6443-B54C-9F62-64B02CB6ECBE}">
      <dsp:nvSpPr>
        <dsp:cNvPr id="0" name=""/>
        <dsp:cNvSpPr/>
      </dsp:nvSpPr>
      <dsp:spPr>
        <a:xfrm rot="10800000">
          <a:off x="0" y="0"/>
          <a:ext cx="7409917" cy="1870602"/>
        </a:xfrm>
        <a:prstGeom prst="trapezoid">
          <a:avLst>
            <a:gd name="adj" fmla="val 66021"/>
          </a:avLst>
        </a:prstGeom>
        <a:solidFill>
          <a:schemeClr val="accent1"/>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a:t>production</a:t>
          </a:r>
        </a:p>
      </dsp:txBody>
      <dsp:txXfrm rot="-10800000">
        <a:off x="1296735" y="0"/>
        <a:ext cx="4816446" cy="1870602"/>
      </dsp:txXfrm>
    </dsp:sp>
    <dsp:sp modelId="{6F88B5D3-8C54-034A-8A7F-CF2F4F3BAE8F}">
      <dsp:nvSpPr>
        <dsp:cNvPr id="0" name=""/>
        <dsp:cNvSpPr/>
      </dsp:nvSpPr>
      <dsp:spPr>
        <a:xfrm rot="10800000">
          <a:off x="1234986" y="1870602"/>
          <a:ext cx="4939944" cy="1870602"/>
        </a:xfrm>
        <a:prstGeom prst="trapezoid">
          <a:avLst>
            <a:gd name="adj" fmla="val 66021"/>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a:t>practice</a:t>
          </a:r>
        </a:p>
      </dsp:txBody>
      <dsp:txXfrm rot="-10800000">
        <a:off x="2099476" y="1870602"/>
        <a:ext cx="3210964" cy="1870602"/>
      </dsp:txXfrm>
    </dsp:sp>
    <dsp:sp modelId="{B751C9A6-EFCA-E74F-873D-8A726C93F7E7}">
      <dsp:nvSpPr>
        <dsp:cNvPr id="0" name=""/>
        <dsp:cNvSpPr/>
      </dsp:nvSpPr>
      <dsp:spPr>
        <a:xfrm rot="10800000">
          <a:off x="2469972" y="3741205"/>
          <a:ext cx="2469972" cy="1870602"/>
        </a:xfrm>
        <a:prstGeom prst="trapezoid">
          <a:avLst>
            <a:gd name="adj" fmla="val 66021"/>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dirty="0"/>
            <a:t>theory </a:t>
          </a:r>
        </a:p>
      </dsp:txBody>
      <dsp:txXfrm rot="-10800000">
        <a:off x="2469972" y="3741205"/>
        <a:ext cx="2469972" cy="18706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F6E23-6443-B54C-9F62-64B02CB6ECBE}">
      <dsp:nvSpPr>
        <dsp:cNvPr id="0" name=""/>
        <dsp:cNvSpPr/>
      </dsp:nvSpPr>
      <dsp:spPr>
        <a:xfrm rot="10800000">
          <a:off x="0" y="0"/>
          <a:ext cx="6286866" cy="1343415"/>
        </a:xfrm>
        <a:prstGeom prst="trapezoid">
          <a:avLst>
            <a:gd name="adj" fmla="val 77996"/>
          </a:avLst>
        </a:prstGeom>
        <a:solidFill>
          <a:schemeClr val="accent1"/>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production</a:t>
          </a:r>
        </a:p>
      </dsp:txBody>
      <dsp:txXfrm rot="-10800000">
        <a:off x="1100201" y="0"/>
        <a:ext cx="4086463" cy="1343415"/>
      </dsp:txXfrm>
    </dsp:sp>
    <dsp:sp modelId="{6F88B5D3-8C54-034A-8A7F-CF2F4F3BAE8F}">
      <dsp:nvSpPr>
        <dsp:cNvPr id="0" name=""/>
        <dsp:cNvSpPr/>
      </dsp:nvSpPr>
      <dsp:spPr>
        <a:xfrm rot="10800000">
          <a:off x="1047811" y="1343415"/>
          <a:ext cx="4191244" cy="1343415"/>
        </a:xfrm>
        <a:prstGeom prst="trapezoid">
          <a:avLst>
            <a:gd name="adj" fmla="val 77996"/>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practice</a:t>
          </a:r>
        </a:p>
      </dsp:txBody>
      <dsp:txXfrm rot="-10800000">
        <a:off x="1781278" y="1343415"/>
        <a:ext cx="2724309" cy="1343415"/>
      </dsp:txXfrm>
    </dsp:sp>
    <dsp:sp modelId="{B751C9A6-EFCA-E74F-873D-8A726C93F7E7}">
      <dsp:nvSpPr>
        <dsp:cNvPr id="0" name=""/>
        <dsp:cNvSpPr/>
      </dsp:nvSpPr>
      <dsp:spPr>
        <a:xfrm rot="10800000">
          <a:off x="2095622" y="2686830"/>
          <a:ext cx="2095622" cy="1343415"/>
        </a:xfrm>
        <a:prstGeom prst="trapezoid">
          <a:avLst>
            <a:gd name="adj" fmla="val 77996"/>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theory</a:t>
          </a:r>
        </a:p>
      </dsp:txBody>
      <dsp:txXfrm rot="-10800000">
        <a:off x="2095622" y="2686830"/>
        <a:ext cx="2095622" cy="13434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F6E23-6443-B54C-9F62-64B02CB6ECBE}">
      <dsp:nvSpPr>
        <dsp:cNvPr id="0" name=""/>
        <dsp:cNvSpPr/>
      </dsp:nvSpPr>
      <dsp:spPr>
        <a:xfrm rot="10800000">
          <a:off x="0" y="8960"/>
          <a:ext cx="5626249" cy="1251473"/>
        </a:xfrm>
        <a:prstGeom prst="trapezoid">
          <a:avLst>
            <a:gd name="adj" fmla="val 74928"/>
          </a:avLst>
        </a:prstGeom>
        <a:solidFill>
          <a:schemeClr val="accent1"/>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production</a:t>
          </a:r>
        </a:p>
      </dsp:txBody>
      <dsp:txXfrm rot="-10800000">
        <a:off x="984593" y="8960"/>
        <a:ext cx="3657061" cy="1251473"/>
      </dsp:txXfrm>
    </dsp:sp>
    <dsp:sp modelId="{6F88B5D3-8C54-034A-8A7F-CF2F4F3BAE8F}">
      <dsp:nvSpPr>
        <dsp:cNvPr id="0" name=""/>
        <dsp:cNvSpPr/>
      </dsp:nvSpPr>
      <dsp:spPr>
        <a:xfrm rot="10800000">
          <a:off x="937708" y="1251473"/>
          <a:ext cx="3750832" cy="1251473"/>
        </a:xfrm>
        <a:prstGeom prst="trapezoid">
          <a:avLst>
            <a:gd name="adj" fmla="val 74928"/>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practice</a:t>
          </a:r>
        </a:p>
      </dsp:txBody>
      <dsp:txXfrm rot="-10800000">
        <a:off x="1594103" y="1251473"/>
        <a:ext cx="2438041" cy="1251473"/>
      </dsp:txXfrm>
    </dsp:sp>
    <dsp:sp modelId="{B751C9A6-EFCA-E74F-873D-8A726C93F7E7}">
      <dsp:nvSpPr>
        <dsp:cNvPr id="0" name=""/>
        <dsp:cNvSpPr/>
      </dsp:nvSpPr>
      <dsp:spPr>
        <a:xfrm rot="10800000">
          <a:off x="1875416" y="2502946"/>
          <a:ext cx="1875416" cy="1251473"/>
        </a:xfrm>
        <a:prstGeom prst="trapezoid">
          <a:avLst>
            <a:gd name="adj" fmla="val 74928"/>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theory</a:t>
          </a:r>
        </a:p>
      </dsp:txBody>
      <dsp:txXfrm rot="-10800000">
        <a:off x="1875416" y="2502946"/>
        <a:ext cx="1875416" cy="12514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F6E23-6443-B54C-9F62-64B02CB6ECBE}">
      <dsp:nvSpPr>
        <dsp:cNvPr id="0" name=""/>
        <dsp:cNvSpPr/>
      </dsp:nvSpPr>
      <dsp:spPr>
        <a:xfrm rot="10800000">
          <a:off x="0" y="0"/>
          <a:ext cx="5626249" cy="1251473"/>
        </a:xfrm>
        <a:prstGeom prst="trapezoid">
          <a:avLst>
            <a:gd name="adj" fmla="val 749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production</a:t>
          </a:r>
        </a:p>
      </dsp:txBody>
      <dsp:txXfrm rot="-10800000">
        <a:off x="984593" y="0"/>
        <a:ext cx="3657061" cy="1251473"/>
      </dsp:txXfrm>
    </dsp:sp>
    <dsp:sp modelId="{6F88B5D3-8C54-034A-8A7F-CF2F4F3BAE8F}">
      <dsp:nvSpPr>
        <dsp:cNvPr id="0" name=""/>
        <dsp:cNvSpPr/>
      </dsp:nvSpPr>
      <dsp:spPr>
        <a:xfrm rot="10800000">
          <a:off x="937708" y="1251473"/>
          <a:ext cx="3750832" cy="1251473"/>
        </a:xfrm>
        <a:prstGeom prst="trapezoid">
          <a:avLst>
            <a:gd name="adj" fmla="val 749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practice</a:t>
          </a:r>
        </a:p>
      </dsp:txBody>
      <dsp:txXfrm rot="-10800000">
        <a:off x="1594103" y="1251473"/>
        <a:ext cx="2438041" cy="1251473"/>
      </dsp:txXfrm>
    </dsp:sp>
    <dsp:sp modelId="{B751C9A6-EFCA-E74F-873D-8A726C93F7E7}">
      <dsp:nvSpPr>
        <dsp:cNvPr id="0" name=""/>
        <dsp:cNvSpPr/>
      </dsp:nvSpPr>
      <dsp:spPr>
        <a:xfrm rot="10800000">
          <a:off x="1875416" y="2502946"/>
          <a:ext cx="1875416" cy="1251473"/>
        </a:xfrm>
        <a:prstGeom prst="trapezoid">
          <a:avLst>
            <a:gd name="adj" fmla="val 749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kern="1200" dirty="0"/>
            <a:t>theory</a:t>
          </a:r>
        </a:p>
      </dsp:txBody>
      <dsp:txXfrm rot="-10800000">
        <a:off x="1875416" y="2502946"/>
        <a:ext cx="1875416" cy="12514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51A2D-507D-FF4A-A9F2-9F120DCB32FC}">
      <dsp:nvSpPr>
        <dsp:cNvPr id="0" name=""/>
        <dsp:cNvSpPr/>
      </dsp:nvSpPr>
      <dsp:spPr>
        <a:xfrm>
          <a:off x="1102516" y="0"/>
          <a:ext cx="1080687" cy="770758"/>
        </a:xfrm>
        <a:prstGeom prst="trapezoid">
          <a:avLst>
            <a:gd name="adj" fmla="val 7010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theory</a:t>
          </a:r>
        </a:p>
      </dsp:txBody>
      <dsp:txXfrm>
        <a:off x="1102516" y="0"/>
        <a:ext cx="1080687" cy="770758"/>
      </dsp:txXfrm>
    </dsp:sp>
    <dsp:sp modelId="{63807395-020E-2247-9CD0-62B87E80118B}">
      <dsp:nvSpPr>
        <dsp:cNvPr id="0" name=""/>
        <dsp:cNvSpPr/>
      </dsp:nvSpPr>
      <dsp:spPr>
        <a:xfrm>
          <a:off x="540343" y="770758"/>
          <a:ext cx="2161374" cy="770758"/>
        </a:xfrm>
        <a:prstGeom prst="trapezoid">
          <a:avLst>
            <a:gd name="adj" fmla="val 7010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Practice</a:t>
          </a:r>
        </a:p>
      </dsp:txBody>
      <dsp:txXfrm>
        <a:off x="918583" y="770758"/>
        <a:ext cx="1404893" cy="770758"/>
      </dsp:txXfrm>
    </dsp:sp>
    <dsp:sp modelId="{DB44D392-1787-BD47-B444-1758C5D33DF7}">
      <dsp:nvSpPr>
        <dsp:cNvPr id="0" name=""/>
        <dsp:cNvSpPr/>
      </dsp:nvSpPr>
      <dsp:spPr>
        <a:xfrm>
          <a:off x="0" y="1541517"/>
          <a:ext cx="3242061" cy="770758"/>
        </a:xfrm>
        <a:prstGeom prst="trapezoid">
          <a:avLst>
            <a:gd name="adj" fmla="val 7010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Product</a:t>
          </a:r>
        </a:p>
      </dsp:txBody>
      <dsp:txXfrm>
        <a:off x="567360" y="1541517"/>
        <a:ext cx="2107339" cy="7707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9B970D-A20A-4245-84A8-407802A164B9}">
      <dsp:nvSpPr>
        <dsp:cNvPr id="0" name=""/>
        <dsp:cNvSpPr/>
      </dsp:nvSpPr>
      <dsp:spPr>
        <a:xfrm rot="10800000">
          <a:off x="0" y="0"/>
          <a:ext cx="2511971" cy="420510"/>
        </a:xfrm>
        <a:prstGeom prst="trapezoid">
          <a:avLst>
            <a:gd name="adj" fmla="val 9956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product</a:t>
          </a:r>
        </a:p>
      </dsp:txBody>
      <dsp:txXfrm rot="-10800000">
        <a:off x="439595" y="0"/>
        <a:ext cx="1632781" cy="420510"/>
      </dsp:txXfrm>
    </dsp:sp>
    <dsp:sp modelId="{D52D9D55-4FB7-864C-B28C-97D7C9E1A189}">
      <dsp:nvSpPr>
        <dsp:cNvPr id="0" name=""/>
        <dsp:cNvSpPr/>
      </dsp:nvSpPr>
      <dsp:spPr>
        <a:xfrm rot="10800000">
          <a:off x="418662" y="420511"/>
          <a:ext cx="1674647" cy="420510"/>
        </a:xfrm>
        <a:prstGeom prst="trapezoid">
          <a:avLst>
            <a:gd name="adj" fmla="val 9956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practice</a:t>
          </a:r>
        </a:p>
      </dsp:txBody>
      <dsp:txXfrm rot="-10800000">
        <a:off x="711725" y="420511"/>
        <a:ext cx="1088521" cy="420510"/>
      </dsp:txXfrm>
    </dsp:sp>
    <dsp:sp modelId="{F4DFB79E-70BC-9F42-B188-E8C74ADCAF9B}">
      <dsp:nvSpPr>
        <dsp:cNvPr id="0" name=""/>
        <dsp:cNvSpPr/>
      </dsp:nvSpPr>
      <dsp:spPr>
        <a:xfrm rot="10800000">
          <a:off x="837324" y="841021"/>
          <a:ext cx="837323" cy="420510"/>
        </a:xfrm>
        <a:prstGeom prst="trapezoid">
          <a:avLst>
            <a:gd name="adj" fmla="val 9956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theory</a:t>
          </a:r>
        </a:p>
      </dsp:txBody>
      <dsp:txXfrm rot="-10800000">
        <a:off x="837324" y="841021"/>
        <a:ext cx="837323" cy="42051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3BF787D-1760-DA43-A96C-002B0B14A0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15C4400-7616-1448-9717-EE1360A8E1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35774E-AF4E-4F40-A587-29906ED3E2F1}" type="datetimeFigureOut">
              <a:rPr lang="en-US" smtClean="0"/>
              <a:t>9/27/22</a:t>
            </a:fld>
            <a:endParaRPr lang="en-US"/>
          </a:p>
        </p:txBody>
      </p:sp>
      <p:sp>
        <p:nvSpPr>
          <p:cNvPr id="4" name="Footer Placeholder 3">
            <a:extLst>
              <a:ext uri="{FF2B5EF4-FFF2-40B4-BE49-F238E27FC236}">
                <a16:creationId xmlns:a16="http://schemas.microsoft.com/office/drawing/2014/main" id="{3CE4504D-AB15-3F48-91C8-E37157291A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6DF26C8-C9E7-0842-83FE-9908C38685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CD15716-15CC-984D-83D6-2CB3E04A917A}" type="slidenum">
              <a:rPr lang="en-US" smtClean="0"/>
              <a:t>‹#›</a:t>
            </a:fld>
            <a:endParaRPr lang="en-US"/>
          </a:p>
        </p:txBody>
      </p:sp>
    </p:spTree>
    <p:extLst>
      <p:ext uri="{BB962C8B-B14F-4D97-AF65-F5344CB8AC3E}">
        <p14:creationId xmlns:p14="http://schemas.microsoft.com/office/powerpoint/2010/main" val="1672710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52CCFF-4EB1-8845-B2D2-4DD7C94430AC}" type="datetimeFigureOut">
              <a:rPr lang="en-US" smtClean="0"/>
              <a:t>9/27/22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FFEA70-B456-D54A-8330-DC3A89EB5F89}" type="slidenum">
              <a:rPr lang="en-US" smtClean="0"/>
              <a:t>‹#›</a:t>
            </a:fld>
            <a:endParaRPr lang="en-US"/>
          </a:p>
        </p:txBody>
      </p:sp>
    </p:spTree>
    <p:extLst>
      <p:ext uri="{BB962C8B-B14F-4D97-AF65-F5344CB8AC3E}">
        <p14:creationId xmlns:p14="http://schemas.microsoft.com/office/powerpoint/2010/main" val="2197648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FFEA70-B456-D54A-8330-DC3A89EB5F89}" type="slidenum">
              <a:rPr lang="en-US" smtClean="0"/>
              <a:t>8</a:t>
            </a:fld>
            <a:endParaRPr lang="en-US"/>
          </a:p>
        </p:txBody>
      </p:sp>
    </p:spTree>
    <p:extLst>
      <p:ext uri="{BB962C8B-B14F-4D97-AF65-F5344CB8AC3E}">
        <p14:creationId xmlns:p14="http://schemas.microsoft.com/office/powerpoint/2010/main" val="275666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190D9B-632F-EF4B-983B-CDF2AFCB27C5}" type="slidenum">
              <a:rPr lang="en-US" smtClean="0"/>
              <a:t>32</a:t>
            </a:fld>
            <a:endParaRPr lang="en-US"/>
          </a:p>
        </p:txBody>
      </p:sp>
    </p:spTree>
    <p:extLst>
      <p:ext uri="{BB962C8B-B14F-4D97-AF65-F5344CB8AC3E}">
        <p14:creationId xmlns:p14="http://schemas.microsoft.com/office/powerpoint/2010/main" val="2453067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Sabbatical explore Addams ideas of peace to see if there were applications to Peacekeeping --   </a:t>
            </a:r>
          </a:p>
          <a:p>
            <a:endParaRPr lang="en-US" dirty="0"/>
          </a:p>
        </p:txBody>
      </p:sp>
      <p:sp>
        <p:nvSpPr>
          <p:cNvPr id="4" name="Slide Number Placeholder 3"/>
          <p:cNvSpPr>
            <a:spLocks noGrp="1"/>
          </p:cNvSpPr>
          <p:nvPr>
            <p:ph type="sldNum" sz="quarter" idx="5"/>
          </p:nvPr>
        </p:nvSpPr>
        <p:spPr/>
        <p:txBody>
          <a:bodyPr/>
          <a:lstStyle/>
          <a:p>
            <a:fld id="{3180D4EA-2012-B547-8A22-FA77F8F612B6}" type="slidenum">
              <a:rPr lang="en-US" smtClean="0"/>
              <a:t>42</a:t>
            </a:fld>
            <a:endParaRPr lang="en-US"/>
          </a:p>
        </p:txBody>
      </p:sp>
    </p:spTree>
    <p:extLst>
      <p:ext uri="{BB962C8B-B14F-4D97-AF65-F5344CB8AC3E}">
        <p14:creationId xmlns:p14="http://schemas.microsoft.com/office/powerpoint/2010/main" val="536070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Sabbatical explore Addams ideas of peace to see if there were applications to Peacekeeping --   </a:t>
            </a:r>
          </a:p>
        </p:txBody>
      </p:sp>
      <p:sp>
        <p:nvSpPr>
          <p:cNvPr id="4" name="Slide Number Placeholder 3"/>
          <p:cNvSpPr>
            <a:spLocks noGrp="1"/>
          </p:cNvSpPr>
          <p:nvPr>
            <p:ph type="sldNum" sz="quarter" idx="5"/>
          </p:nvPr>
        </p:nvSpPr>
        <p:spPr/>
        <p:txBody>
          <a:bodyPr/>
          <a:lstStyle/>
          <a:p>
            <a:fld id="{3180D4EA-2012-B547-8A22-FA77F8F612B6}" type="slidenum">
              <a:rPr lang="en-US" smtClean="0"/>
              <a:t>44</a:t>
            </a:fld>
            <a:endParaRPr lang="en-US"/>
          </a:p>
        </p:txBody>
      </p:sp>
    </p:spTree>
    <p:extLst>
      <p:ext uri="{BB962C8B-B14F-4D97-AF65-F5344CB8AC3E}">
        <p14:creationId xmlns:p14="http://schemas.microsoft.com/office/powerpoint/2010/main" val="1455999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Public Administrators should be part of the fabric of positive peace inside a society. </a:t>
            </a:r>
          </a:p>
        </p:txBody>
      </p:sp>
      <p:sp>
        <p:nvSpPr>
          <p:cNvPr id="4" name="Slide Number Placeholder 3"/>
          <p:cNvSpPr>
            <a:spLocks noGrp="1"/>
          </p:cNvSpPr>
          <p:nvPr>
            <p:ph type="sldNum" sz="quarter" idx="5"/>
          </p:nvPr>
        </p:nvSpPr>
        <p:spPr/>
        <p:txBody>
          <a:bodyPr/>
          <a:lstStyle/>
          <a:p>
            <a:fld id="{3180D4EA-2012-B547-8A22-FA77F8F612B6}" type="slidenum">
              <a:rPr lang="en-US" smtClean="0"/>
              <a:t>46</a:t>
            </a:fld>
            <a:endParaRPr lang="en-US"/>
          </a:p>
        </p:txBody>
      </p:sp>
    </p:spTree>
    <p:extLst>
      <p:ext uri="{BB962C8B-B14F-4D97-AF65-F5344CB8AC3E}">
        <p14:creationId xmlns:p14="http://schemas.microsoft.com/office/powerpoint/2010/main" val="4139365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culled her writings on positive peace and coined a term to capture her definition of positive peace – </a:t>
            </a:r>
            <a:r>
              <a:rPr lang="en-US" dirty="0" err="1"/>
              <a:t>Peaceweaving</a:t>
            </a:r>
            <a:r>
              <a:rPr lang="en-US" dirty="0"/>
              <a:t>.</a:t>
            </a:r>
          </a:p>
          <a:p>
            <a:endParaRPr lang="en-US" dirty="0"/>
          </a:p>
          <a:p>
            <a:r>
              <a:rPr lang="en-US" dirty="0"/>
              <a:t>Positive Peace Concept that should be part of PA’s ethical core.  Positive peace is a logical extension of social justice.</a:t>
            </a:r>
          </a:p>
        </p:txBody>
      </p:sp>
      <p:sp>
        <p:nvSpPr>
          <p:cNvPr id="4" name="Slide Number Placeholder 3"/>
          <p:cNvSpPr>
            <a:spLocks noGrp="1"/>
          </p:cNvSpPr>
          <p:nvPr>
            <p:ph type="sldNum" sz="quarter" idx="5"/>
          </p:nvPr>
        </p:nvSpPr>
        <p:spPr/>
        <p:txBody>
          <a:bodyPr/>
          <a:lstStyle/>
          <a:p>
            <a:fld id="{3180D4EA-2012-B547-8A22-FA77F8F612B6}" type="slidenum">
              <a:rPr lang="en-US" smtClean="0"/>
              <a:t>54</a:t>
            </a:fld>
            <a:endParaRPr lang="en-US"/>
          </a:p>
        </p:txBody>
      </p:sp>
    </p:spTree>
    <p:extLst>
      <p:ext uri="{BB962C8B-B14F-4D97-AF65-F5344CB8AC3E}">
        <p14:creationId xmlns:p14="http://schemas.microsoft.com/office/powerpoint/2010/main" val="3677615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59</a:t>
            </a:fld>
            <a:endParaRPr lang="en-US"/>
          </a:p>
        </p:txBody>
      </p:sp>
    </p:spTree>
    <p:extLst>
      <p:ext uri="{BB962C8B-B14F-4D97-AF65-F5344CB8AC3E}">
        <p14:creationId xmlns:p14="http://schemas.microsoft.com/office/powerpoint/2010/main" val="2689977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61</a:t>
            </a:fld>
            <a:endParaRPr lang="en-US"/>
          </a:p>
        </p:txBody>
      </p:sp>
    </p:spTree>
    <p:extLst>
      <p:ext uri="{BB962C8B-B14F-4D97-AF65-F5344CB8AC3E}">
        <p14:creationId xmlns:p14="http://schemas.microsoft.com/office/powerpoint/2010/main" val="276782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give examples of the depth and breadth of Addams’s activities</a:t>
            </a:r>
          </a:p>
        </p:txBody>
      </p:sp>
      <p:sp>
        <p:nvSpPr>
          <p:cNvPr id="4" name="Slide Number Placeholder 3"/>
          <p:cNvSpPr>
            <a:spLocks noGrp="1"/>
          </p:cNvSpPr>
          <p:nvPr>
            <p:ph type="sldNum" sz="quarter" idx="5"/>
          </p:nvPr>
        </p:nvSpPr>
        <p:spPr/>
        <p:txBody>
          <a:bodyPr/>
          <a:lstStyle/>
          <a:p>
            <a:fld id="{3180D4EA-2012-B547-8A22-FA77F8F612B6}" type="slidenum">
              <a:rPr lang="en-US" smtClean="0"/>
              <a:t>14</a:t>
            </a:fld>
            <a:endParaRPr lang="en-US"/>
          </a:p>
        </p:txBody>
      </p:sp>
    </p:spTree>
    <p:extLst>
      <p:ext uri="{BB962C8B-B14F-4D97-AF65-F5344CB8AC3E}">
        <p14:creationId xmlns:p14="http://schemas.microsoft.com/office/powerpoint/2010/main" val="607844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picture of her funeral demonstrates visually just how beloved and important she was.  </a:t>
            </a:r>
          </a:p>
        </p:txBody>
      </p:sp>
      <p:sp>
        <p:nvSpPr>
          <p:cNvPr id="4" name="Slide Number Placeholder 3"/>
          <p:cNvSpPr>
            <a:spLocks noGrp="1"/>
          </p:cNvSpPr>
          <p:nvPr>
            <p:ph type="sldNum" sz="quarter" idx="5"/>
          </p:nvPr>
        </p:nvSpPr>
        <p:spPr/>
        <p:txBody>
          <a:bodyPr/>
          <a:lstStyle/>
          <a:p>
            <a:fld id="{3180D4EA-2012-B547-8A22-FA77F8F612B6}" type="slidenum">
              <a:rPr lang="en-US" smtClean="0"/>
              <a:t>16</a:t>
            </a:fld>
            <a:endParaRPr lang="en-US"/>
          </a:p>
        </p:txBody>
      </p:sp>
    </p:spTree>
    <p:extLst>
      <p:ext uri="{BB962C8B-B14F-4D97-AF65-F5344CB8AC3E}">
        <p14:creationId xmlns:p14="http://schemas.microsoft.com/office/powerpoint/2010/main" val="2652131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how programs came to be.  Daycare – Mothers working in the factories left babies and young kids with siblings and sometimes just alone in the apartment. During the hot summer some escaped and found their way to the steps of Hull House.  Eventually there was one cottage devoted to a day nursery.  Where possible, parents paid something. </a:t>
            </a:r>
          </a:p>
          <a:p>
            <a:endParaRPr lang="en-US" dirty="0"/>
          </a:p>
          <a:p>
            <a:r>
              <a:rPr lang="en-US" dirty="0"/>
              <a:t>Poor house two week vacation.  Many older women could not afford to live by themselves and had not relatives so went to the poorhouse for lodging. Hull House had a 2 week vacation plan for the women.  They stay used  Hull House as a kind of hub and perhaps stayed with a friend, enjoyed meals at Hull House and drank tea at the coffee house. </a:t>
            </a:r>
          </a:p>
          <a:p>
            <a:endParaRPr lang="en-US" dirty="0"/>
          </a:p>
          <a:p>
            <a:r>
              <a:rPr lang="en-US" dirty="0"/>
              <a:t>See the community’s need by being part of the community and letting the problems emerge organically. </a:t>
            </a:r>
          </a:p>
        </p:txBody>
      </p:sp>
      <p:sp>
        <p:nvSpPr>
          <p:cNvPr id="4" name="Slide Number Placeholder 3"/>
          <p:cNvSpPr>
            <a:spLocks noGrp="1"/>
          </p:cNvSpPr>
          <p:nvPr>
            <p:ph type="sldNum" sz="quarter" idx="5"/>
          </p:nvPr>
        </p:nvSpPr>
        <p:spPr/>
        <p:txBody>
          <a:bodyPr/>
          <a:lstStyle/>
          <a:p>
            <a:fld id="{3180D4EA-2012-B547-8A22-FA77F8F612B6}" type="slidenum">
              <a:rPr lang="en-US" smtClean="0"/>
              <a:t>25</a:t>
            </a:fld>
            <a:endParaRPr lang="en-US"/>
          </a:p>
        </p:txBody>
      </p:sp>
    </p:spTree>
    <p:extLst>
      <p:ext uri="{BB962C8B-B14F-4D97-AF65-F5344CB8AC3E}">
        <p14:creationId xmlns:p14="http://schemas.microsoft.com/office/powerpoint/2010/main" val="147608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26</a:t>
            </a:fld>
            <a:endParaRPr lang="en-US"/>
          </a:p>
        </p:txBody>
      </p:sp>
    </p:spTree>
    <p:extLst>
      <p:ext uri="{BB962C8B-B14F-4D97-AF65-F5344CB8AC3E}">
        <p14:creationId xmlns:p14="http://schemas.microsoft.com/office/powerpoint/2010/main" val="3787461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 out of the narrow private or family claim and serve the larger community. The ability to make the move is in part dependent on sympathetic understanding or the ability to put oneself in another persons shoes. </a:t>
            </a:r>
          </a:p>
        </p:txBody>
      </p:sp>
      <p:sp>
        <p:nvSpPr>
          <p:cNvPr id="4" name="Slide Number Placeholder 3"/>
          <p:cNvSpPr>
            <a:spLocks noGrp="1"/>
          </p:cNvSpPr>
          <p:nvPr>
            <p:ph type="sldNum" sz="quarter" idx="5"/>
          </p:nvPr>
        </p:nvSpPr>
        <p:spPr/>
        <p:txBody>
          <a:bodyPr/>
          <a:lstStyle/>
          <a:p>
            <a:fld id="{3180D4EA-2012-B547-8A22-FA77F8F612B6}" type="slidenum">
              <a:rPr lang="en-US" smtClean="0"/>
              <a:t>28</a:t>
            </a:fld>
            <a:endParaRPr lang="en-US"/>
          </a:p>
        </p:txBody>
      </p:sp>
    </p:spTree>
    <p:extLst>
      <p:ext uri="{BB962C8B-B14F-4D97-AF65-F5344CB8AC3E}">
        <p14:creationId xmlns:p14="http://schemas.microsoft.com/office/powerpoint/2010/main" val="3815970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29</a:t>
            </a:fld>
            <a:endParaRPr lang="en-US"/>
          </a:p>
        </p:txBody>
      </p:sp>
    </p:spTree>
    <p:extLst>
      <p:ext uri="{BB962C8B-B14F-4D97-AF65-F5344CB8AC3E}">
        <p14:creationId xmlns:p14="http://schemas.microsoft.com/office/powerpoint/2010/main" val="790044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Illustrate the social claim/social ethic using story of a paperboy.  Business man, philanthropist, laborer each had an ethical response to the boy.  Businessman rewarded his initiative, philanthropist vowed to develop schools for paperboys, laborer vowed to work for child labor laws.  (most advanced social ethic).    </a:t>
            </a:r>
            <a:br>
              <a:rPr lang="en-US" dirty="0"/>
            </a:br>
            <a:br>
              <a:rPr lang="en-US" dirty="0"/>
            </a:br>
            <a:r>
              <a:rPr lang="en-US" dirty="0"/>
              <a:t>Clearly, 20</a:t>
            </a:r>
            <a:r>
              <a:rPr lang="en-US" baseline="30000" dirty="0"/>
              <a:t>th</a:t>
            </a:r>
            <a:r>
              <a:rPr lang="en-US" dirty="0"/>
              <a:t> and 21</a:t>
            </a:r>
            <a:r>
              <a:rPr lang="en-US" baseline="30000" dirty="0"/>
              <a:t>st</a:t>
            </a:r>
            <a:r>
              <a:rPr lang="en-US" dirty="0"/>
              <a:t> Century Public Administration is informed by this social ethic and the need to negotiate between multiple ethics that shape policy. </a:t>
            </a:r>
          </a:p>
        </p:txBody>
      </p:sp>
      <p:sp>
        <p:nvSpPr>
          <p:cNvPr id="4" name="Slide Number Placeholder 3"/>
          <p:cNvSpPr>
            <a:spLocks noGrp="1"/>
          </p:cNvSpPr>
          <p:nvPr>
            <p:ph type="sldNum" sz="quarter" idx="5"/>
          </p:nvPr>
        </p:nvSpPr>
        <p:spPr/>
        <p:txBody>
          <a:bodyPr/>
          <a:lstStyle/>
          <a:p>
            <a:fld id="{3180D4EA-2012-B547-8A22-FA77F8F612B6}" type="slidenum">
              <a:rPr lang="en-US" smtClean="0"/>
              <a:t>30</a:t>
            </a:fld>
            <a:endParaRPr lang="en-US"/>
          </a:p>
        </p:txBody>
      </p:sp>
    </p:spTree>
    <p:extLst>
      <p:ext uri="{BB962C8B-B14F-4D97-AF65-F5344CB8AC3E}">
        <p14:creationId xmlns:p14="http://schemas.microsoft.com/office/powerpoint/2010/main" val="246358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80D4EA-2012-B547-8A22-FA77F8F612B6}" type="slidenum">
              <a:rPr lang="en-US" smtClean="0"/>
              <a:t>31</a:t>
            </a:fld>
            <a:endParaRPr lang="en-US"/>
          </a:p>
        </p:txBody>
      </p:sp>
    </p:spTree>
    <p:extLst>
      <p:ext uri="{BB962C8B-B14F-4D97-AF65-F5344CB8AC3E}">
        <p14:creationId xmlns:p14="http://schemas.microsoft.com/office/powerpoint/2010/main" val="1945878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CD9BE-AF41-4E44-9A68-4E82878BCD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25FDD2D-DB7A-FF48-B131-B7D4C768BB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4B7DD7-B68B-4C4E-A572-B9AD0719348C}"/>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6D8FDB94-70B7-6642-98C3-1F09189351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DB12A8-3C5E-2346-B326-DA9E9CF36D12}"/>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1175310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203B5-AE84-9243-8525-D266040CC6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23AA2D3-32FE-BD4D-8F42-F82A8092AA6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73CCE0-039F-4D47-AF08-0852842D812C}"/>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BEA365EF-0732-594C-95F3-9A066770F4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BE1B85-9CB0-AF4F-BC7F-920654032212}"/>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1257248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3BE24F-6AF4-B647-9EAA-C6CA26F8AC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C3DA50-2405-064B-9D39-18EC9436851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2A5918-BA3A-FB4B-AF6D-3C18D7A086F9}"/>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D45DFDD6-6584-2D43-9FB6-9794303A2A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EB21CF-F283-7C42-82EB-4DA30352D304}"/>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551527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2F059-B367-DB44-BEC2-880D82124D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C3CB29-C896-4449-A599-02B592A0C0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EF8935-0CA6-E140-B2C6-A597F4A54898}"/>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4DD1651A-8087-B544-9D33-F0B540EA34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FB153-0DBC-E346-9A71-46E6A2439362}"/>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421516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3CABF-4349-EC4C-A256-2EC7A9519A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FF3BBB-6F73-8840-9544-D0AEC9A410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F16D3C6-4F57-9446-B5A2-0C666B1F7F07}"/>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B72E7A84-F1BA-FA4D-B4C5-9A71FBCCC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BEB79C-A454-9E4A-80C8-10DFC8061E8D}"/>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2304518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6611D-01DE-2C4C-88F5-0AD6165284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E290C-6953-4344-8353-781E53142D1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2AA653-9258-1643-A965-CB59BE98C9B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F453EB-D581-5848-8405-FB23D045F2E3}"/>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6" name="Footer Placeholder 5">
            <a:extLst>
              <a:ext uri="{FF2B5EF4-FFF2-40B4-BE49-F238E27FC236}">
                <a16:creationId xmlns:a16="http://schemas.microsoft.com/office/drawing/2014/main" id="{02BD4D0E-BAB2-E242-A187-FA652EF30D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A989A3-C838-5449-9075-AD2E8065205F}"/>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2073330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04ED1-E062-104C-9693-9A131ABFC9E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01E8F7-9DFA-984A-AD41-18E0E70A3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3825523-3BA2-7743-8408-8619BE2EB71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A9AB19F-16EB-5743-ADC6-5C00FBE055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189BDF2-93C7-2747-9520-EB71AC34B8E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F9C053-657B-1741-8303-9CA5E5719ABD}"/>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8" name="Footer Placeholder 7">
            <a:extLst>
              <a:ext uri="{FF2B5EF4-FFF2-40B4-BE49-F238E27FC236}">
                <a16:creationId xmlns:a16="http://schemas.microsoft.com/office/drawing/2014/main" id="{51FA88D8-F6F1-C847-BDAB-002C02B1E5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255C9D-4EEF-3948-B1AF-168CF7C5921B}"/>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2998892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A3EF7-C5E4-BC4A-BCA9-FB802B1792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7A36AB8-39B4-CA46-BEE9-99BC7D8F1B17}"/>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4" name="Footer Placeholder 3">
            <a:extLst>
              <a:ext uri="{FF2B5EF4-FFF2-40B4-BE49-F238E27FC236}">
                <a16:creationId xmlns:a16="http://schemas.microsoft.com/office/drawing/2014/main" id="{B24C05ED-B58F-0E4E-8930-34A44EBEF7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6C0F3D-B509-B445-AACF-26547BA8558F}"/>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3854113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9FDC5F-C234-F44F-9F81-04EDF8F12E43}"/>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3" name="Footer Placeholder 2">
            <a:extLst>
              <a:ext uri="{FF2B5EF4-FFF2-40B4-BE49-F238E27FC236}">
                <a16:creationId xmlns:a16="http://schemas.microsoft.com/office/drawing/2014/main" id="{E2C96EA9-2C68-BA4A-A880-1F5EE6A900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3D5CF3-889C-514A-A7D7-C89DACAAC889}"/>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423042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CB862-D163-1B43-ACD4-1642D74185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B1BAD6F-B741-574E-9248-EFAF6CBAAA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06EA7F-22BE-C34E-B356-5C0884861F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CD11A16-B1B3-1D41-8911-C11AD76E1D6A}"/>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6" name="Footer Placeholder 5">
            <a:extLst>
              <a:ext uri="{FF2B5EF4-FFF2-40B4-BE49-F238E27FC236}">
                <a16:creationId xmlns:a16="http://schemas.microsoft.com/office/drawing/2014/main" id="{911F67D0-E185-6543-A3CF-E1F5FDFA37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76B2B9-2D43-9048-9DB2-79C2E6E54988}"/>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409944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F7796-CFA9-2B41-92B5-B3C76728CB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6A7F04-A709-6A4D-A54D-7DFE1FED66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972A5BB-49E8-4C43-91D6-6DAF06FE3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EC684D-8E9F-8F4D-BFD4-3E4F2EB20506}"/>
              </a:ext>
            </a:extLst>
          </p:cNvPr>
          <p:cNvSpPr>
            <a:spLocks noGrp="1"/>
          </p:cNvSpPr>
          <p:nvPr>
            <p:ph type="dt" sz="half" idx="10"/>
          </p:nvPr>
        </p:nvSpPr>
        <p:spPr/>
        <p:txBody>
          <a:bodyPr/>
          <a:lstStyle/>
          <a:p>
            <a:fld id="{BE629174-BBA9-A442-94B2-93EB207950E1}" type="datetimeFigureOut">
              <a:rPr lang="en-US" smtClean="0"/>
              <a:t>9/27/22</a:t>
            </a:fld>
            <a:endParaRPr lang="en-US"/>
          </a:p>
        </p:txBody>
      </p:sp>
      <p:sp>
        <p:nvSpPr>
          <p:cNvPr id="6" name="Footer Placeholder 5">
            <a:extLst>
              <a:ext uri="{FF2B5EF4-FFF2-40B4-BE49-F238E27FC236}">
                <a16:creationId xmlns:a16="http://schemas.microsoft.com/office/drawing/2014/main" id="{092F231B-97AE-0840-9154-9D37364FEE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4E53F9-5409-0643-814B-E060535B32DF}"/>
              </a:ext>
            </a:extLst>
          </p:cNvPr>
          <p:cNvSpPr>
            <a:spLocks noGrp="1"/>
          </p:cNvSpPr>
          <p:nvPr>
            <p:ph type="sldNum" sz="quarter" idx="12"/>
          </p:nvPr>
        </p:nvSpPr>
        <p:spPr/>
        <p:txBody>
          <a:bodyPr/>
          <a:lstStyle/>
          <a:p>
            <a:fld id="{BEB3BA74-1144-8A45-934E-913C5F8417C7}" type="slidenum">
              <a:rPr lang="en-US" smtClean="0"/>
              <a:t>‹#›</a:t>
            </a:fld>
            <a:endParaRPr lang="en-US"/>
          </a:p>
        </p:txBody>
      </p:sp>
    </p:spTree>
    <p:extLst>
      <p:ext uri="{BB962C8B-B14F-4D97-AF65-F5344CB8AC3E}">
        <p14:creationId xmlns:p14="http://schemas.microsoft.com/office/powerpoint/2010/main" val="771453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3F7A44-6362-AE40-A531-83C374E939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A96EDE9-AAAC-EE4B-9065-13D6211F1E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F2DC88-0B8D-0B43-8B29-9F43C05232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629174-BBA9-A442-94B2-93EB207950E1}" type="datetimeFigureOut">
              <a:rPr lang="en-US" smtClean="0"/>
              <a:t>9/27/22</a:t>
            </a:fld>
            <a:endParaRPr lang="en-US"/>
          </a:p>
        </p:txBody>
      </p:sp>
      <p:sp>
        <p:nvSpPr>
          <p:cNvPr id="5" name="Footer Placeholder 4">
            <a:extLst>
              <a:ext uri="{FF2B5EF4-FFF2-40B4-BE49-F238E27FC236}">
                <a16:creationId xmlns:a16="http://schemas.microsoft.com/office/drawing/2014/main" id="{9320228A-A444-464C-A673-55E9DC599A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A40E71-D992-7347-B790-BAE77813B4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B3BA74-1144-8A45-934E-913C5F8417C7}" type="slidenum">
              <a:rPr lang="en-US" smtClean="0"/>
              <a:t>‹#›</a:t>
            </a:fld>
            <a:endParaRPr lang="en-US"/>
          </a:p>
        </p:txBody>
      </p:sp>
    </p:spTree>
    <p:extLst>
      <p:ext uri="{BB962C8B-B14F-4D97-AF65-F5344CB8AC3E}">
        <p14:creationId xmlns:p14="http://schemas.microsoft.com/office/powerpoint/2010/main" val="3823441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ps07@txstate.edu"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tiff"/></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7.tiff"/><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5.tiff"/></Relationships>
</file>

<file path=ppt/slides/_rels/slide26.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7.tiff"/></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2" Type="http://schemas.openxmlformats.org/officeDocument/2006/relationships/image" Target="../media/image54.tif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tif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image" Target="../media/image60.png"/><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3.tif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8.tiff"/><Relationship Id="rId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tiff"/></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5.tiff"/><Relationship Id="rId2" Type="http://schemas.openxmlformats.org/officeDocument/2006/relationships/image" Target="../media/image58.tif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jpeg"/></Relationships>
</file>

<file path=ppt/slides/_rels/slide52.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85.tiff"/><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5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hyperlink" Target="https://www.elgaronline.com/view/edcoll/9781789904727/9781789904727.00008.xml"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11.jpeg"/><Relationship Id="rId4" Type="http://schemas.openxmlformats.org/officeDocument/2006/relationships/diagramLayout" Target="../diagrams/layout4.xml"/><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2.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FC76B5-7064-454C-BA1B-FA092FE96560}"/>
              </a:ext>
            </a:extLst>
          </p:cNvPr>
          <p:cNvSpPr/>
          <p:nvPr/>
        </p:nvSpPr>
        <p:spPr>
          <a:xfrm>
            <a:off x="1981200" y="625212"/>
            <a:ext cx="7272842" cy="646331"/>
          </a:xfrm>
          <a:prstGeom prst="rect">
            <a:avLst/>
          </a:prstGeom>
        </p:spPr>
        <p:txBody>
          <a:bodyPr wrap="square">
            <a:spAutoFit/>
          </a:bodyPr>
          <a:lstStyle/>
          <a:p>
            <a:pPr algn="ctr"/>
            <a:r>
              <a:rPr lang="en-US" sz="3600" dirty="0" err="1"/>
              <a:t>Peaceweaving</a:t>
            </a:r>
            <a:r>
              <a:rPr lang="en-US" sz="3600" dirty="0"/>
              <a:t> and Positive Peace</a:t>
            </a:r>
            <a:endParaRPr lang="en-US" sz="3600" b="1" i="0" u="none" strike="noStrike" dirty="0">
              <a:solidFill>
                <a:srgbClr val="000000"/>
              </a:solidFill>
              <a:effectLst/>
              <a:latin typeface="-apple-system"/>
            </a:endParaRPr>
          </a:p>
        </p:txBody>
      </p:sp>
      <p:sp>
        <p:nvSpPr>
          <p:cNvPr id="5" name="TextBox 4">
            <a:extLst>
              <a:ext uri="{FF2B5EF4-FFF2-40B4-BE49-F238E27FC236}">
                <a16:creationId xmlns:a16="http://schemas.microsoft.com/office/drawing/2014/main" id="{B0781971-B13C-C148-8F75-F0E6BEC19347}"/>
              </a:ext>
            </a:extLst>
          </p:cNvPr>
          <p:cNvSpPr txBox="1"/>
          <p:nvPr/>
        </p:nvSpPr>
        <p:spPr>
          <a:xfrm>
            <a:off x="9254042" y="5473842"/>
            <a:ext cx="2620333" cy="923330"/>
          </a:xfrm>
          <a:prstGeom prst="rect">
            <a:avLst/>
          </a:prstGeom>
          <a:noFill/>
        </p:spPr>
        <p:txBody>
          <a:bodyPr wrap="none" rtlCol="0">
            <a:spAutoFit/>
          </a:bodyPr>
          <a:lstStyle/>
          <a:p>
            <a:pPr algn="ctr"/>
            <a:r>
              <a:rPr lang="en-US" dirty="0"/>
              <a:t>Oct. 5, 2022</a:t>
            </a:r>
          </a:p>
          <a:p>
            <a:pPr algn="ctr"/>
            <a:r>
              <a:rPr lang="en-US" dirty="0"/>
              <a:t>3:30 PM</a:t>
            </a:r>
          </a:p>
          <a:p>
            <a:pPr algn="ctr"/>
            <a:r>
              <a:rPr lang="en-US" dirty="0"/>
              <a:t>City of San Marcos Library</a:t>
            </a:r>
          </a:p>
        </p:txBody>
      </p:sp>
      <p:sp>
        <p:nvSpPr>
          <p:cNvPr id="9" name="TextBox 8">
            <a:extLst>
              <a:ext uri="{FF2B5EF4-FFF2-40B4-BE49-F238E27FC236}">
                <a16:creationId xmlns:a16="http://schemas.microsoft.com/office/drawing/2014/main" id="{A9E7D68D-D7B7-9C4D-89DD-8ECB10F648DD}"/>
              </a:ext>
            </a:extLst>
          </p:cNvPr>
          <p:cNvSpPr txBox="1"/>
          <p:nvPr/>
        </p:nvSpPr>
        <p:spPr>
          <a:xfrm>
            <a:off x="5013419" y="2563553"/>
            <a:ext cx="2882712" cy="1938992"/>
          </a:xfrm>
          <a:prstGeom prst="rect">
            <a:avLst/>
          </a:prstGeom>
          <a:noFill/>
        </p:spPr>
        <p:txBody>
          <a:bodyPr wrap="none" rtlCol="0">
            <a:spAutoFit/>
          </a:bodyPr>
          <a:lstStyle/>
          <a:p>
            <a:r>
              <a:rPr lang="en-US" sz="2400" dirty="0"/>
              <a:t>Patricia M. Shields</a:t>
            </a:r>
          </a:p>
          <a:p>
            <a:r>
              <a:rPr lang="en-US" sz="2400" dirty="0"/>
              <a:t>Political Science</a:t>
            </a:r>
          </a:p>
          <a:p>
            <a:r>
              <a:rPr lang="en-US" sz="2400" dirty="0"/>
              <a:t>Texas State University</a:t>
            </a:r>
          </a:p>
          <a:p>
            <a:endParaRPr lang="en-US" sz="2400" dirty="0"/>
          </a:p>
          <a:p>
            <a:r>
              <a:rPr lang="en-US" sz="2400" dirty="0">
                <a:hlinkClick r:id="rId2"/>
              </a:rPr>
              <a:t>ps07@txstate.edu</a:t>
            </a:r>
            <a:r>
              <a:rPr lang="en-US" sz="2400" dirty="0"/>
              <a:t> </a:t>
            </a:r>
          </a:p>
        </p:txBody>
      </p:sp>
      <p:pic>
        <p:nvPicPr>
          <p:cNvPr id="10" name="Picture 9">
            <a:extLst>
              <a:ext uri="{FF2B5EF4-FFF2-40B4-BE49-F238E27FC236}">
                <a16:creationId xmlns:a16="http://schemas.microsoft.com/office/drawing/2014/main" id="{4DC6DED4-63C6-0841-8F12-78C02AE23D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886" y="3382182"/>
            <a:ext cx="2782459" cy="1648466"/>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D7E698C3-E87A-5044-BA24-50FE5C8B053E}"/>
              </a:ext>
            </a:extLst>
          </p:cNvPr>
          <p:cNvSpPr txBox="1"/>
          <p:nvPr/>
        </p:nvSpPr>
        <p:spPr>
          <a:xfrm>
            <a:off x="631054" y="5473842"/>
            <a:ext cx="2700291" cy="646331"/>
          </a:xfrm>
          <a:prstGeom prst="rect">
            <a:avLst/>
          </a:prstGeom>
          <a:noFill/>
        </p:spPr>
        <p:txBody>
          <a:bodyPr wrap="none" rtlCol="0">
            <a:spAutoFit/>
          </a:bodyPr>
          <a:lstStyle/>
          <a:p>
            <a:r>
              <a:rPr lang="en-US" dirty="0"/>
              <a:t>Texas State </a:t>
            </a:r>
          </a:p>
          <a:p>
            <a:r>
              <a:rPr lang="en-US" dirty="0"/>
              <a:t>Philosophy Dialogue Series</a:t>
            </a:r>
          </a:p>
        </p:txBody>
      </p:sp>
    </p:spTree>
    <p:extLst>
      <p:ext uri="{BB962C8B-B14F-4D97-AF65-F5344CB8AC3E}">
        <p14:creationId xmlns:p14="http://schemas.microsoft.com/office/powerpoint/2010/main" val="3828374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4ED821-8B6F-4048-B3B0-9602A1B2BAFF}"/>
              </a:ext>
            </a:extLst>
          </p:cNvPr>
          <p:cNvSpPr txBox="1"/>
          <p:nvPr/>
        </p:nvSpPr>
        <p:spPr>
          <a:xfrm>
            <a:off x="448176" y="513677"/>
            <a:ext cx="10287303" cy="646331"/>
          </a:xfrm>
          <a:prstGeom prst="rect">
            <a:avLst/>
          </a:prstGeom>
          <a:noFill/>
        </p:spPr>
        <p:txBody>
          <a:bodyPr wrap="none" rtlCol="0">
            <a:spAutoFit/>
          </a:bodyPr>
          <a:lstStyle/>
          <a:p>
            <a:r>
              <a:rPr lang="en-US" sz="3600" b="1" dirty="0"/>
              <a:t>Public Administration </a:t>
            </a:r>
            <a:r>
              <a:rPr lang="en-US" sz="3600" dirty="0"/>
              <a:t>– </a:t>
            </a:r>
            <a:r>
              <a:rPr lang="en-US" sz="3600" b="1" dirty="0"/>
              <a:t>Products</a:t>
            </a:r>
            <a:r>
              <a:rPr lang="en-US" sz="3600" dirty="0"/>
              <a:t> of living democracy </a:t>
            </a:r>
          </a:p>
        </p:txBody>
      </p:sp>
      <p:graphicFrame>
        <p:nvGraphicFramePr>
          <p:cNvPr id="3" name="Diagram 2">
            <a:extLst>
              <a:ext uri="{FF2B5EF4-FFF2-40B4-BE49-F238E27FC236}">
                <a16:creationId xmlns:a16="http://schemas.microsoft.com/office/drawing/2014/main" id="{E09E6852-A46A-1644-ADB6-CDB9FA18CAF3}"/>
              </a:ext>
            </a:extLst>
          </p:cNvPr>
          <p:cNvGraphicFramePr/>
          <p:nvPr>
            <p:extLst>
              <p:ext uri="{D42A27DB-BD31-4B8C-83A1-F6EECF244321}">
                <p14:modId xmlns:p14="http://schemas.microsoft.com/office/powerpoint/2010/main" val="4278977325"/>
              </p:ext>
            </p:extLst>
          </p:nvPr>
        </p:nvGraphicFramePr>
        <p:xfrm>
          <a:off x="6223936" y="2594963"/>
          <a:ext cx="5626249" cy="3754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onut 3">
            <a:extLst>
              <a:ext uri="{FF2B5EF4-FFF2-40B4-BE49-F238E27FC236}">
                <a16:creationId xmlns:a16="http://schemas.microsoft.com/office/drawing/2014/main" id="{07AD87DB-06CD-8242-9539-9987267F8512}"/>
              </a:ext>
            </a:extLst>
          </p:cNvPr>
          <p:cNvSpPr/>
          <p:nvPr/>
        </p:nvSpPr>
        <p:spPr>
          <a:xfrm>
            <a:off x="7432397" y="2187601"/>
            <a:ext cx="3465438" cy="3159176"/>
          </a:xfrm>
          <a:prstGeom prst="donut">
            <a:avLst>
              <a:gd name="adj" fmla="val 378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E9E1B7F7-D8A5-CF4C-8759-E10097459336}"/>
              </a:ext>
            </a:extLst>
          </p:cNvPr>
          <p:cNvSpPr txBox="1"/>
          <p:nvPr/>
        </p:nvSpPr>
        <p:spPr>
          <a:xfrm>
            <a:off x="344244" y="1664381"/>
            <a:ext cx="6822124" cy="523220"/>
          </a:xfrm>
          <a:prstGeom prst="rect">
            <a:avLst/>
          </a:prstGeom>
          <a:noFill/>
        </p:spPr>
        <p:txBody>
          <a:bodyPr wrap="none" rtlCol="0">
            <a:spAutoFit/>
          </a:bodyPr>
          <a:lstStyle/>
          <a:p>
            <a:r>
              <a:rPr lang="en-US" sz="2800" dirty="0"/>
              <a:t>What are the </a:t>
            </a:r>
            <a:r>
              <a:rPr lang="en-US" sz="2800" b="1" dirty="0"/>
              <a:t>products </a:t>
            </a:r>
            <a:r>
              <a:rPr lang="en-US" sz="2800" dirty="0"/>
              <a:t>of a living democracy?</a:t>
            </a:r>
          </a:p>
        </p:txBody>
      </p:sp>
      <p:sp>
        <p:nvSpPr>
          <p:cNvPr id="6" name="TextBox 5">
            <a:extLst>
              <a:ext uri="{FF2B5EF4-FFF2-40B4-BE49-F238E27FC236}">
                <a16:creationId xmlns:a16="http://schemas.microsoft.com/office/drawing/2014/main" id="{0FCA9E8C-5408-ED4D-BC25-42886AD4E63B}"/>
              </a:ext>
            </a:extLst>
          </p:cNvPr>
          <p:cNvSpPr txBox="1"/>
          <p:nvPr/>
        </p:nvSpPr>
        <p:spPr>
          <a:xfrm>
            <a:off x="248587" y="2972288"/>
            <a:ext cx="5709320" cy="492443"/>
          </a:xfrm>
          <a:prstGeom prst="rect">
            <a:avLst/>
          </a:prstGeom>
          <a:noFill/>
        </p:spPr>
        <p:txBody>
          <a:bodyPr wrap="none" rtlCol="0">
            <a:spAutoFit/>
          </a:bodyPr>
          <a:lstStyle/>
          <a:p>
            <a:r>
              <a:rPr lang="en-US" sz="2600" dirty="0"/>
              <a:t>Items that are produced or constructed</a:t>
            </a:r>
          </a:p>
        </p:txBody>
      </p:sp>
      <p:sp>
        <p:nvSpPr>
          <p:cNvPr id="7" name="TextBox 6">
            <a:extLst>
              <a:ext uri="{FF2B5EF4-FFF2-40B4-BE49-F238E27FC236}">
                <a16:creationId xmlns:a16="http://schemas.microsoft.com/office/drawing/2014/main" id="{80F6658A-C04C-7F40-9DAD-E0E9FD4CCDED}"/>
              </a:ext>
            </a:extLst>
          </p:cNvPr>
          <p:cNvSpPr txBox="1"/>
          <p:nvPr/>
        </p:nvSpPr>
        <p:spPr>
          <a:xfrm>
            <a:off x="645458" y="3671726"/>
            <a:ext cx="4722608" cy="2677656"/>
          </a:xfrm>
          <a:prstGeom prst="rect">
            <a:avLst/>
          </a:prstGeom>
          <a:noFill/>
        </p:spPr>
        <p:txBody>
          <a:bodyPr wrap="square" rtlCol="0">
            <a:spAutoFit/>
          </a:bodyPr>
          <a:lstStyle/>
          <a:p>
            <a:r>
              <a:rPr lang="en-US" sz="2400" dirty="0"/>
              <a:t>bridges		mail delivery</a:t>
            </a:r>
          </a:p>
          <a:p>
            <a:r>
              <a:rPr lang="en-US" sz="2400" dirty="0"/>
              <a:t>space ships	safety regulations</a:t>
            </a:r>
          </a:p>
          <a:p>
            <a:r>
              <a:rPr lang="en-US" sz="2400" dirty="0"/>
              <a:t>food safety	education</a:t>
            </a:r>
          </a:p>
          <a:p>
            <a:r>
              <a:rPr lang="en-US" sz="2400" dirty="0"/>
              <a:t>laws		road maintenance foster care	sewer system</a:t>
            </a:r>
          </a:p>
          <a:p>
            <a:r>
              <a:rPr lang="en-US" sz="2400" dirty="0"/>
              <a:t>police force	</a:t>
            </a:r>
            <a:r>
              <a:rPr lang="en-US" sz="2400" dirty="0" err="1"/>
              <a:t>Covid</a:t>
            </a:r>
            <a:r>
              <a:rPr lang="en-US" sz="2400" dirty="0"/>
              <a:t> vaccines</a:t>
            </a:r>
          </a:p>
          <a:p>
            <a:r>
              <a:rPr lang="en-US" sz="2400" dirty="0"/>
              <a:t>courts		elections</a:t>
            </a:r>
          </a:p>
        </p:txBody>
      </p:sp>
    </p:spTree>
    <p:extLst>
      <p:ext uri="{BB962C8B-B14F-4D97-AF65-F5344CB8AC3E}">
        <p14:creationId xmlns:p14="http://schemas.microsoft.com/office/powerpoint/2010/main" val="233695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1C5A71-5C6C-D54B-B5CB-2212FD137D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37941" y="752047"/>
            <a:ext cx="6541963" cy="3875781"/>
          </a:xfrm>
          <a:prstGeom prst="rect">
            <a:avLst/>
          </a:prstGeom>
        </p:spPr>
      </p:pic>
      <p:sp>
        <p:nvSpPr>
          <p:cNvPr id="5" name="TextBox 4">
            <a:extLst>
              <a:ext uri="{FF2B5EF4-FFF2-40B4-BE49-F238E27FC236}">
                <a16:creationId xmlns:a16="http://schemas.microsoft.com/office/drawing/2014/main" id="{DDE6112F-82D4-E747-AD71-368445BEC012}"/>
              </a:ext>
            </a:extLst>
          </p:cNvPr>
          <p:cNvSpPr txBox="1"/>
          <p:nvPr/>
        </p:nvSpPr>
        <p:spPr>
          <a:xfrm>
            <a:off x="4701091" y="5282005"/>
            <a:ext cx="7126951" cy="523220"/>
          </a:xfrm>
          <a:prstGeom prst="rect">
            <a:avLst/>
          </a:prstGeom>
          <a:noFill/>
        </p:spPr>
        <p:txBody>
          <a:bodyPr wrap="none" rtlCol="0">
            <a:spAutoFit/>
          </a:bodyPr>
          <a:lstStyle/>
          <a:p>
            <a:r>
              <a:rPr lang="en-US" sz="2800" dirty="0"/>
              <a:t>Dialogue Series  ---  Product of living democracy</a:t>
            </a:r>
          </a:p>
        </p:txBody>
      </p:sp>
    </p:spTree>
    <p:extLst>
      <p:ext uri="{BB962C8B-B14F-4D97-AF65-F5344CB8AC3E}">
        <p14:creationId xmlns:p14="http://schemas.microsoft.com/office/powerpoint/2010/main" val="2164605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3CA000-139E-8949-9930-832DE4C45CBE}"/>
              </a:ext>
            </a:extLst>
          </p:cNvPr>
          <p:cNvPicPr>
            <a:picLocks noChangeAspect="1"/>
          </p:cNvPicPr>
          <p:nvPr/>
        </p:nvPicPr>
        <p:blipFill>
          <a:blip r:embed="rId2"/>
          <a:stretch>
            <a:fillRect/>
          </a:stretch>
        </p:blipFill>
        <p:spPr>
          <a:xfrm>
            <a:off x="655774" y="233415"/>
            <a:ext cx="3593055" cy="3593055"/>
          </a:xfrm>
          <a:prstGeom prst="rect">
            <a:avLst/>
          </a:prstGeom>
          <a:effectLst>
            <a:outerShdw blurRad="139700" dist="139700" dir="2700000" algn="tl" rotWithShape="0">
              <a:prstClr val="black">
                <a:alpha val="40000"/>
              </a:prstClr>
            </a:outerShdw>
          </a:effectLst>
        </p:spPr>
      </p:pic>
      <p:pic>
        <p:nvPicPr>
          <p:cNvPr id="5" name="Picture 4">
            <a:extLst>
              <a:ext uri="{FF2B5EF4-FFF2-40B4-BE49-F238E27FC236}">
                <a16:creationId xmlns:a16="http://schemas.microsoft.com/office/drawing/2014/main" id="{A711286B-67A9-5548-B9B2-C8D45E6419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85003" y="2564523"/>
            <a:ext cx="2035430" cy="2721163"/>
          </a:xfrm>
          <a:prstGeom prst="rect">
            <a:avLst/>
          </a:prstGeom>
          <a:effectLst>
            <a:outerShdw blurRad="139700" dist="139700" dir="2700000" algn="tl" rotWithShape="0">
              <a:prstClr val="black">
                <a:alpha val="40000"/>
              </a:prstClr>
            </a:outerShdw>
          </a:effectLst>
        </p:spPr>
      </p:pic>
      <p:sp>
        <p:nvSpPr>
          <p:cNvPr id="7" name="TextBox 6">
            <a:extLst>
              <a:ext uri="{FF2B5EF4-FFF2-40B4-BE49-F238E27FC236}">
                <a16:creationId xmlns:a16="http://schemas.microsoft.com/office/drawing/2014/main" id="{9853C4D9-7F6E-CB46-A1D7-7819B462DB7C}"/>
              </a:ext>
            </a:extLst>
          </p:cNvPr>
          <p:cNvSpPr txBox="1"/>
          <p:nvPr/>
        </p:nvSpPr>
        <p:spPr>
          <a:xfrm>
            <a:off x="533224" y="4122899"/>
            <a:ext cx="7798802" cy="461665"/>
          </a:xfrm>
          <a:prstGeom prst="rect">
            <a:avLst/>
          </a:prstGeom>
          <a:noFill/>
        </p:spPr>
        <p:txBody>
          <a:bodyPr wrap="none" rtlCol="0">
            <a:spAutoFit/>
          </a:bodyPr>
          <a:lstStyle/>
          <a:p>
            <a:r>
              <a:rPr lang="en-US" sz="2400" dirty="0"/>
              <a:t>Public </a:t>
            </a:r>
            <a:r>
              <a:rPr lang="en-US" sz="2400" dirty="0" err="1"/>
              <a:t>Adm</a:t>
            </a:r>
            <a:r>
              <a:rPr lang="en-US" sz="2400" dirty="0"/>
              <a:t> reaches out into the </a:t>
            </a:r>
            <a:r>
              <a:rPr lang="en-US" sz="2400" b="1" dirty="0"/>
              <a:t>experiences of everyday life</a:t>
            </a:r>
          </a:p>
        </p:txBody>
      </p:sp>
      <p:sp>
        <p:nvSpPr>
          <p:cNvPr id="9" name="TextBox 8">
            <a:extLst>
              <a:ext uri="{FF2B5EF4-FFF2-40B4-BE49-F238E27FC236}">
                <a16:creationId xmlns:a16="http://schemas.microsoft.com/office/drawing/2014/main" id="{510855DC-DD4A-924F-BE62-8E3061EB284B}"/>
              </a:ext>
            </a:extLst>
          </p:cNvPr>
          <p:cNvSpPr txBox="1"/>
          <p:nvPr/>
        </p:nvSpPr>
        <p:spPr>
          <a:xfrm>
            <a:off x="796594" y="4776203"/>
            <a:ext cx="5724837" cy="369332"/>
          </a:xfrm>
          <a:prstGeom prst="rect">
            <a:avLst/>
          </a:prstGeom>
          <a:noFill/>
        </p:spPr>
        <p:txBody>
          <a:bodyPr wrap="none" rtlCol="0">
            <a:spAutoFit/>
          </a:bodyPr>
          <a:lstStyle/>
          <a:p>
            <a:r>
              <a:rPr lang="en-US" dirty="0"/>
              <a:t>influence making and doing around </a:t>
            </a:r>
            <a:r>
              <a:rPr lang="en-US" b="1" dirty="0"/>
              <a:t>products </a:t>
            </a:r>
            <a:r>
              <a:rPr lang="en-US" dirty="0"/>
              <a:t>of democracy</a:t>
            </a:r>
          </a:p>
        </p:txBody>
      </p:sp>
      <p:sp>
        <p:nvSpPr>
          <p:cNvPr id="2" name="TextBox 1"/>
          <p:cNvSpPr txBox="1"/>
          <p:nvPr/>
        </p:nvSpPr>
        <p:spPr>
          <a:xfrm>
            <a:off x="1193800" y="5740400"/>
            <a:ext cx="5244064" cy="369332"/>
          </a:xfrm>
          <a:prstGeom prst="rect">
            <a:avLst/>
          </a:prstGeom>
          <a:noFill/>
        </p:spPr>
        <p:txBody>
          <a:bodyPr wrap="none" rtlCol="0">
            <a:spAutoFit/>
          </a:bodyPr>
          <a:lstStyle/>
          <a:p>
            <a:r>
              <a:rPr lang="en-US" dirty="0"/>
              <a:t>Context for millions of problematic situations - inquiry</a:t>
            </a:r>
          </a:p>
        </p:txBody>
      </p:sp>
      <p:pic>
        <p:nvPicPr>
          <p:cNvPr id="4" name="Picture 3">
            <a:extLst>
              <a:ext uri="{FF2B5EF4-FFF2-40B4-BE49-F238E27FC236}">
                <a16:creationId xmlns:a16="http://schemas.microsoft.com/office/drawing/2014/main" id="{DCC08B21-4BF0-8943-BCEF-4A11A46CBD03}"/>
              </a:ext>
            </a:extLst>
          </p:cNvPr>
          <p:cNvPicPr>
            <a:picLocks noChangeAspect="1"/>
          </p:cNvPicPr>
          <p:nvPr/>
        </p:nvPicPr>
        <p:blipFill>
          <a:blip r:embed="rId4"/>
          <a:stretch>
            <a:fillRect/>
          </a:stretch>
        </p:blipFill>
        <p:spPr>
          <a:xfrm>
            <a:off x="5201806" y="219903"/>
            <a:ext cx="3805559" cy="3805559"/>
          </a:xfrm>
          <a:prstGeom prst="rect">
            <a:avLst/>
          </a:prstGeom>
        </p:spPr>
      </p:pic>
    </p:spTree>
    <p:extLst>
      <p:ext uri="{BB962C8B-B14F-4D97-AF65-F5344CB8AC3E}">
        <p14:creationId xmlns:p14="http://schemas.microsoft.com/office/powerpoint/2010/main" val="493236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81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47ED15-5057-6F4E-8EEA-BE3E96D883D5}"/>
              </a:ext>
            </a:extLst>
          </p:cNvPr>
          <p:cNvSpPr txBox="1"/>
          <p:nvPr/>
        </p:nvSpPr>
        <p:spPr>
          <a:xfrm>
            <a:off x="189992" y="459888"/>
            <a:ext cx="11620810" cy="646331"/>
          </a:xfrm>
          <a:prstGeom prst="rect">
            <a:avLst/>
          </a:prstGeom>
          <a:noFill/>
        </p:spPr>
        <p:txBody>
          <a:bodyPr wrap="none" rtlCol="0">
            <a:spAutoFit/>
          </a:bodyPr>
          <a:lstStyle/>
          <a:p>
            <a:r>
              <a:rPr lang="en-US" sz="3600" b="1" dirty="0"/>
              <a:t>Public Administration </a:t>
            </a:r>
            <a:r>
              <a:rPr lang="en-US" sz="3600" dirty="0"/>
              <a:t>– Products of </a:t>
            </a:r>
            <a:r>
              <a:rPr lang="en-US" sz="3600" b="1" dirty="0"/>
              <a:t>living democracy </a:t>
            </a:r>
            <a:r>
              <a:rPr lang="en-US" dirty="0"/>
              <a:t>and imperfect </a:t>
            </a:r>
          </a:p>
        </p:txBody>
      </p:sp>
      <p:sp>
        <p:nvSpPr>
          <p:cNvPr id="3" name="TextBox 2">
            <a:extLst>
              <a:ext uri="{FF2B5EF4-FFF2-40B4-BE49-F238E27FC236}">
                <a16:creationId xmlns:a16="http://schemas.microsoft.com/office/drawing/2014/main" id="{0D5C12D2-B51A-4647-904B-3C8A8044B7E4}"/>
              </a:ext>
            </a:extLst>
          </p:cNvPr>
          <p:cNvSpPr txBox="1"/>
          <p:nvPr/>
        </p:nvSpPr>
        <p:spPr>
          <a:xfrm>
            <a:off x="179316" y="1387581"/>
            <a:ext cx="12257971" cy="1015663"/>
          </a:xfrm>
          <a:prstGeom prst="rect">
            <a:avLst/>
          </a:prstGeom>
          <a:noFill/>
        </p:spPr>
        <p:txBody>
          <a:bodyPr wrap="none" rtlCol="0">
            <a:spAutoFit/>
          </a:bodyPr>
          <a:lstStyle/>
          <a:p>
            <a:r>
              <a:rPr lang="en-US" sz="3000" dirty="0"/>
              <a:t>Democracy that is organic, living, evolving, doing, making</a:t>
            </a:r>
          </a:p>
          <a:p>
            <a:r>
              <a:rPr lang="en-US" sz="3000" dirty="0"/>
              <a:t>connected to political systems and manifest through creativity, participation</a:t>
            </a:r>
          </a:p>
        </p:txBody>
      </p:sp>
      <p:pic>
        <p:nvPicPr>
          <p:cNvPr id="4" name="Picture 3">
            <a:extLst>
              <a:ext uri="{FF2B5EF4-FFF2-40B4-BE49-F238E27FC236}">
                <a16:creationId xmlns:a16="http://schemas.microsoft.com/office/drawing/2014/main" id="{DF68A073-DDFE-F548-8019-26EC76747A76}"/>
              </a:ext>
            </a:extLst>
          </p:cNvPr>
          <p:cNvPicPr>
            <a:picLocks noChangeAspect="1"/>
          </p:cNvPicPr>
          <p:nvPr/>
        </p:nvPicPr>
        <p:blipFill>
          <a:blip r:embed="rId2"/>
          <a:stretch>
            <a:fillRect/>
          </a:stretch>
        </p:blipFill>
        <p:spPr>
          <a:xfrm>
            <a:off x="1148209" y="2613301"/>
            <a:ext cx="1785769" cy="2436831"/>
          </a:xfrm>
          <a:prstGeom prst="rect">
            <a:avLst/>
          </a:prstGeom>
          <a:effectLst>
            <a:outerShdw blurRad="139700" dist="241300" dir="2700000" algn="tl" rotWithShape="0">
              <a:prstClr val="black">
                <a:alpha val="40000"/>
              </a:prstClr>
            </a:outerShdw>
          </a:effectLst>
        </p:spPr>
      </p:pic>
      <p:pic>
        <p:nvPicPr>
          <p:cNvPr id="5" name="Picture 4">
            <a:extLst>
              <a:ext uri="{FF2B5EF4-FFF2-40B4-BE49-F238E27FC236}">
                <a16:creationId xmlns:a16="http://schemas.microsoft.com/office/drawing/2014/main" id="{050A8B7A-3B31-D548-AF85-EF9972419DBF}"/>
              </a:ext>
            </a:extLst>
          </p:cNvPr>
          <p:cNvPicPr>
            <a:picLocks noChangeAspect="1"/>
          </p:cNvPicPr>
          <p:nvPr/>
        </p:nvPicPr>
        <p:blipFill>
          <a:blip r:embed="rId3"/>
          <a:stretch>
            <a:fillRect/>
          </a:stretch>
        </p:blipFill>
        <p:spPr>
          <a:xfrm>
            <a:off x="9377383" y="2684606"/>
            <a:ext cx="1667435" cy="2299304"/>
          </a:xfrm>
          <a:prstGeom prst="rect">
            <a:avLst/>
          </a:prstGeom>
          <a:solidFill>
            <a:srgbClr val="FF0000"/>
          </a:solidFill>
          <a:ln>
            <a:solidFill>
              <a:schemeClr val="accent1">
                <a:lumMod val="60000"/>
                <a:lumOff val="40000"/>
              </a:schemeClr>
            </a:solidFill>
          </a:ln>
          <a:effectLst>
            <a:outerShdw blurRad="165100" dist="177800" dir="3120000" algn="tl" rotWithShape="0">
              <a:prstClr val="black">
                <a:alpha val="53000"/>
              </a:prstClr>
            </a:outerShdw>
          </a:effectLst>
        </p:spPr>
      </p:pic>
      <p:sp>
        <p:nvSpPr>
          <p:cNvPr id="6" name="Rectangle 5">
            <a:extLst>
              <a:ext uri="{FF2B5EF4-FFF2-40B4-BE49-F238E27FC236}">
                <a16:creationId xmlns:a16="http://schemas.microsoft.com/office/drawing/2014/main" id="{5D29B4B7-7DC5-DD48-A555-C28611503EC1}"/>
              </a:ext>
            </a:extLst>
          </p:cNvPr>
          <p:cNvSpPr/>
          <p:nvPr/>
        </p:nvSpPr>
        <p:spPr>
          <a:xfrm>
            <a:off x="607147" y="5849538"/>
            <a:ext cx="10807849" cy="923330"/>
          </a:xfrm>
          <a:prstGeom prst="rect">
            <a:avLst/>
          </a:prstGeom>
        </p:spPr>
        <p:txBody>
          <a:bodyPr wrap="square">
            <a:spAutoFit/>
          </a:bodyPr>
          <a:lstStyle/>
          <a:p>
            <a:r>
              <a:rPr lang="en-US" dirty="0">
                <a:latin typeface="TimesTen"/>
              </a:rPr>
              <a:t>It is most difficult to hold to our </a:t>
            </a:r>
            <a:r>
              <a:rPr lang="en-US" b="1" dirty="0">
                <a:latin typeface="TimesTen"/>
              </a:rPr>
              <a:t>political democracy </a:t>
            </a:r>
            <a:r>
              <a:rPr lang="en-US" dirty="0">
                <a:latin typeface="TimesTen"/>
              </a:rPr>
              <a:t>and to make it in any sense a social expression and not a mere governmental contrivance, unless we take pains to keep common ground in our </a:t>
            </a:r>
            <a:r>
              <a:rPr lang="en-US" b="1" dirty="0">
                <a:latin typeface="TimesTen"/>
              </a:rPr>
              <a:t>human experiences</a:t>
            </a:r>
            <a:r>
              <a:rPr lang="en-US" dirty="0">
                <a:latin typeface="TimesTen"/>
              </a:rPr>
              <a:t>. </a:t>
            </a:r>
          </a:p>
          <a:p>
            <a:r>
              <a:rPr lang="en-US" dirty="0">
                <a:latin typeface="TimesTen"/>
              </a:rPr>
              <a:t>Addams </a:t>
            </a:r>
            <a:r>
              <a:rPr lang="en-US" i="1" dirty="0">
                <a:latin typeface="TimesTen"/>
              </a:rPr>
              <a:t>Democracy and Social Ethics </a:t>
            </a:r>
            <a:r>
              <a:rPr lang="en-US" dirty="0">
                <a:latin typeface="TimesTen"/>
              </a:rPr>
              <a:t>1902</a:t>
            </a:r>
            <a:endParaRPr lang="en-US" dirty="0"/>
          </a:p>
        </p:txBody>
      </p:sp>
      <p:sp>
        <p:nvSpPr>
          <p:cNvPr id="7" name="TextBox 6">
            <a:extLst>
              <a:ext uri="{FF2B5EF4-FFF2-40B4-BE49-F238E27FC236}">
                <a16:creationId xmlns:a16="http://schemas.microsoft.com/office/drawing/2014/main" id="{5850089D-A22B-B746-A6B4-358AE883EB2F}"/>
              </a:ext>
            </a:extLst>
          </p:cNvPr>
          <p:cNvSpPr txBox="1"/>
          <p:nvPr/>
        </p:nvSpPr>
        <p:spPr>
          <a:xfrm>
            <a:off x="3793156" y="3326171"/>
            <a:ext cx="4435830" cy="800219"/>
          </a:xfrm>
          <a:prstGeom prst="rect">
            <a:avLst/>
          </a:prstGeom>
          <a:noFill/>
        </p:spPr>
        <p:txBody>
          <a:bodyPr wrap="none" rtlCol="0">
            <a:spAutoFit/>
          </a:bodyPr>
          <a:lstStyle/>
          <a:p>
            <a:r>
              <a:rPr lang="en-US" sz="2800" dirty="0">
                <a:latin typeface="Times New Roman" panose="02020603050405020304" pitchFamily="18" charset="0"/>
                <a:cs typeface="Times New Roman" panose="02020603050405020304" pitchFamily="18" charset="0"/>
              </a:rPr>
              <a:t>“Democracy is a way of life”</a:t>
            </a:r>
          </a:p>
          <a:p>
            <a:r>
              <a:rPr lang="en-US" dirty="0">
                <a:latin typeface="Times New Roman" panose="02020603050405020304" pitchFamily="18" charset="0"/>
                <a:cs typeface="Times New Roman" panose="02020603050405020304" pitchFamily="18" charset="0"/>
              </a:rPr>
              <a:t>Dewey, </a:t>
            </a:r>
            <a:r>
              <a:rPr lang="en-US" i="1" dirty="0">
                <a:latin typeface="Times New Roman" panose="02020603050405020304" pitchFamily="18" charset="0"/>
                <a:cs typeface="Times New Roman" panose="02020603050405020304" pitchFamily="18" charset="0"/>
              </a:rPr>
              <a:t>Creative Experience, 1939</a:t>
            </a:r>
          </a:p>
        </p:txBody>
      </p:sp>
      <p:sp>
        <p:nvSpPr>
          <p:cNvPr id="8" name="TextBox 7"/>
          <p:cNvSpPr txBox="1"/>
          <p:nvPr/>
        </p:nvSpPr>
        <p:spPr>
          <a:xfrm>
            <a:off x="1170002" y="5261391"/>
            <a:ext cx="1315425" cy="369332"/>
          </a:xfrm>
          <a:prstGeom prst="rect">
            <a:avLst/>
          </a:prstGeom>
          <a:noFill/>
        </p:spPr>
        <p:txBody>
          <a:bodyPr wrap="none" rtlCol="0">
            <a:spAutoFit/>
          </a:bodyPr>
          <a:lstStyle/>
          <a:p>
            <a:r>
              <a:rPr lang="en-US"/>
              <a:t>John Dewey</a:t>
            </a:r>
          </a:p>
        </p:txBody>
      </p:sp>
      <p:sp>
        <p:nvSpPr>
          <p:cNvPr id="9" name="TextBox 8"/>
          <p:cNvSpPr txBox="1"/>
          <p:nvPr/>
        </p:nvSpPr>
        <p:spPr>
          <a:xfrm>
            <a:off x="9377383" y="5261391"/>
            <a:ext cx="1420582" cy="369332"/>
          </a:xfrm>
          <a:prstGeom prst="rect">
            <a:avLst/>
          </a:prstGeom>
          <a:noFill/>
        </p:spPr>
        <p:txBody>
          <a:bodyPr wrap="none" rtlCol="0">
            <a:spAutoFit/>
          </a:bodyPr>
          <a:lstStyle/>
          <a:p>
            <a:r>
              <a:rPr lang="en-US"/>
              <a:t>Jane Addams</a:t>
            </a:r>
          </a:p>
        </p:txBody>
      </p:sp>
      <p:sp>
        <p:nvSpPr>
          <p:cNvPr id="10" name="TextBox 9">
            <a:extLst>
              <a:ext uri="{FF2B5EF4-FFF2-40B4-BE49-F238E27FC236}">
                <a16:creationId xmlns:a16="http://schemas.microsoft.com/office/drawing/2014/main" id="{5CBDD495-3378-F144-A7D3-67F5ED1F4E5A}"/>
              </a:ext>
            </a:extLst>
          </p:cNvPr>
          <p:cNvSpPr txBox="1"/>
          <p:nvPr/>
        </p:nvSpPr>
        <p:spPr>
          <a:xfrm>
            <a:off x="4393324" y="4552513"/>
            <a:ext cx="2107052" cy="369332"/>
          </a:xfrm>
          <a:prstGeom prst="rect">
            <a:avLst/>
          </a:prstGeom>
          <a:noFill/>
        </p:spPr>
        <p:txBody>
          <a:bodyPr wrap="none" rtlCol="0">
            <a:spAutoFit/>
          </a:bodyPr>
          <a:lstStyle/>
          <a:p>
            <a:r>
              <a:rPr lang="en-US" dirty="0"/>
              <a:t>Peace is a way of life</a:t>
            </a:r>
          </a:p>
        </p:txBody>
      </p:sp>
    </p:spTree>
    <p:extLst>
      <p:ext uri="{BB962C8B-B14F-4D97-AF65-F5344CB8AC3E}">
        <p14:creationId xmlns:p14="http://schemas.microsoft.com/office/powerpoint/2010/main" val="1670538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D94E54-B8C6-E44D-A602-19889A0B6FDC}"/>
              </a:ext>
            </a:extLst>
          </p:cNvPr>
          <p:cNvSpPr txBox="1"/>
          <p:nvPr/>
        </p:nvSpPr>
        <p:spPr>
          <a:xfrm>
            <a:off x="3245880" y="539424"/>
            <a:ext cx="4394344" cy="584775"/>
          </a:xfrm>
          <a:prstGeom prst="rect">
            <a:avLst/>
          </a:prstGeom>
          <a:noFill/>
        </p:spPr>
        <p:txBody>
          <a:bodyPr wrap="none" rtlCol="0">
            <a:spAutoFit/>
          </a:bodyPr>
          <a:lstStyle/>
          <a:p>
            <a:r>
              <a:rPr lang="en-US" sz="3200" dirty="0"/>
              <a:t>Who was Jane Addams??</a:t>
            </a:r>
          </a:p>
        </p:txBody>
      </p:sp>
      <p:sp>
        <p:nvSpPr>
          <p:cNvPr id="3" name="TextBox 2">
            <a:extLst>
              <a:ext uri="{FF2B5EF4-FFF2-40B4-BE49-F238E27FC236}">
                <a16:creationId xmlns:a16="http://schemas.microsoft.com/office/drawing/2014/main" id="{4F6B6E5D-F728-0646-B66C-A269BE96EBDC}"/>
              </a:ext>
            </a:extLst>
          </p:cNvPr>
          <p:cNvSpPr txBox="1"/>
          <p:nvPr/>
        </p:nvSpPr>
        <p:spPr>
          <a:xfrm>
            <a:off x="1418284" y="1672859"/>
            <a:ext cx="8199489" cy="4832092"/>
          </a:xfrm>
          <a:prstGeom prst="rect">
            <a:avLst/>
          </a:prstGeom>
          <a:noFill/>
        </p:spPr>
        <p:txBody>
          <a:bodyPr wrap="none" rtlCol="0">
            <a:spAutoFit/>
          </a:bodyPr>
          <a:lstStyle/>
          <a:p>
            <a:pPr marL="457200" indent="-457200">
              <a:buFont typeface="Arial" panose="020B0604020202020204" pitchFamily="34" charset="0"/>
              <a:buChar char="•"/>
            </a:pPr>
            <a:r>
              <a:rPr lang="en-US" sz="2800" dirty="0"/>
              <a:t>Leader of a large, innovative non-profit organization</a:t>
            </a:r>
          </a:p>
          <a:p>
            <a:pPr marL="457200" indent="-457200">
              <a:buFont typeface="Arial" panose="020B0604020202020204" pitchFamily="34" charset="0"/>
              <a:buChar char="•"/>
            </a:pPr>
            <a:r>
              <a:rPr lang="en-US" sz="2800" dirty="0"/>
              <a:t>Author and speaker</a:t>
            </a:r>
          </a:p>
          <a:p>
            <a:pPr marL="457200" indent="-457200">
              <a:buFont typeface="Arial" panose="020B0604020202020204" pitchFamily="34" charset="0"/>
              <a:buChar char="•"/>
            </a:pPr>
            <a:r>
              <a:rPr lang="en-US" sz="2800" dirty="0"/>
              <a:t>Democratic Theorist</a:t>
            </a:r>
          </a:p>
          <a:p>
            <a:pPr marL="457200" indent="-457200">
              <a:buFont typeface="Arial" panose="020B0604020202020204" pitchFamily="34" charset="0"/>
              <a:buChar char="•"/>
            </a:pPr>
            <a:r>
              <a:rPr lang="en-US" sz="2800" dirty="0"/>
              <a:t>Leader Suffrage movement</a:t>
            </a:r>
          </a:p>
          <a:p>
            <a:pPr marL="457200" indent="-457200">
              <a:buFont typeface="Arial" panose="020B0604020202020204" pitchFamily="34" charset="0"/>
              <a:buChar char="•"/>
            </a:pPr>
            <a:r>
              <a:rPr lang="en-US" sz="2800" dirty="0"/>
              <a:t>Nobel Peace Prize Winner</a:t>
            </a:r>
          </a:p>
          <a:p>
            <a:pPr marL="457200" indent="-457200">
              <a:buFont typeface="Arial" panose="020B0604020202020204" pitchFamily="34" charset="0"/>
              <a:buChar char="•"/>
            </a:pPr>
            <a:r>
              <a:rPr lang="en-US" sz="2800" dirty="0"/>
              <a:t>Founder of Social Work</a:t>
            </a:r>
          </a:p>
          <a:p>
            <a:pPr marL="457200" indent="-457200">
              <a:buFont typeface="Arial" panose="020B0604020202020204" pitchFamily="34" charset="0"/>
              <a:buChar char="•"/>
            </a:pPr>
            <a:r>
              <a:rPr lang="en-US" sz="2800" dirty="0"/>
              <a:t>Founder NAACP and ACLU</a:t>
            </a:r>
          </a:p>
          <a:p>
            <a:pPr marL="457200" indent="-457200">
              <a:buFont typeface="Arial" panose="020B0604020202020204" pitchFamily="34" charset="0"/>
              <a:buChar char="•"/>
            </a:pPr>
            <a:r>
              <a:rPr lang="en-US" sz="2800" dirty="0"/>
              <a:t>Activist Social Reformer</a:t>
            </a:r>
          </a:p>
          <a:p>
            <a:pPr marL="457200" indent="-457200">
              <a:buFont typeface="Arial" panose="020B0604020202020204" pitchFamily="34" charset="0"/>
              <a:buChar char="•"/>
            </a:pPr>
            <a:r>
              <a:rPr lang="en-US" sz="2800" dirty="0"/>
              <a:t>Garbage inspector</a:t>
            </a:r>
          </a:p>
          <a:p>
            <a:pPr marL="457200" indent="-457200">
              <a:buFont typeface="Arial" panose="020B0604020202020204" pitchFamily="34" charset="0"/>
              <a:buChar char="•"/>
            </a:pPr>
            <a:r>
              <a:rPr lang="en-US" sz="2800" dirty="0"/>
              <a:t>Feminist Pragmatist</a:t>
            </a:r>
          </a:p>
          <a:p>
            <a:pPr marL="457200" indent="-457200">
              <a:buFont typeface="Arial" panose="020B0604020202020204" pitchFamily="34" charset="0"/>
              <a:buChar char="•"/>
            </a:pPr>
            <a:r>
              <a:rPr lang="en-US" sz="2800" dirty="0"/>
              <a:t>Public Philosopher</a:t>
            </a:r>
          </a:p>
        </p:txBody>
      </p:sp>
      <p:pic>
        <p:nvPicPr>
          <p:cNvPr id="5" name="Grafik 10" descr="C:\Users\hgbrauch\AppData\Local\Temp\9783319506449.tif">
            <a:extLst>
              <a:ext uri="{FF2B5EF4-FFF2-40B4-BE49-F238E27FC236}">
                <a16:creationId xmlns:a16="http://schemas.microsoft.com/office/drawing/2014/main" id="{BE5F5178-AB46-AD4D-B0AB-48DF0F2E49EB}"/>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8639503" y="2356702"/>
            <a:ext cx="2774731" cy="39915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4531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05E325E-BDBB-5F4E-99CB-D2AA18367C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1291" y="515946"/>
            <a:ext cx="4171102" cy="3248891"/>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744292B1-8AC5-A04B-813B-0C77D2C44CF2}"/>
              </a:ext>
            </a:extLst>
          </p:cNvPr>
          <p:cNvPicPr>
            <a:picLocks noChangeAspect="1"/>
          </p:cNvPicPr>
          <p:nvPr/>
        </p:nvPicPr>
        <p:blipFill>
          <a:blip r:embed="rId3"/>
          <a:stretch>
            <a:fillRect/>
          </a:stretch>
        </p:blipFill>
        <p:spPr>
          <a:xfrm>
            <a:off x="6749179" y="3593877"/>
            <a:ext cx="4780256" cy="268720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0335EF8B-762F-8D4F-86FB-81178E238397}"/>
              </a:ext>
            </a:extLst>
          </p:cNvPr>
          <p:cNvPicPr>
            <a:picLocks noChangeAspect="1"/>
          </p:cNvPicPr>
          <p:nvPr/>
        </p:nvPicPr>
        <p:blipFill>
          <a:blip r:embed="rId4"/>
          <a:stretch>
            <a:fillRect/>
          </a:stretch>
        </p:blipFill>
        <p:spPr>
          <a:xfrm>
            <a:off x="8171923" y="333081"/>
            <a:ext cx="3686126" cy="2967331"/>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01444860-CF08-A944-86C7-2CA315F6AC6A}"/>
              </a:ext>
            </a:extLst>
          </p:cNvPr>
          <p:cNvSpPr txBox="1"/>
          <p:nvPr/>
        </p:nvSpPr>
        <p:spPr>
          <a:xfrm>
            <a:off x="1432791" y="4056797"/>
            <a:ext cx="1789272" cy="461665"/>
          </a:xfrm>
          <a:prstGeom prst="rect">
            <a:avLst/>
          </a:prstGeom>
          <a:noFill/>
        </p:spPr>
        <p:txBody>
          <a:bodyPr wrap="none" rtlCol="0">
            <a:spAutoFit/>
          </a:bodyPr>
          <a:lstStyle/>
          <a:p>
            <a:r>
              <a:rPr lang="en-US" sz="2400" dirty="0"/>
              <a:t>Urbanization</a:t>
            </a:r>
          </a:p>
        </p:txBody>
      </p:sp>
      <p:sp>
        <p:nvSpPr>
          <p:cNvPr id="6" name="TextBox 5">
            <a:extLst>
              <a:ext uri="{FF2B5EF4-FFF2-40B4-BE49-F238E27FC236}">
                <a16:creationId xmlns:a16="http://schemas.microsoft.com/office/drawing/2014/main" id="{47649464-72EE-E244-9193-9472A3D8A3F4}"/>
              </a:ext>
            </a:extLst>
          </p:cNvPr>
          <p:cNvSpPr txBox="1"/>
          <p:nvPr/>
        </p:nvSpPr>
        <p:spPr>
          <a:xfrm>
            <a:off x="115804" y="5272088"/>
            <a:ext cx="5860707" cy="523220"/>
          </a:xfrm>
          <a:prstGeom prst="rect">
            <a:avLst/>
          </a:prstGeom>
          <a:noFill/>
        </p:spPr>
        <p:txBody>
          <a:bodyPr wrap="none" rtlCol="0">
            <a:spAutoFit/>
          </a:bodyPr>
          <a:lstStyle/>
          <a:p>
            <a:r>
              <a:rPr lang="en-US" sz="2800" b="1" dirty="0"/>
              <a:t>A world desperately in need of reform</a:t>
            </a:r>
          </a:p>
        </p:txBody>
      </p:sp>
      <p:sp>
        <p:nvSpPr>
          <p:cNvPr id="7" name="TextBox 6">
            <a:extLst>
              <a:ext uri="{FF2B5EF4-FFF2-40B4-BE49-F238E27FC236}">
                <a16:creationId xmlns:a16="http://schemas.microsoft.com/office/drawing/2014/main" id="{216E5424-5404-E444-902D-91F5A2C32D58}"/>
              </a:ext>
            </a:extLst>
          </p:cNvPr>
          <p:cNvSpPr txBox="1"/>
          <p:nvPr/>
        </p:nvSpPr>
        <p:spPr>
          <a:xfrm>
            <a:off x="5947064" y="1042988"/>
            <a:ext cx="1861535" cy="400110"/>
          </a:xfrm>
          <a:prstGeom prst="rect">
            <a:avLst/>
          </a:prstGeom>
          <a:noFill/>
        </p:spPr>
        <p:txBody>
          <a:bodyPr wrap="none" rtlCol="0">
            <a:spAutoFit/>
          </a:bodyPr>
          <a:lstStyle/>
          <a:p>
            <a:r>
              <a:rPr lang="en-US" sz="2000" dirty="0"/>
              <a:t>Industrialization</a:t>
            </a:r>
          </a:p>
        </p:txBody>
      </p:sp>
      <p:sp>
        <p:nvSpPr>
          <p:cNvPr id="8" name="TextBox 7"/>
          <p:cNvSpPr txBox="1"/>
          <p:nvPr/>
        </p:nvSpPr>
        <p:spPr>
          <a:xfrm>
            <a:off x="787400" y="6083300"/>
            <a:ext cx="1521570" cy="369332"/>
          </a:xfrm>
          <a:prstGeom prst="rect">
            <a:avLst/>
          </a:prstGeom>
          <a:noFill/>
        </p:spPr>
        <p:txBody>
          <a:bodyPr wrap="none" rtlCol="0">
            <a:spAutoFit/>
          </a:bodyPr>
          <a:lstStyle/>
          <a:p>
            <a:r>
              <a:rPr lang="en-US" dirty="0"/>
              <a:t>1880s – 1930s</a:t>
            </a:r>
          </a:p>
        </p:txBody>
      </p:sp>
    </p:spTree>
    <p:extLst>
      <p:ext uri="{BB962C8B-B14F-4D97-AF65-F5344CB8AC3E}">
        <p14:creationId xmlns:p14="http://schemas.microsoft.com/office/powerpoint/2010/main" val="925180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blip>
          <a:stretch>
            <a:fillRect/>
          </a:stretch>
        </p:blipFill>
        <p:spPr>
          <a:xfrm>
            <a:off x="8179400" y="1262732"/>
            <a:ext cx="2039256" cy="3311266"/>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8418881" y="4790591"/>
            <a:ext cx="1295660" cy="369332"/>
          </a:xfrm>
          <a:prstGeom prst="rect">
            <a:avLst/>
          </a:prstGeom>
          <a:noFill/>
        </p:spPr>
        <p:txBody>
          <a:bodyPr wrap="none" rtlCol="0">
            <a:spAutoFit/>
          </a:bodyPr>
          <a:lstStyle/>
          <a:p>
            <a:r>
              <a:rPr lang="en-US" dirty="0"/>
              <a:t>1860 - 1935</a:t>
            </a:r>
          </a:p>
        </p:txBody>
      </p:sp>
      <p:sp>
        <p:nvSpPr>
          <p:cNvPr id="5" name="TextBox 4"/>
          <p:cNvSpPr txBox="1"/>
          <p:nvPr/>
        </p:nvSpPr>
        <p:spPr>
          <a:xfrm>
            <a:off x="406776" y="5929924"/>
            <a:ext cx="3152530" cy="830997"/>
          </a:xfrm>
          <a:prstGeom prst="rect">
            <a:avLst/>
          </a:prstGeom>
          <a:noFill/>
        </p:spPr>
        <p:txBody>
          <a:bodyPr wrap="none" rtlCol="0">
            <a:spAutoFit/>
          </a:bodyPr>
          <a:lstStyle/>
          <a:p>
            <a:r>
              <a:rPr lang="en-US" sz="2400" dirty="0"/>
              <a:t>Jane Addams’s Funeral  </a:t>
            </a:r>
          </a:p>
          <a:p>
            <a:r>
              <a:rPr lang="en-US" sz="2400" dirty="0"/>
              <a:t>Steps of Hull House</a:t>
            </a:r>
          </a:p>
        </p:txBody>
      </p:sp>
      <p:pic>
        <p:nvPicPr>
          <p:cNvPr id="6" name="Picture 5"/>
          <p:cNvPicPr>
            <a:picLocks noChangeAspect="1"/>
          </p:cNvPicPr>
          <p:nvPr/>
        </p:nvPicPr>
        <p:blipFill>
          <a:blip r:embed="rId4"/>
          <a:stretch>
            <a:fillRect/>
          </a:stretch>
        </p:blipFill>
        <p:spPr>
          <a:xfrm>
            <a:off x="1489753" y="215198"/>
            <a:ext cx="5184432" cy="5530060"/>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10308606" y="6391589"/>
            <a:ext cx="359394" cy="369332"/>
          </a:xfrm>
          <a:prstGeom prst="rect">
            <a:avLst/>
          </a:prstGeom>
          <a:noFill/>
        </p:spPr>
        <p:txBody>
          <a:bodyPr wrap="none" rtlCol="0">
            <a:spAutoFit/>
          </a:bodyPr>
          <a:lstStyle/>
          <a:p>
            <a:r>
              <a:rPr lang="en-US"/>
              <a:t>1.</a:t>
            </a:r>
          </a:p>
        </p:txBody>
      </p:sp>
    </p:spTree>
    <p:extLst>
      <p:ext uri="{BB962C8B-B14F-4D97-AF65-F5344CB8AC3E}">
        <p14:creationId xmlns:p14="http://schemas.microsoft.com/office/powerpoint/2010/main" val="3308213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038" y="630777"/>
            <a:ext cx="5809628" cy="646331"/>
          </a:xfrm>
          <a:prstGeom prst="rect">
            <a:avLst/>
          </a:prstGeom>
          <a:noFill/>
        </p:spPr>
        <p:txBody>
          <a:bodyPr wrap="none" rtlCol="0">
            <a:spAutoFit/>
          </a:bodyPr>
          <a:lstStyle/>
          <a:p>
            <a:r>
              <a:rPr lang="en-US" sz="3600" dirty="0"/>
              <a:t>Leader Settlement Movement</a:t>
            </a:r>
          </a:p>
        </p:txBody>
      </p:sp>
      <p:sp>
        <p:nvSpPr>
          <p:cNvPr id="5" name="TextBox 4"/>
          <p:cNvSpPr txBox="1"/>
          <p:nvPr/>
        </p:nvSpPr>
        <p:spPr>
          <a:xfrm>
            <a:off x="3851276" y="1340074"/>
            <a:ext cx="1965803" cy="461665"/>
          </a:xfrm>
          <a:prstGeom prst="rect">
            <a:avLst/>
          </a:prstGeom>
          <a:noFill/>
        </p:spPr>
        <p:txBody>
          <a:bodyPr wrap="none" rtlCol="0">
            <a:spAutoFit/>
          </a:bodyPr>
          <a:lstStyle/>
          <a:p>
            <a:r>
              <a:rPr lang="en-US" sz="2400" dirty="0"/>
              <a:t>1880s – 1920s</a:t>
            </a:r>
          </a:p>
        </p:txBody>
      </p:sp>
      <p:sp>
        <p:nvSpPr>
          <p:cNvPr id="7" name="TextBox 6"/>
          <p:cNvSpPr txBox="1"/>
          <p:nvPr/>
        </p:nvSpPr>
        <p:spPr>
          <a:xfrm>
            <a:off x="7678187" y="5934867"/>
            <a:ext cx="3546035" cy="461665"/>
          </a:xfrm>
          <a:prstGeom prst="rect">
            <a:avLst/>
          </a:prstGeom>
          <a:noFill/>
        </p:spPr>
        <p:txBody>
          <a:bodyPr wrap="none" rtlCol="0">
            <a:spAutoFit/>
          </a:bodyPr>
          <a:lstStyle/>
          <a:p>
            <a:r>
              <a:rPr lang="en-US" sz="2400" dirty="0"/>
              <a:t>Top Down model of reform</a:t>
            </a:r>
          </a:p>
        </p:txBody>
      </p:sp>
      <p:sp>
        <p:nvSpPr>
          <p:cNvPr id="8" name="TextBox 7"/>
          <p:cNvSpPr txBox="1"/>
          <p:nvPr/>
        </p:nvSpPr>
        <p:spPr>
          <a:xfrm>
            <a:off x="1001008" y="5934867"/>
            <a:ext cx="3158172" cy="646331"/>
          </a:xfrm>
          <a:prstGeom prst="rect">
            <a:avLst/>
          </a:prstGeom>
          <a:noFill/>
        </p:spPr>
        <p:txBody>
          <a:bodyPr wrap="none" rtlCol="0">
            <a:spAutoFit/>
          </a:bodyPr>
          <a:lstStyle/>
          <a:p>
            <a:r>
              <a:rPr lang="en-US" dirty="0"/>
              <a:t>Problems of </a:t>
            </a:r>
          </a:p>
          <a:p>
            <a:r>
              <a:rPr lang="en-US" dirty="0"/>
              <a:t>Industrialization &amp; Urbanization</a:t>
            </a:r>
          </a:p>
        </p:txBody>
      </p:sp>
      <p:sp>
        <p:nvSpPr>
          <p:cNvPr id="4" name="TextBox 3">
            <a:extLst>
              <a:ext uri="{FF2B5EF4-FFF2-40B4-BE49-F238E27FC236}">
                <a16:creationId xmlns:a16="http://schemas.microsoft.com/office/drawing/2014/main" id="{CDA6D971-3EFC-424D-A475-FB521F60228B}"/>
              </a:ext>
            </a:extLst>
          </p:cNvPr>
          <p:cNvSpPr txBox="1"/>
          <p:nvPr/>
        </p:nvSpPr>
        <p:spPr>
          <a:xfrm>
            <a:off x="433961" y="2127423"/>
            <a:ext cx="7450438" cy="2062103"/>
          </a:xfrm>
          <a:prstGeom prst="rect">
            <a:avLst/>
          </a:prstGeom>
          <a:noFill/>
        </p:spPr>
        <p:txBody>
          <a:bodyPr wrap="none" rtlCol="0">
            <a:spAutoFit/>
          </a:bodyPr>
          <a:lstStyle/>
          <a:p>
            <a:pPr marL="342900" indent="-342900">
              <a:buFont typeface="Arial" panose="020B0604020202020204" pitchFamily="34" charset="0"/>
              <a:buChar char="•"/>
            </a:pPr>
            <a:r>
              <a:rPr lang="en-US" sz="3200" dirty="0"/>
              <a:t>Residential reform initiative</a:t>
            </a:r>
          </a:p>
          <a:p>
            <a:pPr marL="342900" indent="-342900">
              <a:buFont typeface="Arial" panose="020B0604020202020204" pitchFamily="34" charset="0"/>
              <a:buChar char="•"/>
            </a:pPr>
            <a:r>
              <a:rPr lang="en-US" sz="3200" dirty="0"/>
              <a:t>Inspired by trip to England’s </a:t>
            </a:r>
            <a:r>
              <a:rPr lang="en-US" sz="3200" b="1" dirty="0"/>
              <a:t>Toynbee Hall</a:t>
            </a:r>
          </a:p>
          <a:p>
            <a:pPr marL="342900" indent="-342900">
              <a:buFont typeface="Arial" panose="020B0604020202020204" pitchFamily="34" charset="0"/>
              <a:buChar char="•"/>
            </a:pPr>
            <a:r>
              <a:rPr lang="en-US" sz="3200" dirty="0"/>
              <a:t>Male University students help </a:t>
            </a:r>
            <a:br>
              <a:rPr lang="en-US" sz="3200" dirty="0"/>
            </a:br>
            <a:r>
              <a:rPr lang="en-US" sz="3200" dirty="0"/>
              <a:t>solve problems</a:t>
            </a:r>
          </a:p>
        </p:txBody>
      </p:sp>
      <p:pic>
        <p:nvPicPr>
          <p:cNvPr id="9" name="Picture 8">
            <a:extLst>
              <a:ext uri="{FF2B5EF4-FFF2-40B4-BE49-F238E27FC236}">
                <a16:creationId xmlns:a16="http://schemas.microsoft.com/office/drawing/2014/main" id="{38F222C1-DDD7-6E47-944D-6463E41F5A3E}"/>
              </a:ext>
            </a:extLst>
          </p:cNvPr>
          <p:cNvPicPr>
            <a:picLocks noChangeAspect="1"/>
          </p:cNvPicPr>
          <p:nvPr/>
        </p:nvPicPr>
        <p:blipFill>
          <a:blip r:embed="rId2"/>
          <a:stretch>
            <a:fillRect/>
          </a:stretch>
        </p:blipFill>
        <p:spPr>
          <a:xfrm>
            <a:off x="8314798" y="671819"/>
            <a:ext cx="2794000" cy="163830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855470" y="2511212"/>
            <a:ext cx="1866217" cy="369332"/>
          </a:xfrm>
          <a:prstGeom prst="rect">
            <a:avLst/>
          </a:prstGeom>
          <a:noFill/>
        </p:spPr>
        <p:txBody>
          <a:bodyPr wrap="none" rtlCol="0">
            <a:spAutoFit/>
          </a:bodyPr>
          <a:lstStyle/>
          <a:p>
            <a:r>
              <a:rPr lang="en-US" dirty="0"/>
              <a:t>Settlement House</a:t>
            </a:r>
          </a:p>
        </p:txBody>
      </p:sp>
      <p:graphicFrame>
        <p:nvGraphicFramePr>
          <p:cNvPr id="11" name="Diagram 10">
            <a:extLst>
              <a:ext uri="{FF2B5EF4-FFF2-40B4-BE49-F238E27FC236}">
                <a16:creationId xmlns:a16="http://schemas.microsoft.com/office/drawing/2014/main" id="{201BDAE7-D6C6-C440-9499-60280D5F2993}"/>
              </a:ext>
            </a:extLst>
          </p:cNvPr>
          <p:cNvGraphicFramePr/>
          <p:nvPr>
            <p:extLst>
              <p:ext uri="{D42A27DB-BD31-4B8C-83A1-F6EECF244321}">
                <p14:modId xmlns:p14="http://schemas.microsoft.com/office/powerpoint/2010/main" val="3913690171"/>
              </p:ext>
            </p:extLst>
          </p:nvPr>
        </p:nvGraphicFramePr>
        <p:xfrm>
          <a:off x="7678187" y="3373821"/>
          <a:ext cx="3242061" cy="2312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a:extLst>
              <a:ext uri="{FF2B5EF4-FFF2-40B4-BE49-F238E27FC236}">
                <a16:creationId xmlns:a16="http://schemas.microsoft.com/office/drawing/2014/main" id="{885F54C8-D103-8640-A689-2D6E03138E4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r="12716" b="15193"/>
          <a:stretch/>
        </p:blipFill>
        <p:spPr>
          <a:xfrm>
            <a:off x="2768644" y="4434642"/>
            <a:ext cx="2139687" cy="16193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93419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42B267-E911-CE40-B302-2122D1E9F724}"/>
              </a:ext>
            </a:extLst>
          </p:cNvPr>
          <p:cNvSpPr txBox="1"/>
          <p:nvPr/>
        </p:nvSpPr>
        <p:spPr>
          <a:xfrm>
            <a:off x="155749" y="1242465"/>
            <a:ext cx="7683001" cy="1569660"/>
          </a:xfrm>
          <a:prstGeom prst="rect">
            <a:avLst/>
          </a:prstGeom>
          <a:noFill/>
        </p:spPr>
        <p:txBody>
          <a:bodyPr wrap="none" rtlCol="0">
            <a:spAutoFit/>
          </a:bodyPr>
          <a:lstStyle/>
          <a:p>
            <a:pPr marL="457200" indent="-457200">
              <a:buFont typeface="Arial" panose="020B0604020202020204" pitchFamily="34" charset="0"/>
              <a:buChar char="•"/>
            </a:pPr>
            <a:r>
              <a:rPr lang="en-US" sz="3200" dirty="0"/>
              <a:t>Find Women a respectable place to live</a:t>
            </a:r>
          </a:p>
          <a:p>
            <a:pPr marL="457200" indent="-457200">
              <a:buFont typeface="Arial" panose="020B0604020202020204" pitchFamily="34" charset="0"/>
              <a:buChar char="•"/>
            </a:pPr>
            <a:r>
              <a:rPr lang="en-US" sz="3200" dirty="0"/>
              <a:t>Worked with networks of women’s clubs.  </a:t>
            </a:r>
          </a:p>
          <a:p>
            <a:pPr marL="457200" indent="-457200">
              <a:buFont typeface="Arial" panose="020B0604020202020204" pitchFamily="34" charset="0"/>
              <a:buChar char="•"/>
            </a:pPr>
            <a:r>
              <a:rPr lang="en-US" sz="3200" dirty="0"/>
              <a:t>Visited Churches</a:t>
            </a:r>
          </a:p>
        </p:txBody>
      </p:sp>
      <p:pic>
        <p:nvPicPr>
          <p:cNvPr id="3" name="Picture 2">
            <a:extLst>
              <a:ext uri="{FF2B5EF4-FFF2-40B4-BE49-F238E27FC236}">
                <a16:creationId xmlns:a16="http://schemas.microsoft.com/office/drawing/2014/main" id="{73A158F2-7B13-8D4E-8230-5AB09C9AD99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88202" y="1264167"/>
            <a:ext cx="3261902" cy="4391891"/>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B4E9802D-1BE7-A144-8EC3-B4C7FDDA6F2A}"/>
              </a:ext>
            </a:extLst>
          </p:cNvPr>
          <p:cNvSpPr txBox="1"/>
          <p:nvPr/>
        </p:nvSpPr>
        <p:spPr>
          <a:xfrm>
            <a:off x="426267" y="466983"/>
            <a:ext cx="7848046" cy="646331"/>
          </a:xfrm>
          <a:prstGeom prst="rect">
            <a:avLst/>
          </a:prstGeom>
          <a:noFill/>
        </p:spPr>
        <p:txBody>
          <a:bodyPr wrap="none" rtlCol="0">
            <a:spAutoFit/>
          </a:bodyPr>
          <a:lstStyle/>
          <a:p>
            <a:r>
              <a:rPr lang="en-US" sz="3600" dirty="0"/>
              <a:t>Adapt for US – Place for Women to Serve</a:t>
            </a:r>
          </a:p>
        </p:txBody>
      </p:sp>
      <p:pic>
        <p:nvPicPr>
          <p:cNvPr id="6" name="Picture 5">
            <a:extLst>
              <a:ext uri="{FF2B5EF4-FFF2-40B4-BE49-F238E27FC236}">
                <a16:creationId xmlns:a16="http://schemas.microsoft.com/office/drawing/2014/main" id="{32026C1C-8D75-4540-8678-72D8BA1A35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2729" y="3460113"/>
            <a:ext cx="3893126" cy="2595417"/>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58ABC14A-3F6A-B841-8844-AD9AE5F5F9CB}"/>
              </a:ext>
            </a:extLst>
          </p:cNvPr>
          <p:cNvSpPr/>
          <p:nvPr/>
        </p:nvSpPr>
        <p:spPr>
          <a:xfrm>
            <a:off x="1011382" y="6313832"/>
            <a:ext cx="6096000" cy="369332"/>
          </a:xfrm>
          <a:prstGeom prst="rect">
            <a:avLst/>
          </a:prstGeom>
        </p:spPr>
        <p:txBody>
          <a:bodyPr>
            <a:spAutoFit/>
          </a:bodyPr>
          <a:lstStyle/>
          <a:p>
            <a:r>
              <a:rPr lang="en-US" dirty="0"/>
              <a:t>Found Large Home Industrial/Slums of Chicago </a:t>
            </a:r>
          </a:p>
        </p:txBody>
      </p:sp>
      <p:sp>
        <p:nvSpPr>
          <p:cNvPr id="8" name="TextBox 7">
            <a:extLst>
              <a:ext uri="{FF2B5EF4-FFF2-40B4-BE49-F238E27FC236}">
                <a16:creationId xmlns:a16="http://schemas.microsoft.com/office/drawing/2014/main" id="{66318CA6-AC00-1846-95F2-49D4361746E2}"/>
              </a:ext>
            </a:extLst>
          </p:cNvPr>
          <p:cNvSpPr txBox="1"/>
          <p:nvPr/>
        </p:nvSpPr>
        <p:spPr>
          <a:xfrm>
            <a:off x="5001492" y="4771676"/>
            <a:ext cx="1992853" cy="584775"/>
          </a:xfrm>
          <a:prstGeom prst="rect">
            <a:avLst/>
          </a:prstGeom>
          <a:noFill/>
        </p:spPr>
        <p:txBody>
          <a:bodyPr wrap="none" rtlCol="0">
            <a:spAutoFit/>
          </a:bodyPr>
          <a:lstStyle/>
          <a:p>
            <a:r>
              <a:rPr lang="en-US" sz="3200" dirty="0"/>
              <a:t>Hull House</a:t>
            </a:r>
          </a:p>
        </p:txBody>
      </p:sp>
    </p:spTree>
    <p:extLst>
      <p:ext uri="{BB962C8B-B14F-4D97-AF65-F5344CB8AC3E}">
        <p14:creationId xmlns:p14="http://schemas.microsoft.com/office/powerpoint/2010/main" val="1517893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CFC53E-00C9-EB4F-B10D-7EA54D99154E}"/>
              </a:ext>
            </a:extLst>
          </p:cNvPr>
          <p:cNvSpPr txBox="1"/>
          <p:nvPr/>
        </p:nvSpPr>
        <p:spPr>
          <a:xfrm>
            <a:off x="1557491" y="365507"/>
            <a:ext cx="4120936" cy="707886"/>
          </a:xfrm>
          <a:prstGeom prst="rect">
            <a:avLst/>
          </a:prstGeom>
          <a:noFill/>
        </p:spPr>
        <p:txBody>
          <a:bodyPr wrap="none" rtlCol="0">
            <a:spAutoFit/>
          </a:bodyPr>
          <a:lstStyle/>
          <a:p>
            <a:r>
              <a:rPr lang="en-US" sz="4000" dirty="0"/>
              <a:t>Hull House Charter</a:t>
            </a:r>
          </a:p>
        </p:txBody>
      </p:sp>
      <p:sp>
        <p:nvSpPr>
          <p:cNvPr id="3" name="TextBox 2">
            <a:extLst>
              <a:ext uri="{FF2B5EF4-FFF2-40B4-BE49-F238E27FC236}">
                <a16:creationId xmlns:a16="http://schemas.microsoft.com/office/drawing/2014/main" id="{71863767-B825-7C40-A9B8-8859EE99C9EE}"/>
              </a:ext>
            </a:extLst>
          </p:cNvPr>
          <p:cNvSpPr txBox="1"/>
          <p:nvPr/>
        </p:nvSpPr>
        <p:spPr>
          <a:xfrm>
            <a:off x="265282" y="1241588"/>
            <a:ext cx="9546716" cy="3416320"/>
          </a:xfrm>
          <a:prstGeom prst="rect">
            <a:avLst/>
          </a:prstGeom>
          <a:noFill/>
        </p:spPr>
        <p:txBody>
          <a:bodyPr wrap="none" rtlCol="0">
            <a:spAutoFit/>
          </a:bodyPr>
          <a:lstStyle/>
          <a:p>
            <a:pPr marL="285750" indent="-285750">
              <a:buFont typeface="Arial" panose="020B0604020202020204" pitchFamily="34" charset="0"/>
              <a:buChar char="•"/>
            </a:pPr>
            <a:r>
              <a:rPr lang="en-US" sz="3600" dirty="0"/>
              <a:t>To provide a center for a higher civic </a:t>
            </a:r>
            <a:br>
              <a:rPr lang="en-US" sz="3600" dirty="0"/>
            </a:br>
            <a:r>
              <a:rPr lang="en-US" sz="3600" dirty="0"/>
              <a:t>and social life;</a:t>
            </a:r>
          </a:p>
          <a:p>
            <a:pPr marL="285750" indent="-285750">
              <a:buFont typeface="Arial" panose="020B0604020202020204" pitchFamily="34" charset="0"/>
              <a:buChar char="•"/>
            </a:pPr>
            <a:r>
              <a:rPr lang="en-US" sz="3600" dirty="0"/>
              <a:t>To institute and maintain educational </a:t>
            </a:r>
            <a:br>
              <a:rPr lang="en-US" sz="3600" dirty="0"/>
            </a:br>
            <a:r>
              <a:rPr lang="en-US" sz="3600" dirty="0"/>
              <a:t>and philanthropic enterprises</a:t>
            </a:r>
          </a:p>
          <a:p>
            <a:pPr marL="285750" indent="-285750">
              <a:buFont typeface="Arial" panose="020B0604020202020204" pitchFamily="34" charset="0"/>
              <a:buChar char="•"/>
            </a:pPr>
            <a:r>
              <a:rPr lang="en-US" sz="3600" dirty="0"/>
              <a:t>To investigate and improve the conditions in the </a:t>
            </a:r>
            <a:br>
              <a:rPr lang="en-US" sz="3600" dirty="0"/>
            </a:br>
            <a:r>
              <a:rPr lang="en-US" sz="3600" dirty="0"/>
              <a:t>industrial districts of Chicago</a:t>
            </a:r>
          </a:p>
        </p:txBody>
      </p:sp>
      <p:sp>
        <p:nvSpPr>
          <p:cNvPr id="4" name="TextBox 3">
            <a:extLst>
              <a:ext uri="{FF2B5EF4-FFF2-40B4-BE49-F238E27FC236}">
                <a16:creationId xmlns:a16="http://schemas.microsoft.com/office/drawing/2014/main" id="{3447552B-4BC3-6D43-B90E-921DE7EC77AA}"/>
              </a:ext>
            </a:extLst>
          </p:cNvPr>
          <p:cNvSpPr txBox="1"/>
          <p:nvPr/>
        </p:nvSpPr>
        <p:spPr>
          <a:xfrm>
            <a:off x="453761" y="5527833"/>
            <a:ext cx="8160054" cy="584775"/>
          </a:xfrm>
          <a:prstGeom prst="rect">
            <a:avLst/>
          </a:prstGeom>
          <a:noFill/>
        </p:spPr>
        <p:txBody>
          <a:bodyPr wrap="none" rtlCol="0">
            <a:spAutoFit/>
          </a:bodyPr>
          <a:lstStyle/>
          <a:p>
            <a:r>
              <a:rPr lang="en-US" sz="3200" dirty="0"/>
              <a:t>To be --- tangible expression of </a:t>
            </a:r>
            <a:r>
              <a:rPr lang="en-US" sz="3200" b="1" dirty="0"/>
              <a:t>democratic ideal</a:t>
            </a:r>
          </a:p>
        </p:txBody>
      </p:sp>
      <p:pic>
        <p:nvPicPr>
          <p:cNvPr id="6" name="Picture 5">
            <a:extLst>
              <a:ext uri="{FF2B5EF4-FFF2-40B4-BE49-F238E27FC236}">
                <a16:creationId xmlns:a16="http://schemas.microsoft.com/office/drawing/2014/main" id="{4D811D11-D104-3D4A-8297-F9B4DA2E2E04}"/>
              </a:ext>
            </a:extLst>
          </p:cNvPr>
          <p:cNvPicPr>
            <a:picLocks noChangeAspect="1"/>
          </p:cNvPicPr>
          <p:nvPr/>
        </p:nvPicPr>
        <p:blipFill>
          <a:blip r:embed="rId2">
            <a:alphaModFix amt="35000"/>
          </a:blip>
          <a:stretch>
            <a:fillRect/>
          </a:stretch>
        </p:blipFill>
        <p:spPr>
          <a:xfrm>
            <a:off x="8613814" y="487500"/>
            <a:ext cx="2989367" cy="4046582"/>
          </a:xfrm>
          <a:prstGeom prst="rect">
            <a:avLst/>
          </a:prstGeom>
        </p:spPr>
      </p:pic>
      <p:sp>
        <p:nvSpPr>
          <p:cNvPr id="7" name="TextBox 6">
            <a:extLst>
              <a:ext uri="{FF2B5EF4-FFF2-40B4-BE49-F238E27FC236}">
                <a16:creationId xmlns:a16="http://schemas.microsoft.com/office/drawing/2014/main" id="{51D8D107-7880-9C42-B814-6F10E1C44767}"/>
              </a:ext>
            </a:extLst>
          </p:cNvPr>
          <p:cNvSpPr txBox="1"/>
          <p:nvPr/>
        </p:nvSpPr>
        <p:spPr>
          <a:xfrm>
            <a:off x="4653190" y="4706733"/>
            <a:ext cx="3392211" cy="307777"/>
          </a:xfrm>
          <a:prstGeom prst="rect">
            <a:avLst/>
          </a:prstGeom>
          <a:noFill/>
        </p:spPr>
        <p:txBody>
          <a:bodyPr wrap="none" rtlCol="0">
            <a:spAutoFit/>
          </a:bodyPr>
          <a:lstStyle/>
          <a:p>
            <a:r>
              <a:rPr lang="en-US" sz="1400" dirty="0"/>
              <a:t>Addams, </a:t>
            </a:r>
            <a:r>
              <a:rPr lang="en-US" sz="1400" i="1" dirty="0"/>
              <a:t>Twenty years at Hull House</a:t>
            </a:r>
            <a:r>
              <a:rPr lang="en-US" sz="1400" dirty="0"/>
              <a:t>, 1910</a:t>
            </a:r>
          </a:p>
        </p:txBody>
      </p:sp>
      <p:sp>
        <p:nvSpPr>
          <p:cNvPr id="8" name="TextBox 7">
            <a:extLst>
              <a:ext uri="{FF2B5EF4-FFF2-40B4-BE49-F238E27FC236}">
                <a16:creationId xmlns:a16="http://schemas.microsoft.com/office/drawing/2014/main" id="{54A86737-215B-2643-B8F3-12CFCDA4A7B8}"/>
              </a:ext>
            </a:extLst>
          </p:cNvPr>
          <p:cNvSpPr txBox="1"/>
          <p:nvPr/>
        </p:nvSpPr>
        <p:spPr>
          <a:xfrm>
            <a:off x="5846619" y="6220690"/>
            <a:ext cx="4073038" cy="307777"/>
          </a:xfrm>
          <a:prstGeom prst="rect">
            <a:avLst/>
          </a:prstGeom>
          <a:noFill/>
        </p:spPr>
        <p:txBody>
          <a:bodyPr wrap="none" rtlCol="0">
            <a:spAutoFit/>
          </a:bodyPr>
          <a:lstStyle/>
          <a:p>
            <a:r>
              <a:rPr lang="en-US" sz="1400" dirty="0"/>
              <a:t>Addams, </a:t>
            </a:r>
            <a:r>
              <a:rPr lang="en-US" sz="1400" i="1" dirty="0"/>
              <a:t>Subjective Necessity of the Settlement</a:t>
            </a:r>
            <a:r>
              <a:rPr lang="en-US" sz="1400" dirty="0"/>
              <a:t>, 1892</a:t>
            </a:r>
          </a:p>
        </p:txBody>
      </p:sp>
    </p:spTree>
    <p:extLst>
      <p:ext uri="{BB962C8B-B14F-4D97-AF65-F5344CB8AC3E}">
        <p14:creationId xmlns:p14="http://schemas.microsoft.com/office/powerpoint/2010/main" val="302921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D1C557-9D58-C243-A3EB-A612A9717747}"/>
              </a:ext>
            </a:extLst>
          </p:cNvPr>
          <p:cNvSpPr/>
          <p:nvPr/>
        </p:nvSpPr>
        <p:spPr>
          <a:xfrm>
            <a:off x="5777020" y="1348800"/>
            <a:ext cx="6096000" cy="5293757"/>
          </a:xfrm>
          <a:prstGeom prst="rect">
            <a:avLst/>
          </a:prstGeom>
        </p:spPr>
        <p:txBody>
          <a:bodyPr>
            <a:spAutoFit/>
          </a:bodyPr>
          <a:lstStyle/>
          <a:p>
            <a:pPr lvl="0"/>
            <a:r>
              <a:rPr lang="en-US" sz="3200" dirty="0">
                <a:solidFill>
                  <a:schemeClr val="tx1">
                    <a:lumMod val="95000"/>
                    <a:lumOff val="5000"/>
                  </a:schemeClr>
                </a:solidFill>
              </a:rPr>
              <a:t>– building the fabric of peace by emphasizing relationships. These positive relationships are built by working on practical problems, avoiding rigid </a:t>
            </a:r>
            <a:r>
              <a:rPr lang="en-US" sz="3200" dirty="0" err="1">
                <a:solidFill>
                  <a:schemeClr val="tx1">
                    <a:lumMod val="95000"/>
                    <a:lumOff val="5000"/>
                  </a:schemeClr>
                </a:solidFill>
              </a:rPr>
              <a:t>moralisms</a:t>
            </a:r>
            <a:r>
              <a:rPr lang="en-US" sz="3200" dirty="0">
                <a:solidFill>
                  <a:schemeClr val="tx1">
                    <a:lumMod val="95000"/>
                    <a:lumOff val="5000"/>
                  </a:schemeClr>
                </a:solidFill>
              </a:rPr>
              <a:t>, embracing perplexity, engaging people widely with sympathetic understanding while recognizing that progress is measured by the welfare of the vulnerable. </a:t>
            </a:r>
            <a:r>
              <a:rPr lang="en-US" dirty="0">
                <a:solidFill>
                  <a:schemeClr val="tx1">
                    <a:lumMod val="95000"/>
                    <a:lumOff val="5000"/>
                  </a:schemeClr>
                </a:solidFill>
              </a:rPr>
              <a:t>(Shields &amp; </a:t>
            </a:r>
            <a:r>
              <a:rPr lang="en-US" dirty="0" err="1">
                <a:solidFill>
                  <a:schemeClr val="tx1">
                    <a:lumMod val="95000"/>
                    <a:lumOff val="5000"/>
                  </a:schemeClr>
                </a:solidFill>
              </a:rPr>
              <a:t>Soeters</a:t>
            </a:r>
            <a:r>
              <a:rPr lang="en-US" dirty="0">
                <a:solidFill>
                  <a:schemeClr val="tx1">
                    <a:lumMod val="95000"/>
                    <a:lumOff val="5000"/>
                  </a:schemeClr>
                </a:solidFill>
              </a:rPr>
              <a:t>, 2015)</a:t>
            </a:r>
          </a:p>
        </p:txBody>
      </p:sp>
      <p:sp>
        <p:nvSpPr>
          <p:cNvPr id="9" name="TextBox 8">
            <a:extLst>
              <a:ext uri="{FF2B5EF4-FFF2-40B4-BE49-F238E27FC236}">
                <a16:creationId xmlns:a16="http://schemas.microsoft.com/office/drawing/2014/main" id="{E25F53DA-E9FD-BD40-8128-FE25A6DF6D64}"/>
              </a:ext>
            </a:extLst>
          </p:cNvPr>
          <p:cNvSpPr txBox="1"/>
          <p:nvPr/>
        </p:nvSpPr>
        <p:spPr>
          <a:xfrm>
            <a:off x="6537434" y="451945"/>
            <a:ext cx="2830455" cy="646331"/>
          </a:xfrm>
          <a:prstGeom prst="rect">
            <a:avLst/>
          </a:prstGeom>
          <a:noFill/>
        </p:spPr>
        <p:txBody>
          <a:bodyPr wrap="none" rtlCol="0">
            <a:spAutoFit/>
          </a:bodyPr>
          <a:lstStyle/>
          <a:p>
            <a:r>
              <a:rPr lang="en-US" sz="3600" dirty="0" err="1"/>
              <a:t>Peaceweaving</a:t>
            </a:r>
            <a:endParaRPr lang="en-US" sz="3600" dirty="0"/>
          </a:p>
        </p:txBody>
      </p:sp>
      <p:pic>
        <p:nvPicPr>
          <p:cNvPr id="3" name="Picture 2">
            <a:extLst>
              <a:ext uri="{FF2B5EF4-FFF2-40B4-BE49-F238E27FC236}">
                <a16:creationId xmlns:a16="http://schemas.microsoft.com/office/drawing/2014/main" id="{119829E6-2FAC-3944-A302-C3D4941CCEE0}"/>
              </a:ext>
            </a:extLst>
          </p:cNvPr>
          <p:cNvPicPr>
            <a:picLocks noChangeAspect="1"/>
          </p:cNvPicPr>
          <p:nvPr/>
        </p:nvPicPr>
        <p:blipFill>
          <a:blip r:embed="rId2"/>
          <a:stretch>
            <a:fillRect/>
          </a:stretch>
        </p:blipFill>
        <p:spPr>
          <a:xfrm rot="5400000">
            <a:off x="-422067" y="1539915"/>
            <a:ext cx="5479194" cy="36470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196627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681874" y="866524"/>
            <a:ext cx="3529807" cy="707886"/>
          </a:xfrm>
          <a:prstGeom prst="rect">
            <a:avLst/>
          </a:prstGeom>
          <a:noFill/>
        </p:spPr>
        <p:txBody>
          <a:bodyPr wrap="none" rtlCol="0">
            <a:spAutoFit/>
          </a:bodyPr>
          <a:lstStyle/>
          <a:p>
            <a:r>
              <a:rPr lang="en-US" sz="4000" dirty="0"/>
              <a:t>Hull House </a:t>
            </a:r>
            <a:r>
              <a:rPr lang="en-US" sz="2000" dirty="0"/>
              <a:t>(Chicago)</a:t>
            </a:r>
          </a:p>
        </p:txBody>
      </p:sp>
      <p:sp>
        <p:nvSpPr>
          <p:cNvPr id="5" name="TextBox 4"/>
          <p:cNvSpPr txBox="1"/>
          <p:nvPr/>
        </p:nvSpPr>
        <p:spPr>
          <a:xfrm>
            <a:off x="986297" y="4633676"/>
            <a:ext cx="3789564" cy="1200329"/>
          </a:xfrm>
          <a:prstGeom prst="rect">
            <a:avLst/>
          </a:prstGeom>
          <a:noFill/>
        </p:spPr>
        <p:txBody>
          <a:bodyPr wrap="none" rtlCol="0">
            <a:spAutoFit/>
          </a:bodyPr>
          <a:lstStyle/>
          <a:p>
            <a:r>
              <a:rPr lang="en-US" sz="2400" dirty="0"/>
              <a:t>Immigrant Community</a:t>
            </a:r>
          </a:p>
          <a:p>
            <a:r>
              <a:rPr lang="en-US" sz="2400" dirty="0"/>
              <a:t>Labor/management disputes</a:t>
            </a:r>
          </a:p>
          <a:p>
            <a:r>
              <a:rPr lang="en-US" sz="2400" dirty="0"/>
              <a:t>Lab – conflict resolution</a:t>
            </a:r>
          </a:p>
        </p:txBody>
      </p:sp>
      <p:pic>
        <p:nvPicPr>
          <p:cNvPr id="8" name="Picture 7"/>
          <p:cNvPicPr>
            <a:picLocks noChangeAspect="1"/>
          </p:cNvPicPr>
          <p:nvPr/>
        </p:nvPicPr>
        <p:blipFill>
          <a:blip r:embed="rId2"/>
          <a:stretch>
            <a:fillRect/>
          </a:stretch>
        </p:blipFill>
        <p:spPr>
          <a:xfrm>
            <a:off x="753640" y="649560"/>
            <a:ext cx="3835567" cy="3506804"/>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5345193" y="4415922"/>
            <a:ext cx="3759563" cy="461665"/>
          </a:xfrm>
          <a:prstGeom prst="rect">
            <a:avLst/>
          </a:prstGeom>
          <a:noFill/>
        </p:spPr>
        <p:txBody>
          <a:bodyPr wrap="none" rtlCol="0">
            <a:spAutoFit/>
          </a:bodyPr>
          <a:lstStyle/>
          <a:p>
            <a:r>
              <a:rPr lang="en-US" sz="2400" dirty="0"/>
              <a:t>Bottoms up model of reform</a:t>
            </a:r>
          </a:p>
        </p:txBody>
      </p:sp>
      <p:sp>
        <p:nvSpPr>
          <p:cNvPr id="7" name="TextBox 6">
            <a:extLst>
              <a:ext uri="{FF2B5EF4-FFF2-40B4-BE49-F238E27FC236}">
                <a16:creationId xmlns:a16="http://schemas.microsoft.com/office/drawing/2014/main" id="{1E557FB0-7659-C14A-936A-58BD93B33BE8}"/>
              </a:ext>
            </a:extLst>
          </p:cNvPr>
          <p:cNvSpPr txBox="1"/>
          <p:nvPr/>
        </p:nvSpPr>
        <p:spPr>
          <a:xfrm>
            <a:off x="5609180" y="1832847"/>
            <a:ext cx="5723042" cy="1569660"/>
          </a:xfrm>
          <a:prstGeom prst="rect">
            <a:avLst/>
          </a:prstGeom>
          <a:noFill/>
        </p:spPr>
        <p:txBody>
          <a:bodyPr wrap="none" rtlCol="0">
            <a:spAutoFit/>
          </a:bodyPr>
          <a:lstStyle/>
          <a:p>
            <a:pPr marL="457200" indent="-457200">
              <a:buFont typeface="Arial" panose="020B0604020202020204" pitchFamily="34" charset="0"/>
              <a:buChar char="•"/>
            </a:pPr>
            <a:r>
              <a:rPr lang="en-US" sz="3200" dirty="0"/>
              <a:t>Residential Community Center</a:t>
            </a:r>
          </a:p>
          <a:p>
            <a:pPr marL="457200" indent="-457200">
              <a:buFont typeface="Arial" panose="020B0604020202020204" pitchFamily="34" charset="0"/>
              <a:buChar char="•"/>
            </a:pPr>
            <a:r>
              <a:rPr lang="en-US" sz="3200" dirty="0"/>
              <a:t>Primarily Young Women  </a:t>
            </a:r>
          </a:p>
          <a:p>
            <a:pPr marL="457200" indent="-457200">
              <a:buFont typeface="Arial" panose="020B0604020202020204" pitchFamily="34" charset="0"/>
              <a:buChar char="•"/>
            </a:pPr>
            <a:r>
              <a:rPr lang="en-US" sz="3200" dirty="0"/>
              <a:t>Feminine Standpoint</a:t>
            </a:r>
          </a:p>
        </p:txBody>
      </p:sp>
      <p:sp>
        <p:nvSpPr>
          <p:cNvPr id="3" name="TextBox 2"/>
          <p:cNvSpPr txBox="1"/>
          <p:nvPr/>
        </p:nvSpPr>
        <p:spPr>
          <a:xfrm>
            <a:off x="7869578" y="5695137"/>
            <a:ext cx="3727944" cy="523220"/>
          </a:xfrm>
          <a:prstGeom prst="rect">
            <a:avLst/>
          </a:prstGeom>
          <a:noFill/>
        </p:spPr>
        <p:txBody>
          <a:bodyPr wrap="none" rtlCol="0">
            <a:spAutoFit/>
          </a:bodyPr>
          <a:lstStyle/>
          <a:p>
            <a:r>
              <a:rPr lang="en-US" sz="2800" dirty="0"/>
              <a:t>Participatory democracy</a:t>
            </a:r>
          </a:p>
        </p:txBody>
      </p:sp>
      <p:graphicFrame>
        <p:nvGraphicFramePr>
          <p:cNvPr id="4" name="Diagram 3">
            <a:extLst>
              <a:ext uri="{FF2B5EF4-FFF2-40B4-BE49-F238E27FC236}">
                <a16:creationId xmlns:a16="http://schemas.microsoft.com/office/drawing/2014/main" id="{87FC3C8A-00D6-784A-91C4-292DC2170892}"/>
              </a:ext>
            </a:extLst>
          </p:cNvPr>
          <p:cNvGraphicFramePr/>
          <p:nvPr>
            <p:extLst>
              <p:ext uri="{D42A27DB-BD31-4B8C-83A1-F6EECF244321}">
                <p14:modId xmlns:p14="http://schemas.microsoft.com/office/powerpoint/2010/main" val="1486169615"/>
              </p:ext>
            </p:extLst>
          </p:nvPr>
        </p:nvGraphicFramePr>
        <p:xfrm>
          <a:off x="5875283" y="5203238"/>
          <a:ext cx="2511972" cy="1261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9150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3C954D-64D5-AA44-A8D4-E61869110E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374071" y="387926"/>
            <a:ext cx="7426036" cy="6139099"/>
          </a:xfrm>
          <a:prstGeom prst="rect">
            <a:avLst/>
          </a:prstGeom>
        </p:spPr>
      </p:pic>
      <p:sp>
        <p:nvSpPr>
          <p:cNvPr id="3" name="TextBox 2">
            <a:extLst>
              <a:ext uri="{FF2B5EF4-FFF2-40B4-BE49-F238E27FC236}">
                <a16:creationId xmlns:a16="http://schemas.microsoft.com/office/drawing/2014/main" id="{B0AE80EF-9449-5846-9A33-0CC9CCF23D0F}"/>
              </a:ext>
            </a:extLst>
          </p:cNvPr>
          <p:cNvSpPr txBox="1"/>
          <p:nvPr/>
        </p:nvSpPr>
        <p:spPr>
          <a:xfrm>
            <a:off x="8035636" y="1399310"/>
            <a:ext cx="3746603" cy="1077218"/>
          </a:xfrm>
          <a:prstGeom prst="rect">
            <a:avLst/>
          </a:prstGeom>
          <a:noFill/>
        </p:spPr>
        <p:txBody>
          <a:bodyPr wrap="none" rtlCol="0">
            <a:spAutoFit/>
          </a:bodyPr>
          <a:lstStyle/>
          <a:p>
            <a:r>
              <a:rPr lang="en-US" sz="3200" dirty="0"/>
              <a:t>Welcoming place for</a:t>
            </a:r>
          </a:p>
          <a:p>
            <a:r>
              <a:rPr lang="en-US" sz="3200" dirty="0"/>
              <a:t>immigrant neighbors </a:t>
            </a:r>
          </a:p>
        </p:txBody>
      </p:sp>
    </p:spTree>
    <p:extLst>
      <p:ext uri="{BB962C8B-B14F-4D97-AF65-F5344CB8AC3E}">
        <p14:creationId xmlns:p14="http://schemas.microsoft.com/office/powerpoint/2010/main" val="4133669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08532" y="921700"/>
            <a:ext cx="5447197" cy="4154984"/>
          </a:xfrm>
          <a:prstGeom prst="rect">
            <a:avLst/>
          </a:prstGeom>
          <a:noFill/>
        </p:spPr>
        <p:txBody>
          <a:bodyPr wrap="none" rtlCol="0">
            <a:spAutoFit/>
          </a:bodyPr>
          <a:lstStyle/>
          <a:p>
            <a:r>
              <a:rPr lang="en-US" sz="2400" dirty="0"/>
              <a:t>drama classes, </a:t>
            </a:r>
          </a:p>
          <a:p>
            <a:r>
              <a:rPr lang="en-US" sz="2400" dirty="0"/>
              <a:t>day care programs, </a:t>
            </a:r>
          </a:p>
          <a:p>
            <a:r>
              <a:rPr lang="en-US" sz="2400" dirty="0"/>
              <a:t>coffee house/theater, </a:t>
            </a:r>
          </a:p>
          <a:p>
            <a:r>
              <a:rPr lang="en-US" sz="2400" dirty="0"/>
              <a:t>art and labor museum, </a:t>
            </a:r>
          </a:p>
          <a:p>
            <a:r>
              <a:rPr lang="en-US" sz="2400" dirty="0"/>
              <a:t>Sunday concerts/choir, </a:t>
            </a:r>
          </a:p>
          <a:p>
            <a:r>
              <a:rPr lang="en-US" sz="2400" b="1" dirty="0"/>
              <a:t>over 25 clubs</a:t>
            </a:r>
            <a:r>
              <a:rPr lang="en-US" sz="2400" dirty="0"/>
              <a:t>, </a:t>
            </a:r>
          </a:p>
          <a:p>
            <a:r>
              <a:rPr lang="en-US" sz="2400" dirty="0"/>
              <a:t>meeting rooms for organized labor, </a:t>
            </a:r>
          </a:p>
          <a:p>
            <a:r>
              <a:rPr lang="en-US" sz="2400" dirty="0"/>
              <a:t>cooperative apartments for young women</a:t>
            </a:r>
          </a:p>
          <a:p>
            <a:r>
              <a:rPr lang="en-US" sz="2400" dirty="0"/>
              <a:t>College Extension courses</a:t>
            </a:r>
          </a:p>
          <a:p>
            <a:r>
              <a:rPr lang="en-US" sz="2400" dirty="0"/>
              <a:t>Voter Registration</a:t>
            </a:r>
          </a:p>
          <a:p>
            <a:r>
              <a:rPr lang="en-US" sz="2400" dirty="0"/>
              <a:t>Speaker series….</a:t>
            </a:r>
          </a:p>
        </p:txBody>
      </p:sp>
      <p:sp>
        <p:nvSpPr>
          <p:cNvPr id="4" name="TextBox 3"/>
          <p:cNvSpPr txBox="1"/>
          <p:nvPr/>
        </p:nvSpPr>
        <p:spPr>
          <a:xfrm>
            <a:off x="6494319" y="241506"/>
            <a:ext cx="3256020" cy="523220"/>
          </a:xfrm>
          <a:prstGeom prst="rect">
            <a:avLst/>
          </a:prstGeom>
          <a:noFill/>
        </p:spPr>
        <p:txBody>
          <a:bodyPr wrap="none" rtlCol="0">
            <a:spAutoFit/>
          </a:bodyPr>
          <a:lstStyle/>
          <a:p>
            <a:r>
              <a:rPr lang="en-US" sz="2800" dirty="0"/>
              <a:t>Hull House Activities </a:t>
            </a: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7705" y="317452"/>
            <a:ext cx="3366368" cy="4853488"/>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8EF42949-50F1-2346-8992-2A62A3C819F5}"/>
              </a:ext>
            </a:extLst>
          </p:cNvPr>
          <p:cNvSpPr txBox="1"/>
          <p:nvPr/>
        </p:nvSpPr>
        <p:spPr>
          <a:xfrm>
            <a:off x="66821" y="5557810"/>
            <a:ext cx="12246494" cy="954107"/>
          </a:xfrm>
          <a:prstGeom prst="rect">
            <a:avLst/>
          </a:prstGeom>
          <a:noFill/>
        </p:spPr>
        <p:txBody>
          <a:bodyPr wrap="none" rtlCol="0">
            <a:spAutoFit/>
          </a:bodyPr>
          <a:lstStyle/>
          <a:p>
            <a:r>
              <a:rPr lang="en-US" sz="2800" dirty="0"/>
              <a:t>“the identification with the common lot which is the essential idea of </a:t>
            </a:r>
          </a:p>
          <a:p>
            <a:r>
              <a:rPr lang="en-US" sz="2800" b="1" dirty="0"/>
              <a:t>Democracy</a:t>
            </a:r>
            <a:r>
              <a:rPr lang="en-US" sz="2800" dirty="0"/>
              <a:t> becomes the source and expression of </a:t>
            </a:r>
            <a:r>
              <a:rPr lang="en-US" sz="2800" b="1" dirty="0"/>
              <a:t>social ethics</a:t>
            </a:r>
            <a:r>
              <a:rPr lang="en-US" sz="2800" dirty="0"/>
              <a:t>.” </a:t>
            </a:r>
            <a:r>
              <a:rPr lang="en-US" sz="1400" i="1" dirty="0"/>
              <a:t>Democracy and Social Ethics, 1902</a:t>
            </a:r>
            <a:r>
              <a:rPr lang="en-US" sz="2800" dirty="0"/>
              <a:t> </a:t>
            </a:r>
          </a:p>
        </p:txBody>
      </p:sp>
    </p:spTree>
    <p:extLst>
      <p:ext uri="{BB962C8B-B14F-4D97-AF65-F5344CB8AC3E}">
        <p14:creationId xmlns:p14="http://schemas.microsoft.com/office/powerpoint/2010/main" val="3821007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43998C-CD32-B84E-B1FF-FE355EB8C7E6}"/>
              </a:ext>
            </a:extLst>
          </p:cNvPr>
          <p:cNvSpPr txBox="1"/>
          <p:nvPr/>
        </p:nvSpPr>
        <p:spPr>
          <a:xfrm>
            <a:off x="426777" y="159221"/>
            <a:ext cx="7659020" cy="707886"/>
          </a:xfrm>
          <a:prstGeom prst="rect">
            <a:avLst/>
          </a:prstGeom>
          <a:noFill/>
        </p:spPr>
        <p:txBody>
          <a:bodyPr wrap="none" rtlCol="0">
            <a:spAutoFit/>
          </a:bodyPr>
          <a:lstStyle/>
          <a:p>
            <a:r>
              <a:rPr lang="en-US" sz="4000" dirty="0"/>
              <a:t>Bottoms up incubator of democracy</a:t>
            </a:r>
          </a:p>
        </p:txBody>
      </p:sp>
      <p:sp>
        <p:nvSpPr>
          <p:cNvPr id="3" name="TextBox 2">
            <a:extLst>
              <a:ext uri="{FF2B5EF4-FFF2-40B4-BE49-F238E27FC236}">
                <a16:creationId xmlns:a16="http://schemas.microsoft.com/office/drawing/2014/main" id="{8DD77E38-F12D-5549-A6AE-C990E8FC5D95}"/>
              </a:ext>
            </a:extLst>
          </p:cNvPr>
          <p:cNvSpPr txBox="1"/>
          <p:nvPr/>
        </p:nvSpPr>
        <p:spPr>
          <a:xfrm>
            <a:off x="562858" y="1011996"/>
            <a:ext cx="5068824" cy="6555641"/>
          </a:xfrm>
          <a:prstGeom prst="rect">
            <a:avLst/>
          </a:prstGeom>
          <a:noFill/>
        </p:spPr>
        <p:txBody>
          <a:bodyPr wrap="none" rtlCol="0">
            <a:spAutoFit/>
          </a:bodyPr>
          <a:lstStyle/>
          <a:p>
            <a:r>
              <a:rPr lang="en-US" sz="3600" dirty="0"/>
              <a:t>        Clubs</a:t>
            </a:r>
            <a:endParaRPr lang="en-US" sz="3200" dirty="0"/>
          </a:p>
          <a:p>
            <a:pPr marL="571500" indent="-571500">
              <a:buFont typeface="Arial" panose="020B0604020202020204" pitchFamily="34" charset="0"/>
              <a:buChar char="•"/>
            </a:pPr>
            <a:r>
              <a:rPr lang="en-US" sz="3200" dirty="0"/>
              <a:t>Organizing meeting</a:t>
            </a:r>
          </a:p>
          <a:p>
            <a:pPr marL="571500" indent="-571500">
              <a:buFont typeface="Arial" panose="020B0604020202020204" pitchFamily="34" charset="0"/>
              <a:buChar char="•"/>
            </a:pPr>
            <a:r>
              <a:rPr lang="en-US" sz="3200" dirty="0"/>
              <a:t>Running a meeting</a:t>
            </a:r>
          </a:p>
          <a:p>
            <a:pPr marL="571500" indent="-571500">
              <a:buFont typeface="Arial" panose="020B0604020202020204" pitchFamily="34" charset="0"/>
              <a:buChar char="•"/>
            </a:pPr>
            <a:r>
              <a:rPr lang="en-US" sz="3200" dirty="0"/>
              <a:t>Programing</a:t>
            </a:r>
          </a:p>
          <a:p>
            <a:pPr marL="571500" indent="-571500">
              <a:buFont typeface="Arial" panose="020B0604020202020204" pitchFamily="34" charset="0"/>
              <a:buChar char="•"/>
            </a:pPr>
            <a:r>
              <a:rPr lang="en-US" sz="3200" dirty="0"/>
              <a:t>Succession</a:t>
            </a:r>
          </a:p>
          <a:p>
            <a:pPr marL="571500" indent="-571500">
              <a:buFont typeface="Arial" panose="020B0604020202020204" pitchFamily="34" charset="0"/>
              <a:buChar char="•"/>
            </a:pPr>
            <a:r>
              <a:rPr lang="en-US" sz="3200" dirty="0"/>
              <a:t>Democratic processes</a:t>
            </a:r>
          </a:p>
          <a:p>
            <a:pPr marL="571500" indent="-571500">
              <a:buFont typeface="Arial" panose="020B0604020202020204" pitchFamily="34" charset="0"/>
              <a:buChar char="•"/>
            </a:pPr>
            <a:r>
              <a:rPr lang="en-US" sz="3200" dirty="0"/>
              <a:t>Planning</a:t>
            </a:r>
          </a:p>
          <a:p>
            <a:pPr marL="571500" indent="-571500">
              <a:buFont typeface="Arial" panose="020B0604020202020204" pitchFamily="34" charset="0"/>
              <a:buChar char="•"/>
            </a:pPr>
            <a:r>
              <a:rPr lang="en-US" sz="3200" dirty="0"/>
              <a:t>Maintaining records</a:t>
            </a:r>
          </a:p>
          <a:p>
            <a:pPr marL="571500" indent="-571500">
              <a:buFont typeface="Arial" panose="020B0604020202020204" pitchFamily="34" charset="0"/>
              <a:buChar char="•"/>
            </a:pPr>
            <a:r>
              <a:rPr lang="en-US" sz="3200" dirty="0"/>
              <a:t>Civil/productive discourse</a:t>
            </a:r>
          </a:p>
          <a:p>
            <a:pPr marL="571500" indent="-571500">
              <a:buFont typeface="Arial" panose="020B0604020202020204" pitchFamily="34" charset="0"/>
              <a:buChar char="•"/>
            </a:pPr>
            <a:r>
              <a:rPr lang="en-US" sz="3200" dirty="0"/>
              <a:t>Problematic Situations/</a:t>
            </a:r>
            <a:br>
              <a:rPr lang="en-US" sz="3200" dirty="0"/>
            </a:br>
            <a:r>
              <a:rPr lang="en-US" sz="3200" dirty="0"/>
              <a:t>inquiry</a:t>
            </a:r>
          </a:p>
          <a:p>
            <a:endParaRPr lang="en-US" sz="3200" dirty="0"/>
          </a:p>
          <a:p>
            <a:endParaRPr lang="en-US" sz="3200" dirty="0"/>
          </a:p>
        </p:txBody>
      </p:sp>
      <p:pic>
        <p:nvPicPr>
          <p:cNvPr id="6" name="Picture 5">
            <a:extLst>
              <a:ext uri="{FF2B5EF4-FFF2-40B4-BE49-F238E27FC236}">
                <a16:creationId xmlns:a16="http://schemas.microsoft.com/office/drawing/2014/main" id="{703E86CB-2D1E-084A-BBE4-310FEAA3434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829" t="13407" r="1376" b="11795"/>
          <a:stretch/>
        </p:blipFill>
        <p:spPr>
          <a:xfrm>
            <a:off x="5791938" y="1470581"/>
            <a:ext cx="4002511" cy="3035431"/>
          </a:xfrm>
          <a:prstGeom prst="rect">
            <a:avLst/>
          </a:prstGeom>
          <a:effectLst>
            <a:outerShdw blurRad="114300" dist="177800" dir="8100000" algn="tr" rotWithShape="0">
              <a:prstClr val="black">
                <a:alpha val="40000"/>
              </a:prstClr>
            </a:outerShdw>
          </a:effectLst>
        </p:spPr>
      </p:pic>
      <p:pic>
        <p:nvPicPr>
          <p:cNvPr id="7" name="Picture 6">
            <a:extLst>
              <a:ext uri="{FF2B5EF4-FFF2-40B4-BE49-F238E27FC236}">
                <a16:creationId xmlns:a16="http://schemas.microsoft.com/office/drawing/2014/main" id="{5346642E-6110-AB40-AE22-0BF73319BA93}"/>
              </a:ext>
            </a:extLst>
          </p:cNvPr>
          <p:cNvPicPr>
            <a:picLocks noChangeAspect="1"/>
          </p:cNvPicPr>
          <p:nvPr/>
        </p:nvPicPr>
        <p:blipFill>
          <a:blip r:embed="rId3"/>
          <a:stretch>
            <a:fillRect/>
          </a:stretch>
        </p:blipFill>
        <p:spPr>
          <a:xfrm>
            <a:off x="8945961" y="3868032"/>
            <a:ext cx="2620727" cy="2155759"/>
          </a:xfrm>
          <a:prstGeom prst="rect">
            <a:avLst/>
          </a:prstGeom>
          <a:effectLst>
            <a:outerShdw blurRad="101600" dist="177800" dir="18900000" algn="bl" rotWithShape="0">
              <a:prstClr val="black">
                <a:alpha val="40000"/>
              </a:prstClr>
            </a:outerShdw>
          </a:effectLst>
        </p:spPr>
      </p:pic>
      <p:sp>
        <p:nvSpPr>
          <p:cNvPr id="8" name="TextBox 7">
            <a:extLst>
              <a:ext uri="{FF2B5EF4-FFF2-40B4-BE49-F238E27FC236}">
                <a16:creationId xmlns:a16="http://schemas.microsoft.com/office/drawing/2014/main" id="{D074FDCD-573F-4C4B-966A-A7401E06FC86}"/>
              </a:ext>
            </a:extLst>
          </p:cNvPr>
          <p:cNvSpPr txBox="1"/>
          <p:nvPr/>
        </p:nvSpPr>
        <p:spPr>
          <a:xfrm>
            <a:off x="6820507" y="5654459"/>
            <a:ext cx="2125454" cy="369332"/>
          </a:xfrm>
          <a:prstGeom prst="rect">
            <a:avLst/>
          </a:prstGeom>
          <a:noFill/>
        </p:spPr>
        <p:txBody>
          <a:bodyPr wrap="none" rtlCol="0">
            <a:spAutoFit/>
          </a:bodyPr>
          <a:lstStyle/>
          <a:p>
            <a:r>
              <a:rPr lang="en-US" dirty="0"/>
              <a:t>Greek Mother’s Club</a:t>
            </a:r>
          </a:p>
        </p:txBody>
      </p:sp>
      <p:sp>
        <p:nvSpPr>
          <p:cNvPr id="9" name="TextBox 8">
            <a:extLst>
              <a:ext uri="{FF2B5EF4-FFF2-40B4-BE49-F238E27FC236}">
                <a16:creationId xmlns:a16="http://schemas.microsoft.com/office/drawing/2014/main" id="{48C25927-FD40-FE47-84AF-BE236553287B}"/>
              </a:ext>
            </a:extLst>
          </p:cNvPr>
          <p:cNvSpPr txBox="1"/>
          <p:nvPr/>
        </p:nvSpPr>
        <p:spPr>
          <a:xfrm>
            <a:off x="9708298" y="6323552"/>
            <a:ext cx="2073003" cy="400110"/>
          </a:xfrm>
          <a:prstGeom prst="rect">
            <a:avLst/>
          </a:prstGeom>
          <a:noFill/>
        </p:spPr>
        <p:txBody>
          <a:bodyPr wrap="none" rtlCol="0">
            <a:spAutoFit/>
          </a:bodyPr>
          <a:lstStyle/>
          <a:p>
            <a:r>
              <a:rPr lang="en-US" sz="2000" dirty="0"/>
              <a:t>Making and Doing</a:t>
            </a:r>
          </a:p>
        </p:txBody>
      </p:sp>
    </p:spTree>
    <p:extLst>
      <p:ext uri="{BB962C8B-B14F-4D97-AF65-F5344CB8AC3E}">
        <p14:creationId xmlns:p14="http://schemas.microsoft.com/office/powerpoint/2010/main" val="598092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269226-D4F6-464B-80C0-8E7BC88D2780}"/>
              </a:ext>
            </a:extLst>
          </p:cNvPr>
          <p:cNvPicPr>
            <a:picLocks noChangeAspect="1"/>
          </p:cNvPicPr>
          <p:nvPr/>
        </p:nvPicPr>
        <p:blipFill>
          <a:blip r:embed="rId2"/>
          <a:stretch>
            <a:fillRect/>
          </a:stretch>
        </p:blipFill>
        <p:spPr>
          <a:xfrm>
            <a:off x="5789468" y="549076"/>
            <a:ext cx="2247900" cy="3352800"/>
          </a:xfrm>
          <a:prstGeom prst="rect">
            <a:avLst/>
          </a:prstGeom>
          <a:effectLst>
            <a:outerShdw blurRad="139700" dist="177800" dir="8100000" algn="tr" rotWithShape="0">
              <a:prstClr val="black">
                <a:alpha val="40000"/>
              </a:prstClr>
            </a:outerShdw>
          </a:effectLst>
        </p:spPr>
      </p:pic>
      <p:sp>
        <p:nvSpPr>
          <p:cNvPr id="3" name="TextBox 2">
            <a:extLst>
              <a:ext uri="{FF2B5EF4-FFF2-40B4-BE49-F238E27FC236}">
                <a16:creationId xmlns:a16="http://schemas.microsoft.com/office/drawing/2014/main" id="{658ED7F2-229E-144B-9416-18CE51EDD3C6}"/>
              </a:ext>
            </a:extLst>
          </p:cNvPr>
          <p:cNvSpPr txBox="1"/>
          <p:nvPr/>
        </p:nvSpPr>
        <p:spPr>
          <a:xfrm>
            <a:off x="566353" y="886648"/>
            <a:ext cx="4779770" cy="2677656"/>
          </a:xfrm>
          <a:prstGeom prst="rect">
            <a:avLst/>
          </a:prstGeom>
          <a:noFill/>
        </p:spPr>
        <p:txBody>
          <a:bodyPr wrap="none" rtlCol="0">
            <a:spAutoFit/>
          </a:bodyPr>
          <a:lstStyle/>
          <a:p>
            <a:r>
              <a:rPr lang="en-US" sz="2400" b="1" dirty="0"/>
              <a:t>First in Chicago to establish a public </a:t>
            </a:r>
            <a:br>
              <a:rPr lang="en-US" sz="2400" b="1" dirty="0"/>
            </a:br>
            <a:endParaRPr lang="en-US" sz="2400" b="1" dirty="0"/>
          </a:p>
          <a:p>
            <a:pPr marL="342900" indent="-342900">
              <a:buFont typeface="Arial" panose="020B0604020202020204" pitchFamily="34" charset="0"/>
              <a:buChar char="•"/>
            </a:pPr>
            <a:r>
              <a:rPr lang="en-US" sz="2400" dirty="0"/>
              <a:t>bath</a:t>
            </a:r>
          </a:p>
          <a:p>
            <a:pPr marL="342900" indent="-342900">
              <a:buFont typeface="Arial" panose="020B0604020202020204" pitchFamily="34" charset="0"/>
              <a:buChar char="•"/>
            </a:pPr>
            <a:r>
              <a:rPr lang="en-US" sz="2400" dirty="0"/>
              <a:t>gymnasium </a:t>
            </a:r>
          </a:p>
          <a:p>
            <a:pPr marL="342900" indent="-342900">
              <a:buFont typeface="Arial" panose="020B0604020202020204" pitchFamily="34" charset="0"/>
              <a:buChar char="•"/>
            </a:pPr>
            <a:r>
              <a:rPr lang="en-US" sz="2400" dirty="0"/>
              <a:t>kitchen </a:t>
            </a:r>
          </a:p>
          <a:p>
            <a:pPr marL="342900" indent="-342900">
              <a:buFont typeface="Arial" panose="020B0604020202020204" pitchFamily="34" charset="0"/>
              <a:buChar char="•"/>
            </a:pPr>
            <a:r>
              <a:rPr lang="en-US" sz="2400" dirty="0"/>
              <a:t>playground </a:t>
            </a:r>
          </a:p>
          <a:p>
            <a:pPr marL="342900" indent="-342900">
              <a:buFont typeface="Arial" panose="020B0604020202020204" pitchFamily="34" charset="0"/>
              <a:buChar char="•"/>
            </a:pPr>
            <a:r>
              <a:rPr lang="en-US" sz="2400" dirty="0"/>
              <a:t> swimming pool</a:t>
            </a:r>
          </a:p>
        </p:txBody>
      </p:sp>
      <p:sp>
        <p:nvSpPr>
          <p:cNvPr id="5" name="TextBox 4">
            <a:extLst>
              <a:ext uri="{FF2B5EF4-FFF2-40B4-BE49-F238E27FC236}">
                <a16:creationId xmlns:a16="http://schemas.microsoft.com/office/drawing/2014/main" id="{72F3D6E5-AF72-ED4F-A86E-567755792D5C}"/>
              </a:ext>
            </a:extLst>
          </p:cNvPr>
          <p:cNvSpPr txBox="1"/>
          <p:nvPr/>
        </p:nvSpPr>
        <p:spPr>
          <a:xfrm>
            <a:off x="553383" y="4779389"/>
            <a:ext cx="6360035" cy="1723549"/>
          </a:xfrm>
          <a:prstGeom prst="rect">
            <a:avLst/>
          </a:prstGeom>
          <a:noFill/>
        </p:spPr>
        <p:txBody>
          <a:bodyPr wrap="square" rtlCol="0">
            <a:spAutoFit/>
          </a:bodyPr>
          <a:lstStyle/>
          <a:p>
            <a:r>
              <a:rPr lang="en-US" sz="2200" b="1" dirty="0"/>
              <a:t>Democracy</a:t>
            </a:r>
            <a:r>
              <a:rPr lang="en-US" sz="2200" dirty="0"/>
              <a:t> is belief in the ability of human experience</a:t>
            </a:r>
          </a:p>
          <a:p>
            <a:r>
              <a:rPr lang="en-US" sz="2200" dirty="0"/>
              <a:t> to generate the aims and methods by which </a:t>
            </a:r>
          </a:p>
          <a:p>
            <a:r>
              <a:rPr lang="en-US" sz="2200" dirty="0"/>
              <a:t>further experience will grow in ordered richness. </a:t>
            </a:r>
          </a:p>
          <a:p>
            <a:r>
              <a:rPr lang="en-US" sz="2000" dirty="0"/>
              <a:t> </a:t>
            </a:r>
            <a:r>
              <a:rPr lang="en-US" sz="1400" dirty="0"/>
              <a:t>John Dewey (1939) </a:t>
            </a:r>
            <a:r>
              <a:rPr lang="en-US" sz="1400" i="1" dirty="0"/>
              <a:t>Creative Democracy</a:t>
            </a:r>
          </a:p>
          <a:p>
            <a:endParaRPr lang="en-US" sz="2000" dirty="0"/>
          </a:p>
        </p:txBody>
      </p:sp>
      <p:pic>
        <p:nvPicPr>
          <p:cNvPr id="6" name="Picture 5">
            <a:extLst>
              <a:ext uri="{FF2B5EF4-FFF2-40B4-BE49-F238E27FC236}">
                <a16:creationId xmlns:a16="http://schemas.microsoft.com/office/drawing/2014/main" id="{B0DDFBF8-36F1-C647-921E-F0C1CDF5E8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27818" y="2565923"/>
            <a:ext cx="4004964" cy="3075240"/>
          </a:xfrm>
          <a:prstGeom prst="rect">
            <a:avLst/>
          </a:prstGeom>
          <a:effectLst>
            <a:outerShdw blurRad="165100" dist="215900" dir="2700000" algn="tl" rotWithShape="0">
              <a:prstClr val="black">
                <a:alpha val="40000"/>
              </a:prstClr>
            </a:outerShdw>
          </a:effectLst>
        </p:spPr>
      </p:pic>
      <p:sp>
        <p:nvSpPr>
          <p:cNvPr id="4" name="TextBox 3">
            <a:extLst>
              <a:ext uri="{FF2B5EF4-FFF2-40B4-BE49-F238E27FC236}">
                <a16:creationId xmlns:a16="http://schemas.microsoft.com/office/drawing/2014/main" id="{1497D688-FB7B-154D-A4CF-BFD0203461B7}"/>
              </a:ext>
            </a:extLst>
          </p:cNvPr>
          <p:cNvSpPr txBox="1"/>
          <p:nvPr/>
        </p:nvSpPr>
        <p:spPr>
          <a:xfrm>
            <a:off x="9384676" y="6041273"/>
            <a:ext cx="2448106" cy="461665"/>
          </a:xfrm>
          <a:prstGeom prst="rect">
            <a:avLst/>
          </a:prstGeom>
          <a:noFill/>
        </p:spPr>
        <p:txBody>
          <a:bodyPr wrap="none" rtlCol="0">
            <a:spAutoFit/>
          </a:bodyPr>
          <a:lstStyle/>
          <a:p>
            <a:r>
              <a:rPr lang="en-US" sz="2400" dirty="0"/>
              <a:t>Making and Doing</a:t>
            </a:r>
          </a:p>
        </p:txBody>
      </p:sp>
    </p:spTree>
    <p:extLst>
      <p:ext uri="{BB962C8B-B14F-4D97-AF65-F5344CB8AC3E}">
        <p14:creationId xmlns:p14="http://schemas.microsoft.com/office/powerpoint/2010/main" val="463965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5ABEA2-BFC0-9242-AB0C-573AB40D4732}"/>
              </a:ext>
            </a:extLst>
          </p:cNvPr>
          <p:cNvSpPr txBox="1"/>
          <p:nvPr/>
        </p:nvSpPr>
        <p:spPr>
          <a:xfrm>
            <a:off x="2011058" y="460328"/>
            <a:ext cx="5428858" cy="646331"/>
          </a:xfrm>
          <a:prstGeom prst="rect">
            <a:avLst/>
          </a:prstGeom>
          <a:noFill/>
        </p:spPr>
        <p:txBody>
          <a:bodyPr wrap="none" rtlCol="0">
            <a:spAutoFit/>
          </a:bodyPr>
          <a:lstStyle/>
          <a:p>
            <a:r>
              <a:rPr lang="en-US" sz="3600" dirty="0"/>
              <a:t>Bubble up from the bottom </a:t>
            </a:r>
          </a:p>
        </p:txBody>
      </p:sp>
      <p:pic>
        <p:nvPicPr>
          <p:cNvPr id="5" name="Picture 4">
            <a:extLst>
              <a:ext uri="{FF2B5EF4-FFF2-40B4-BE49-F238E27FC236}">
                <a16:creationId xmlns:a16="http://schemas.microsoft.com/office/drawing/2014/main" id="{D1516A79-B637-764F-AF86-E2F9CDB651B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06871" y="1613740"/>
            <a:ext cx="3661334" cy="3072461"/>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3C44B9D9-96C5-0040-B2BF-B3C67D2C6CC9}"/>
              </a:ext>
            </a:extLst>
          </p:cNvPr>
          <p:cNvPicPr>
            <a:picLocks noChangeAspect="1"/>
          </p:cNvPicPr>
          <p:nvPr/>
        </p:nvPicPr>
        <p:blipFill>
          <a:blip r:embed="rId4"/>
          <a:stretch>
            <a:fillRect/>
          </a:stretch>
        </p:blipFill>
        <p:spPr>
          <a:xfrm>
            <a:off x="473072" y="1379271"/>
            <a:ext cx="3949149" cy="3255788"/>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1EF58019-EDB5-CF43-9682-85027139D287}"/>
              </a:ext>
            </a:extLst>
          </p:cNvPr>
          <p:cNvSpPr txBox="1"/>
          <p:nvPr/>
        </p:nvSpPr>
        <p:spPr>
          <a:xfrm>
            <a:off x="1250582" y="4907671"/>
            <a:ext cx="2035301" cy="369332"/>
          </a:xfrm>
          <a:prstGeom prst="rect">
            <a:avLst/>
          </a:prstGeom>
          <a:noFill/>
        </p:spPr>
        <p:txBody>
          <a:bodyPr wrap="none" rtlCol="0">
            <a:spAutoFit/>
          </a:bodyPr>
          <a:lstStyle/>
          <a:p>
            <a:r>
              <a:rPr lang="en-US" dirty="0"/>
              <a:t>Poorhouse vacation</a:t>
            </a:r>
          </a:p>
        </p:txBody>
      </p:sp>
      <p:sp>
        <p:nvSpPr>
          <p:cNvPr id="8" name="TextBox 7">
            <a:extLst>
              <a:ext uri="{FF2B5EF4-FFF2-40B4-BE49-F238E27FC236}">
                <a16:creationId xmlns:a16="http://schemas.microsoft.com/office/drawing/2014/main" id="{63077194-27B1-6141-ABE5-22F9E50E824D}"/>
              </a:ext>
            </a:extLst>
          </p:cNvPr>
          <p:cNvSpPr txBox="1"/>
          <p:nvPr/>
        </p:nvSpPr>
        <p:spPr>
          <a:xfrm>
            <a:off x="6506006" y="3149970"/>
            <a:ext cx="933910" cy="369332"/>
          </a:xfrm>
          <a:prstGeom prst="rect">
            <a:avLst/>
          </a:prstGeom>
          <a:noFill/>
        </p:spPr>
        <p:txBody>
          <a:bodyPr wrap="none" rtlCol="0">
            <a:spAutoFit/>
          </a:bodyPr>
          <a:lstStyle/>
          <a:p>
            <a:r>
              <a:rPr lang="en-US" dirty="0"/>
              <a:t>Daycare</a:t>
            </a:r>
          </a:p>
        </p:txBody>
      </p:sp>
      <p:sp>
        <p:nvSpPr>
          <p:cNvPr id="9" name="TextBox 8">
            <a:extLst>
              <a:ext uri="{FF2B5EF4-FFF2-40B4-BE49-F238E27FC236}">
                <a16:creationId xmlns:a16="http://schemas.microsoft.com/office/drawing/2014/main" id="{C8F22672-6C14-AF4B-AA56-E2AF8F0FEA66}"/>
              </a:ext>
            </a:extLst>
          </p:cNvPr>
          <p:cNvSpPr txBox="1"/>
          <p:nvPr/>
        </p:nvSpPr>
        <p:spPr>
          <a:xfrm>
            <a:off x="216508" y="5613856"/>
            <a:ext cx="11351697" cy="800219"/>
          </a:xfrm>
          <a:prstGeom prst="rect">
            <a:avLst/>
          </a:prstGeom>
          <a:noFill/>
        </p:spPr>
        <p:txBody>
          <a:bodyPr wrap="none" rtlCol="0">
            <a:spAutoFit/>
          </a:bodyPr>
          <a:lstStyle/>
          <a:p>
            <a:r>
              <a:rPr lang="en-US" sz="2300" dirty="0"/>
              <a:t>The </a:t>
            </a:r>
            <a:r>
              <a:rPr lang="en-US" sz="2300" b="1" dirty="0"/>
              <a:t>task of democracy </a:t>
            </a:r>
            <a:r>
              <a:rPr lang="en-US" sz="2300" dirty="0"/>
              <a:t>is forever that of creation of a </a:t>
            </a:r>
            <a:r>
              <a:rPr lang="en-US" sz="2300" b="1" dirty="0"/>
              <a:t>freer and </a:t>
            </a:r>
          </a:p>
          <a:p>
            <a:r>
              <a:rPr lang="en-US" sz="2300" b="1" dirty="0"/>
              <a:t>more humane experience</a:t>
            </a:r>
            <a:r>
              <a:rPr lang="en-US" sz="2300" dirty="0"/>
              <a:t> in which all share and to which all contribute</a:t>
            </a:r>
            <a:r>
              <a:rPr lang="en-US" sz="1400" dirty="0"/>
              <a:t>.  Dewey, </a:t>
            </a:r>
            <a:r>
              <a:rPr lang="en-US" sz="1400" i="1" dirty="0"/>
              <a:t>Creative Democracy</a:t>
            </a:r>
            <a:r>
              <a:rPr lang="en-US" sz="1400" dirty="0"/>
              <a:t>, 1939</a:t>
            </a:r>
          </a:p>
        </p:txBody>
      </p:sp>
    </p:spTree>
    <p:extLst>
      <p:ext uri="{BB962C8B-B14F-4D97-AF65-F5344CB8AC3E}">
        <p14:creationId xmlns:p14="http://schemas.microsoft.com/office/powerpoint/2010/main" val="1275804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7514" y="452638"/>
            <a:ext cx="2440642" cy="707886"/>
          </a:xfrm>
          <a:prstGeom prst="rect">
            <a:avLst/>
          </a:prstGeom>
          <a:noFill/>
        </p:spPr>
        <p:txBody>
          <a:bodyPr wrap="none" rtlCol="0">
            <a:spAutoFit/>
          </a:bodyPr>
          <a:lstStyle/>
          <a:p>
            <a:r>
              <a:rPr lang="en-US" sz="4000" dirty="0"/>
              <a:t>Hull House</a:t>
            </a:r>
          </a:p>
        </p:txBody>
      </p:sp>
      <p:sp>
        <p:nvSpPr>
          <p:cNvPr id="7" name="TextBox 6"/>
          <p:cNvSpPr txBox="1"/>
          <p:nvPr/>
        </p:nvSpPr>
        <p:spPr>
          <a:xfrm>
            <a:off x="431728" y="4620709"/>
            <a:ext cx="3819122" cy="1384995"/>
          </a:xfrm>
          <a:prstGeom prst="rect">
            <a:avLst/>
          </a:prstGeom>
          <a:noFill/>
        </p:spPr>
        <p:txBody>
          <a:bodyPr wrap="none" rtlCol="0">
            <a:spAutoFit/>
          </a:bodyPr>
          <a:lstStyle/>
          <a:p>
            <a:r>
              <a:rPr lang="en-US" sz="2800" dirty="0"/>
              <a:t>Ideas emerged from </a:t>
            </a:r>
          </a:p>
          <a:p>
            <a:r>
              <a:rPr lang="en-US" sz="2800" dirty="0"/>
              <a:t>This feminine experience</a:t>
            </a:r>
          </a:p>
          <a:p>
            <a:r>
              <a:rPr lang="en-US" sz="2800" dirty="0"/>
              <a:t>Feminist Pragmatism</a:t>
            </a: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443" y="1674306"/>
            <a:ext cx="2911743" cy="2662165"/>
          </a:xfrm>
          <a:prstGeom prst="rect">
            <a:avLst/>
          </a:prstGeom>
          <a:ln>
            <a:noFill/>
          </a:ln>
          <a:effectLst>
            <a:outerShdw blurRad="292100" dist="139700" dir="2700000" algn="tl" rotWithShape="0">
              <a:srgbClr val="333333">
                <a:alpha val="65000"/>
              </a:srgbClr>
            </a:outerShdw>
          </a:effectLst>
        </p:spPr>
      </p:pic>
      <p:sp>
        <p:nvSpPr>
          <p:cNvPr id="2" name="Right Arrow 1"/>
          <p:cNvSpPr/>
          <p:nvPr/>
        </p:nvSpPr>
        <p:spPr>
          <a:xfrm>
            <a:off x="4088156" y="2678805"/>
            <a:ext cx="1274624" cy="42362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155712" y="1063256"/>
            <a:ext cx="3208251" cy="954107"/>
          </a:xfrm>
          <a:prstGeom prst="rect">
            <a:avLst/>
          </a:prstGeom>
          <a:noFill/>
        </p:spPr>
        <p:txBody>
          <a:bodyPr wrap="none" rtlCol="0">
            <a:spAutoFit/>
          </a:bodyPr>
          <a:lstStyle/>
          <a:p>
            <a:r>
              <a:rPr lang="en-US" sz="2800" dirty="0"/>
              <a:t>Incubator of ideas</a:t>
            </a:r>
            <a:br>
              <a:rPr lang="en-US" sz="2800" dirty="0"/>
            </a:br>
            <a:r>
              <a:rPr lang="en-US" sz="2800" dirty="0"/>
              <a:t>Feminine Standpoint</a:t>
            </a:r>
          </a:p>
        </p:txBody>
      </p:sp>
      <p:pic>
        <p:nvPicPr>
          <p:cNvPr id="5" name="Picture 4"/>
          <p:cNvPicPr>
            <a:picLocks noChangeAspect="1"/>
          </p:cNvPicPr>
          <p:nvPr/>
        </p:nvPicPr>
        <p:blipFill>
          <a:blip r:embed="rId4"/>
          <a:stretch>
            <a:fillRect/>
          </a:stretch>
        </p:blipFill>
        <p:spPr>
          <a:xfrm>
            <a:off x="7285514" y="2314675"/>
            <a:ext cx="4481173" cy="2808029"/>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6A0F4CA6-84A6-9D4E-BC44-2552D1BBD3FD}"/>
              </a:ext>
            </a:extLst>
          </p:cNvPr>
          <p:cNvSpPr txBox="1"/>
          <p:nvPr/>
        </p:nvSpPr>
        <p:spPr>
          <a:xfrm>
            <a:off x="5278582" y="5791200"/>
            <a:ext cx="4199419" cy="584775"/>
          </a:xfrm>
          <a:prstGeom prst="rect">
            <a:avLst/>
          </a:prstGeom>
          <a:noFill/>
        </p:spPr>
        <p:txBody>
          <a:bodyPr wrap="none" rtlCol="0">
            <a:spAutoFit/>
          </a:bodyPr>
          <a:lstStyle/>
          <a:p>
            <a:r>
              <a:rPr lang="en-US" sz="3200" dirty="0"/>
              <a:t>Put pragmatism to work</a:t>
            </a:r>
          </a:p>
        </p:txBody>
      </p:sp>
    </p:spTree>
    <p:extLst>
      <p:ext uri="{BB962C8B-B14F-4D97-AF65-F5344CB8AC3E}">
        <p14:creationId xmlns:p14="http://schemas.microsoft.com/office/powerpoint/2010/main" val="602147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1032117" y="1590497"/>
            <a:ext cx="2011369" cy="2881868"/>
          </a:xfrm>
          <a:prstGeom prst="rect">
            <a:avLst/>
          </a:prstGeom>
          <a:ln>
            <a:noFill/>
          </a:ln>
          <a:effectLst>
            <a:outerShdw blurRad="292100" dist="139700" dir="2700000" algn="tl" rotWithShape="0">
              <a:srgbClr val="333333">
                <a:alpha val="65000"/>
              </a:srgbClr>
            </a:outerShdw>
          </a:effectLst>
        </p:spPr>
      </p:pic>
      <p:sp>
        <p:nvSpPr>
          <p:cNvPr id="3" name="Donut 2"/>
          <p:cNvSpPr/>
          <p:nvPr/>
        </p:nvSpPr>
        <p:spPr>
          <a:xfrm>
            <a:off x="5781271" y="1036660"/>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1"/>
                </a:solidFill>
              </a:rPr>
              <a:t>ç</a:t>
            </a:r>
            <a:endParaRPr lang="en-US" dirty="0">
              <a:solidFill>
                <a:schemeClr val="tx1"/>
              </a:solidFill>
            </a:endParaRPr>
          </a:p>
        </p:txBody>
      </p:sp>
      <p:sp>
        <p:nvSpPr>
          <p:cNvPr id="4" name="TextBox 3"/>
          <p:cNvSpPr txBox="1"/>
          <p:nvPr/>
        </p:nvSpPr>
        <p:spPr>
          <a:xfrm>
            <a:off x="891358" y="885536"/>
            <a:ext cx="2152128" cy="584775"/>
          </a:xfrm>
          <a:prstGeom prst="rect">
            <a:avLst/>
          </a:prstGeom>
          <a:noFill/>
        </p:spPr>
        <p:txBody>
          <a:bodyPr wrap="none" rtlCol="0">
            <a:spAutoFit/>
          </a:bodyPr>
          <a:lstStyle/>
          <a:p>
            <a:r>
              <a:rPr lang="en-US" sz="3200" dirty="0"/>
              <a:t>Paternalism</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9317" y="2263774"/>
            <a:ext cx="1650581" cy="2567571"/>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6862831" y="5159572"/>
            <a:ext cx="2028376" cy="707886"/>
          </a:xfrm>
          <a:prstGeom prst="rect">
            <a:avLst/>
          </a:prstGeom>
          <a:noFill/>
        </p:spPr>
        <p:txBody>
          <a:bodyPr wrap="none" rtlCol="0">
            <a:spAutoFit/>
          </a:bodyPr>
          <a:lstStyle/>
          <a:p>
            <a:r>
              <a:rPr lang="en-US" sz="2000" dirty="0"/>
              <a:t>Duty</a:t>
            </a:r>
          </a:p>
          <a:p>
            <a:r>
              <a:rPr lang="en-US" sz="2000" dirty="0"/>
              <a:t>Moral Absolutism</a:t>
            </a:r>
          </a:p>
        </p:txBody>
      </p:sp>
      <p:sp>
        <p:nvSpPr>
          <p:cNvPr id="6" name="TextBox 5"/>
          <p:cNvSpPr txBox="1"/>
          <p:nvPr/>
        </p:nvSpPr>
        <p:spPr>
          <a:xfrm>
            <a:off x="480828" y="5413182"/>
            <a:ext cx="4674870" cy="430887"/>
          </a:xfrm>
          <a:prstGeom prst="rect">
            <a:avLst/>
          </a:prstGeom>
          <a:noFill/>
        </p:spPr>
        <p:txBody>
          <a:bodyPr wrap="none" rtlCol="0">
            <a:spAutoFit/>
          </a:bodyPr>
          <a:lstStyle/>
          <a:p>
            <a:r>
              <a:rPr lang="en-US" sz="2200" dirty="0"/>
              <a:t>Man of integrity strong </a:t>
            </a:r>
            <a:r>
              <a:rPr lang="en-US" sz="2200" b="1" dirty="0"/>
              <a:t>Individual Ethic</a:t>
            </a:r>
          </a:p>
        </p:txBody>
      </p:sp>
      <p:sp>
        <p:nvSpPr>
          <p:cNvPr id="13" name="Right Arrow 12">
            <a:extLst>
              <a:ext uri="{FF2B5EF4-FFF2-40B4-BE49-F238E27FC236}">
                <a16:creationId xmlns:a16="http://schemas.microsoft.com/office/drawing/2014/main" id="{EF6BC246-3427-104A-A0B0-06095D1B71FD}"/>
              </a:ext>
            </a:extLst>
          </p:cNvPr>
          <p:cNvSpPr/>
          <p:nvPr/>
        </p:nvSpPr>
        <p:spPr>
          <a:xfrm>
            <a:off x="3895266" y="3287422"/>
            <a:ext cx="1223010" cy="4387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E6249FE-6EB9-A544-B0FF-4DF89BEAC071}"/>
              </a:ext>
            </a:extLst>
          </p:cNvPr>
          <p:cNvSpPr txBox="1"/>
          <p:nvPr/>
        </p:nvSpPr>
        <p:spPr>
          <a:xfrm>
            <a:off x="543478" y="6038701"/>
            <a:ext cx="3767955" cy="430887"/>
          </a:xfrm>
          <a:prstGeom prst="rect">
            <a:avLst/>
          </a:prstGeom>
          <a:noFill/>
        </p:spPr>
        <p:txBody>
          <a:bodyPr wrap="none" rtlCol="0">
            <a:spAutoFit/>
          </a:bodyPr>
          <a:lstStyle/>
          <a:p>
            <a:r>
              <a:rPr lang="en-US" sz="2200" b="1" dirty="0"/>
              <a:t>Paternalism is NOT democratic</a:t>
            </a:r>
          </a:p>
        </p:txBody>
      </p:sp>
      <p:sp>
        <p:nvSpPr>
          <p:cNvPr id="15" name="TextBox 14">
            <a:extLst>
              <a:ext uri="{FF2B5EF4-FFF2-40B4-BE49-F238E27FC236}">
                <a16:creationId xmlns:a16="http://schemas.microsoft.com/office/drawing/2014/main" id="{05D6B152-B555-5D4F-AA99-B9CAD4B7F575}"/>
              </a:ext>
            </a:extLst>
          </p:cNvPr>
          <p:cNvSpPr txBox="1"/>
          <p:nvPr/>
        </p:nvSpPr>
        <p:spPr>
          <a:xfrm>
            <a:off x="7263389" y="1504660"/>
            <a:ext cx="1627818" cy="430887"/>
          </a:xfrm>
          <a:prstGeom prst="rect">
            <a:avLst/>
          </a:prstGeom>
          <a:noFill/>
        </p:spPr>
        <p:txBody>
          <a:bodyPr wrap="none" rtlCol="0">
            <a:spAutoFit/>
          </a:bodyPr>
          <a:lstStyle/>
          <a:p>
            <a:r>
              <a:rPr lang="en-US" sz="2200" dirty="0"/>
              <a:t>Family Claim</a:t>
            </a:r>
          </a:p>
        </p:txBody>
      </p:sp>
      <p:sp>
        <p:nvSpPr>
          <p:cNvPr id="16" name="TextBox 15">
            <a:extLst>
              <a:ext uri="{FF2B5EF4-FFF2-40B4-BE49-F238E27FC236}">
                <a16:creationId xmlns:a16="http://schemas.microsoft.com/office/drawing/2014/main" id="{96D284F1-0896-4F49-8707-A5EF3FE5931D}"/>
              </a:ext>
            </a:extLst>
          </p:cNvPr>
          <p:cNvSpPr txBox="1"/>
          <p:nvPr/>
        </p:nvSpPr>
        <p:spPr>
          <a:xfrm>
            <a:off x="4717629" y="328774"/>
            <a:ext cx="1403333" cy="707886"/>
          </a:xfrm>
          <a:prstGeom prst="rect">
            <a:avLst/>
          </a:prstGeom>
          <a:noFill/>
        </p:spPr>
        <p:txBody>
          <a:bodyPr wrap="none" rtlCol="0">
            <a:spAutoFit/>
          </a:bodyPr>
          <a:lstStyle/>
          <a:p>
            <a:r>
              <a:rPr lang="en-US" sz="4000" dirty="0"/>
              <a:t>Ethics</a:t>
            </a:r>
          </a:p>
        </p:txBody>
      </p:sp>
      <p:sp>
        <p:nvSpPr>
          <p:cNvPr id="8" name="TextBox 7"/>
          <p:cNvSpPr txBox="1"/>
          <p:nvPr/>
        </p:nvSpPr>
        <p:spPr>
          <a:xfrm>
            <a:off x="1018090" y="4621466"/>
            <a:ext cx="1861407" cy="369332"/>
          </a:xfrm>
          <a:prstGeom prst="rect">
            <a:avLst/>
          </a:prstGeom>
          <a:noFill/>
        </p:spPr>
        <p:txBody>
          <a:bodyPr wrap="none" rtlCol="0">
            <a:spAutoFit/>
          </a:bodyPr>
          <a:lstStyle/>
          <a:p>
            <a:r>
              <a:rPr lang="en-US" dirty="0"/>
              <a:t>John </a:t>
            </a:r>
            <a:r>
              <a:rPr lang="en-US" dirty="0" err="1"/>
              <a:t>Huy</a:t>
            </a:r>
            <a:r>
              <a:rPr lang="en-US" dirty="0"/>
              <a:t> Addams</a:t>
            </a:r>
          </a:p>
        </p:txBody>
      </p:sp>
    </p:spTree>
    <p:extLst>
      <p:ext uri="{BB962C8B-B14F-4D97-AF65-F5344CB8AC3E}">
        <p14:creationId xmlns:p14="http://schemas.microsoft.com/office/powerpoint/2010/main" val="3494510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19328" y="1615284"/>
            <a:ext cx="1917995" cy="3255220"/>
          </a:xfrm>
          <a:prstGeom prst="rect">
            <a:avLst/>
          </a:prstGeom>
          <a:ln>
            <a:noFill/>
          </a:ln>
          <a:effectLst>
            <a:outerShdw blurRad="292100" dist="139700" dir="2700000" algn="tl" rotWithShape="0">
              <a:srgbClr val="333333">
                <a:alpha val="65000"/>
              </a:srgbClr>
            </a:outerShdw>
          </a:effectLst>
        </p:spPr>
      </p:pic>
      <p:sp>
        <p:nvSpPr>
          <p:cNvPr id="3" name="Donut 2"/>
          <p:cNvSpPr/>
          <p:nvPr/>
        </p:nvSpPr>
        <p:spPr>
          <a:xfrm>
            <a:off x="6258927" y="1234852"/>
            <a:ext cx="4104273" cy="4916566"/>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19736" y="2767264"/>
            <a:ext cx="1564106" cy="2499894"/>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431791" y="650076"/>
            <a:ext cx="2172390" cy="584776"/>
          </a:xfrm>
          <a:prstGeom prst="rect">
            <a:avLst/>
          </a:prstGeom>
          <a:noFill/>
        </p:spPr>
        <p:txBody>
          <a:bodyPr wrap="none" rtlCol="0">
            <a:spAutoFit/>
          </a:bodyPr>
          <a:lstStyle/>
          <a:p>
            <a:r>
              <a:rPr lang="en-US" sz="3200" dirty="0"/>
              <a:t>Social Claim</a:t>
            </a:r>
          </a:p>
        </p:txBody>
      </p:sp>
      <p:pic>
        <p:nvPicPr>
          <p:cNvPr id="7" name="Picture 6"/>
          <p:cNvPicPr>
            <a:picLocks noChangeAspect="1"/>
          </p:cNvPicPr>
          <p:nvPr/>
        </p:nvPicPr>
        <p:blipFill>
          <a:blip r:embed="rId5"/>
          <a:stretch>
            <a:fillRect/>
          </a:stretch>
        </p:blipFill>
        <p:spPr>
          <a:xfrm>
            <a:off x="4205544" y="1522421"/>
            <a:ext cx="2053384" cy="2675265"/>
          </a:xfrm>
          <a:prstGeom prst="rect">
            <a:avLst/>
          </a:prstGeom>
        </p:spPr>
      </p:pic>
      <p:sp>
        <p:nvSpPr>
          <p:cNvPr id="4" name="TextBox 3">
            <a:extLst>
              <a:ext uri="{FF2B5EF4-FFF2-40B4-BE49-F238E27FC236}">
                <a16:creationId xmlns:a16="http://schemas.microsoft.com/office/drawing/2014/main" id="{A61B15BB-CBCB-9247-A71E-58005B57FEBA}"/>
              </a:ext>
            </a:extLst>
          </p:cNvPr>
          <p:cNvSpPr txBox="1"/>
          <p:nvPr/>
        </p:nvSpPr>
        <p:spPr>
          <a:xfrm>
            <a:off x="321341" y="5730996"/>
            <a:ext cx="4220899" cy="523220"/>
          </a:xfrm>
          <a:prstGeom prst="rect">
            <a:avLst/>
          </a:prstGeom>
          <a:noFill/>
        </p:spPr>
        <p:txBody>
          <a:bodyPr wrap="none" rtlCol="0">
            <a:spAutoFit/>
          </a:bodyPr>
          <a:lstStyle/>
          <a:p>
            <a:r>
              <a:rPr lang="en-US" sz="2800" dirty="0"/>
              <a:t>Sympathetic Understanding</a:t>
            </a:r>
          </a:p>
        </p:txBody>
      </p:sp>
      <p:sp>
        <p:nvSpPr>
          <p:cNvPr id="8" name="TextBox 7">
            <a:extLst>
              <a:ext uri="{FF2B5EF4-FFF2-40B4-BE49-F238E27FC236}">
                <a16:creationId xmlns:a16="http://schemas.microsoft.com/office/drawing/2014/main" id="{1AD97EFE-5887-044E-9B7C-6D880C47BE80}"/>
              </a:ext>
            </a:extLst>
          </p:cNvPr>
          <p:cNvSpPr txBox="1"/>
          <p:nvPr/>
        </p:nvSpPr>
        <p:spPr>
          <a:xfrm>
            <a:off x="1062990" y="5017770"/>
            <a:ext cx="652743" cy="369332"/>
          </a:xfrm>
          <a:prstGeom prst="rect">
            <a:avLst/>
          </a:prstGeom>
          <a:noFill/>
        </p:spPr>
        <p:txBody>
          <a:bodyPr wrap="none" rtlCol="0">
            <a:spAutoFit/>
          </a:bodyPr>
          <a:lstStyle/>
          <a:p>
            <a:r>
              <a:rPr lang="en-US" dirty="0"/>
              <a:t>1902</a:t>
            </a:r>
          </a:p>
        </p:txBody>
      </p:sp>
    </p:spTree>
    <p:extLst>
      <p:ext uri="{BB962C8B-B14F-4D97-AF65-F5344CB8AC3E}">
        <p14:creationId xmlns:p14="http://schemas.microsoft.com/office/powerpoint/2010/main" val="262030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nut 1"/>
          <p:cNvSpPr/>
          <p:nvPr/>
        </p:nvSpPr>
        <p:spPr>
          <a:xfrm>
            <a:off x="5683877" y="963386"/>
            <a:ext cx="5762452" cy="5715000"/>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3" name="Picture 2"/>
          <p:cNvPicPr>
            <a:picLocks noChangeAspect="1"/>
          </p:cNvPicPr>
          <p:nvPr/>
        </p:nvPicPr>
        <p:blipFill>
          <a:blip r:embed="rId3"/>
          <a:stretch>
            <a:fillRect/>
          </a:stretch>
        </p:blipFill>
        <p:spPr>
          <a:xfrm>
            <a:off x="6908625" y="2864079"/>
            <a:ext cx="2971591" cy="1664091"/>
          </a:xfrm>
          <a:prstGeom prst="rect">
            <a:avLst/>
          </a:prstGeom>
          <a:ln>
            <a:noFill/>
          </a:ln>
          <a:effectLst>
            <a:outerShdw blurRad="292100" dist="139700" dir="2700000" algn="tl" rotWithShape="0">
              <a:srgbClr val="333333">
                <a:alpha val="65000"/>
              </a:srgbClr>
            </a:outerShdw>
          </a:effectLst>
        </p:spPr>
      </p:pic>
      <p:sp>
        <p:nvSpPr>
          <p:cNvPr id="4" name="Donut 3"/>
          <p:cNvSpPr/>
          <p:nvPr/>
        </p:nvSpPr>
        <p:spPr>
          <a:xfrm>
            <a:off x="6391448" y="1603345"/>
            <a:ext cx="4310744" cy="4490358"/>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a:blip r:embed="rId4"/>
          <a:stretch>
            <a:fillRect/>
          </a:stretch>
        </p:blipFill>
        <p:spPr>
          <a:xfrm>
            <a:off x="3052784" y="1293821"/>
            <a:ext cx="2053384" cy="2675265"/>
          </a:xfrm>
          <a:prstGeom prst="rect">
            <a:avLst/>
          </a:prstGeom>
        </p:spPr>
      </p:pic>
      <p:sp>
        <p:nvSpPr>
          <p:cNvPr id="6" name="TextBox 5"/>
          <p:cNvSpPr txBox="1"/>
          <p:nvPr/>
        </p:nvSpPr>
        <p:spPr>
          <a:xfrm>
            <a:off x="389864" y="4441371"/>
            <a:ext cx="4020268" cy="830997"/>
          </a:xfrm>
          <a:prstGeom prst="rect">
            <a:avLst/>
          </a:prstGeom>
          <a:noFill/>
        </p:spPr>
        <p:txBody>
          <a:bodyPr wrap="none" rtlCol="0">
            <a:spAutoFit/>
          </a:bodyPr>
          <a:lstStyle/>
          <a:p>
            <a:r>
              <a:rPr lang="en-US" sz="2400" dirty="0"/>
              <a:t>Friendly visitor job to reinforce</a:t>
            </a:r>
          </a:p>
          <a:p>
            <a:r>
              <a:rPr lang="en-US" sz="2400" dirty="0"/>
              <a:t>individual ethic</a:t>
            </a:r>
          </a:p>
        </p:txBody>
      </p:sp>
      <p:sp>
        <p:nvSpPr>
          <p:cNvPr id="7" name="TextBox 6"/>
          <p:cNvSpPr txBox="1"/>
          <p:nvPr/>
        </p:nvSpPr>
        <p:spPr>
          <a:xfrm>
            <a:off x="7200900" y="4810703"/>
            <a:ext cx="3017814" cy="923330"/>
          </a:xfrm>
          <a:prstGeom prst="rect">
            <a:avLst/>
          </a:prstGeom>
          <a:noFill/>
        </p:spPr>
        <p:txBody>
          <a:bodyPr wrap="none" rtlCol="0">
            <a:spAutoFit/>
          </a:bodyPr>
          <a:lstStyle/>
          <a:p>
            <a:r>
              <a:rPr lang="en-US" dirty="0"/>
              <a:t>Thrift, cleanliness, avoid vices,</a:t>
            </a:r>
          </a:p>
          <a:p>
            <a:r>
              <a:rPr lang="en-US" dirty="0"/>
              <a:t>Avoid Laziness, save.</a:t>
            </a:r>
          </a:p>
          <a:p>
            <a:endParaRPr lang="en-US" dirty="0"/>
          </a:p>
        </p:txBody>
      </p:sp>
      <p:sp>
        <p:nvSpPr>
          <p:cNvPr id="8" name="TextBox 7"/>
          <p:cNvSpPr txBox="1"/>
          <p:nvPr/>
        </p:nvSpPr>
        <p:spPr>
          <a:xfrm>
            <a:off x="389864" y="5559987"/>
            <a:ext cx="5205528" cy="430887"/>
          </a:xfrm>
          <a:prstGeom prst="rect">
            <a:avLst/>
          </a:prstGeom>
          <a:noFill/>
        </p:spPr>
        <p:txBody>
          <a:bodyPr wrap="none" rtlCol="0">
            <a:spAutoFit/>
          </a:bodyPr>
          <a:lstStyle/>
          <a:p>
            <a:r>
              <a:rPr lang="en-US" sz="2200" dirty="0"/>
              <a:t>Social Justice </a:t>
            </a:r>
            <a:r>
              <a:rPr lang="mr-IN" sz="2200" dirty="0"/>
              <a:t>–</a:t>
            </a:r>
            <a:r>
              <a:rPr lang="en-US" sz="2200" dirty="0"/>
              <a:t> move outside private sphere</a:t>
            </a:r>
          </a:p>
        </p:txBody>
      </p:sp>
      <p:sp>
        <p:nvSpPr>
          <p:cNvPr id="9" name="TextBox 8">
            <a:extLst>
              <a:ext uri="{FF2B5EF4-FFF2-40B4-BE49-F238E27FC236}">
                <a16:creationId xmlns:a16="http://schemas.microsoft.com/office/drawing/2014/main" id="{97F6693D-6C48-644D-9EFA-1C706BA7F872}"/>
              </a:ext>
            </a:extLst>
          </p:cNvPr>
          <p:cNvSpPr txBox="1"/>
          <p:nvPr/>
        </p:nvSpPr>
        <p:spPr>
          <a:xfrm>
            <a:off x="1005840" y="834390"/>
            <a:ext cx="2586542" cy="461665"/>
          </a:xfrm>
          <a:prstGeom prst="rect">
            <a:avLst/>
          </a:prstGeom>
          <a:noFill/>
        </p:spPr>
        <p:txBody>
          <a:bodyPr wrap="none" rtlCol="0">
            <a:spAutoFit/>
          </a:bodyPr>
          <a:lstStyle/>
          <a:p>
            <a:r>
              <a:rPr lang="en-US" sz="2400" dirty="0"/>
              <a:t>Problem of Poverty</a:t>
            </a:r>
          </a:p>
        </p:txBody>
      </p:sp>
      <p:sp>
        <p:nvSpPr>
          <p:cNvPr id="10" name="TextBox 9">
            <a:extLst>
              <a:ext uri="{FF2B5EF4-FFF2-40B4-BE49-F238E27FC236}">
                <a16:creationId xmlns:a16="http://schemas.microsoft.com/office/drawing/2014/main" id="{E0FBE2FA-E56D-1B4D-95C8-2272766FA51F}"/>
              </a:ext>
            </a:extLst>
          </p:cNvPr>
          <p:cNvSpPr txBox="1"/>
          <p:nvPr/>
        </p:nvSpPr>
        <p:spPr>
          <a:xfrm>
            <a:off x="925830" y="6092190"/>
            <a:ext cx="5092420" cy="400110"/>
          </a:xfrm>
          <a:prstGeom prst="rect">
            <a:avLst/>
          </a:prstGeom>
          <a:noFill/>
        </p:spPr>
        <p:txBody>
          <a:bodyPr wrap="none" rtlCol="0">
            <a:spAutoFit/>
          </a:bodyPr>
          <a:lstStyle/>
          <a:p>
            <a:r>
              <a:rPr lang="en-US" sz="2000" dirty="0"/>
              <a:t>recognize problems with the system  - REFORM</a:t>
            </a:r>
          </a:p>
        </p:txBody>
      </p:sp>
      <p:sp>
        <p:nvSpPr>
          <p:cNvPr id="11" name="TextBox 10">
            <a:extLst>
              <a:ext uri="{FF2B5EF4-FFF2-40B4-BE49-F238E27FC236}">
                <a16:creationId xmlns:a16="http://schemas.microsoft.com/office/drawing/2014/main" id="{1EE5C046-5CA1-9B4D-869B-6F1F99965547}"/>
              </a:ext>
            </a:extLst>
          </p:cNvPr>
          <p:cNvSpPr txBox="1"/>
          <p:nvPr/>
        </p:nvSpPr>
        <p:spPr>
          <a:xfrm>
            <a:off x="9601200" y="331470"/>
            <a:ext cx="1700594" cy="369332"/>
          </a:xfrm>
          <a:prstGeom prst="rect">
            <a:avLst/>
          </a:prstGeom>
          <a:noFill/>
        </p:spPr>
        <p:txBody>
          <a:bodyPr wrap="none" rtlCol="0">
            <a:spAutoFit/>
          </a:bodyPr>
          <a:lstStyle/>
          <a:p>
            <a:r>
              <a:rPr lang="en-US" dirty="0"/>
              <a:t>Balance the two</a:t>
            </a:r>
          </a:p>
        </p:txBody>
      </p:sp>
    </p:spTree>
    <p:extLst>
      <p:ext uri="{BB962C8B-B14F-4D97-AF65-F5344CB8AC3E}">
        <p14:creationId xmlns:p14="http://schemas.microsoft.com/office/powerpoint/2010/main" val="630540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DB826E-85C4-DD4E-9537-C8F08536A196}"/>
              </a:ext>
            </a:extLst>
          </p:cNvPr>
          <p:cNvPicPr>
            <a:picLocks noChangeAspect="1"/>
          </p:cNvPicPr>
          <p:nvPr/>
        </p:nvPicPr>
        <p:blipFill>
          <a:blip r:embed="rId2"/>
          <a:stretch>
            <a:fillRect/>
          </a:stretch>
        </p:blipFill>
        <p:spPr>
          <a:xfrm>
            <a:off x="1259927" y="1429407"/>
            <a:ext cx="5668079" cy="3174124"/>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81B3AE5C-6677-D64A-A112-2A283CE65F03}"/>
              </a:ext>
            </a:extLst>
          </p:cNvPr>
          <p:cNvSpPr txBox="1"/>
          <p:nvPr/>
        </p:nvSpPr>
        <p:spPr>
          <a:xfrm>
            <a:off x="8271641" y="1944414"/>
            <a:ext cx="3214341" cy="584775"/>
          </a:xfrm>
          <a:prstGeom prst="rect">
            <a:avLst/>
          </a:prstGeom>
          <a:noFill/>
        </p:spPr>
        <p:txBody>
          <a:bodyPr wrap="none" rtlCol="0">
            <a:spAutoFit/>
          </a:bodyPr>
          <a:lstStyle/>
          <a:p>
            <a:r>
              <a:rPr lang="en-US" sz="3200" dirty="0"/>
              <a:t>Making and Doing</a:t>
            </a:r>
          </a:p>
        </p:txBody>
      </p:sp>
    </p:spTree>
    <p:extLst>
      <p:ext uri="{BB962C8B-B14F-4D97-AF65-F5344CB8AC3E}">
        <p14:creationId xmlns:p14="http://schemas.microsoft.com/office/powerpoint/2010/main" val="4285996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r="-3216"/>
          <a:stretch/>
        </p:blipFill>
        <p:spPr>
          <a:xfrm>
            <a:off x="6513529" y="644682"/>
            <a:ext cx="2033571" cy="5908518"/>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3394" y="1200236"/>
            <a:ext cx="2936926" cy="43982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32465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E9EA1D-1EB3-1848-9DD7-26D3B6B76620}"/>
              </a:ext>
            </a:extLst>
          </p:cNvPr>
          <p:cNvPicPr>
            <a:picLocks noChangeAspect="1"/>
          </p:cNvPicPr>
          <p:nvPr/>
        </p:nvPicPr>
        <p:blipFill>
          <a:blip r:embed="rId3"/>
          <a:stretch>
            <a:fillRect/>
          </a:stretch>
        </p:blipFill>
        <p:spPr>
          <a:xfrm>
            <a:off x="6777863" y="1355430"/>
            <a:ext cx="3487824" cy="2573239"/>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40D76C84-25A3-3345-B994-F9B7C94335C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25881" y="1404178"/>
            <a:ext cx="3189752" cy="2513528"/>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9DCE4BBB-A605-774C-8176-5D0DCAA7A1AF}"/>
              </a:ext>
            </a:extLst>
          </p:cNvPr>
          <p:cNvSpPr txBox="1"/>
          <p:nvPr/>
        </p:nvSpPr>
        <p:spPr>
          <a:xfrm>
            <a:off x="1142937" y="4229072"/>
            <a:ext cx="2524449" cy="584776"/>
          </a:xfrm>
          <a:prstGeom prst="rect">
            <a:avLst/>
          </a:prstGeom>
          <a:noFill/>
        </p:spPr>
        <p:txBody>
          <a:bodyPr wrap="none" rtlCol="0">
            <a:spAutoFit/>
          </a:bodyPr>
          <a:lstStyle/>
          <a:p>
            <a:r>
              <a:rPr lang="en-US" sz="3200" dirty="0"/>
              <a:t>City as Citadel</a:t>
            </a:r>
          </a:p>
        </p:txBody>
      </p:sp>
      <p:sp>
        <p:nvSpPr>
          <p:cNvPr id="6" name="TextBox 5">
            <a:extLst>
              <a:ext uri="{FF2B5EF4-FFF2-40B4-BE49-F238E27FC236}">
                <a16:creationId xmlns:a16="http://schemas.microsoft.com/office/drawing/2014/main" id="{2644D771-5D9D-8C4A-AB81-CFEB1EE88EFB}"/>
              </a:ext>
            </a:extLst>
          </p:cNvPr>
          <p:cNvSpPr txBox="1"/>
          <p:nvPr/>
        </p:nvSpPr>
        <p:spPr>
          <a:xfrm>
            <a:off x="1142937" y="4972956"/>
            <a:ext cx="3806170" cy="830997"/>
          </a:xfrm>
          <a:prstGeom prst="rect">
            <a:avLst/>
          </a:prstGeom>
          <a:noFill/>
        </p:spPr>
        <p:txBody>
          <a:bodyPr wrap="none" rtlCol="0">
            <a:spAutoFit/>
          </a:bodyPr>
          <a:lstStyle/>
          <a:p>
            <a:r>
              <a:rPr lang="en-US" sz="2400" dirty="0"/>
              <a:t>Valued soldiers</a:t>
            </a:r>
          </a:p>
          <a:p>
            <a:r>
              <a:rPr lang="en-US" sz="2400" dirty="0"/>
              <a:t>Devalued Women &amp; Children</a:t>
            </a:r>
          </a:p>
        </p:txBody>
      </p:sp>
      <p:sp>
        <p:nvSpPr>
          <p:cNvPr id="9" name="TextBox 8">
            <a:extLst>
              <a:ext uri="{FF2B5EF4-FFF2-40B4-BE49-F238E27FC236}">
                <a16:creationId xmlns:a16="http://schemas.microsoft.com/office/drawing/2014/main" id="{551D6ABC-4669-304E-9308-E31F9A683510}"/>
              </a:ext>
            </a:extLst>
          </p:cNvPr>
          <p:cNvSpPr txBox="1"/>
          <p:nvPr/>
        </p:nvSpPr>
        <p:spPr>
          <a:xfrm>
            <a:off x="1193504" y="334876"/>
            <a:ext cx="8052204" cy="646331"/>
          </a:xfrm>
          <a:prstGeom prst="rect">
            <a:avLst/>
          </a:prstGeom>
          <a:noFill/>
        </p:spPr>
        <p:txBody>
          <a:bodyPr wrap="none" rtlCol="0">
            <a:spAutoFit/>
          </a:bodyPr>
          <a:lstStyle/>
          <a:p>
            <a:r>
              <a:rPr lang="en-US" sz="3600" dirty="0"/>
              <a:t>Criticized Two Models of City Government</a:t>
            </a:r>
          </a:p>
        </p:txBody>
      </p:sp>
      <p:sp>
        <p:nvSpPr>
          <p:cNvPr id="10" name="TextBox 9">
            <a:extLst>
              <a:ext uri="{FF2B5EF4-FFF2-40B4-BE49-F238E27FC236}">
                <a16:creationId xmlns:a16="http://schemas.microsoft.com/office/drawing/2014/main" id="{BDE4CAF9-0D0C-894B-8BF7-21C801D76E85}"/>
              </a:ext>
            </a:extLst>
          </p:cNvPr>
          <p:cNvSpPr txBox="1"/>
          <p:nvPr/>
        </p:nvSpPr>
        <p:spPr>
          <a:xfrm>
            <a:off x="6073888" y="4229072"/>
            <a:ext cx="5779916" cy="584775"/>
          </a:xfrm>
          <a:prstGeom prst="rect">
            <a:avLst/>
          </a:prstGeom>
          <a:noFill/>
        </p:spPr>
        <p:txBody>
          <a:bodyPr wrap="none" rtlCol="0">
            <a:spAutoFit/>
          </a:bodyPr>
          <a:lstStyle/>
          <a:p>
            <a:r>
              <a:rPr lang="en-US" sz="3200" dirty="0"/>
              <a:t>City as Efficient Business/Industry</a:t>
            </a:r>
          </a:p>
        </p:txBody>
      </p:sp>
      <p:sp>
        <p:nvSpPr>
          <p:cNvPr id="11" name="TextBox 10">
            <a:extLst>
              <a:ext uri="{FF2B5EF4-FFF2-40B4-BE49-F238E27FC236}">
                <a16:creationId xmlns:a16="http://schemas.microsoft.com/office/drawing/2014/main" id="{86D3E5FD-F006-3E48-B709-8FADD9453276}"/>
              </a:ext>
            </a:extLst>
          </p:cNvPr>
          <p:cNvSpPr txBox="1"/>
          <p:nvPr/>
        </p:nvSpPr>
        <p:spPr>
          <a:xfrm>
            <a:off x="6488361" y="5002068"/>
            <a:ext cx="4950971" cy="523220"/>
          </a:xfrm>
          <a:prstGeom prst="rect">
            <a:avLst/>
          </a:prstGeom>
          <a:noFill/>
        </p:spPr>
        <p:txBody>
          <a:bodyPr wrap="none" rtlCol="0">
            <a:spAutoFit/>
          </a:bodyPr>
          <a:lstStyle/>
          <a:p>
            <a:r>
              <a:rPr lang="en-US" sz="2800" dirty="0"/>
              <a:t>No concern for health and safety</a:t>
            </a:r>
          </a:p>
        </p:txBody>
      </p:sp>
      <p:sp>
        <p:nvSpPr>
          <p:cNvPr id="12" name="TextBox 11">
            <a:extLst>
              <a:ext uri="{FF2B5EF4-FFF2-40B4-BE49-F238E27FC236}">
                <a16:creationId xmlns:a16="http://schemas.microsoft.com/office/drawing/2014/main" id="{7EDB9644-986B-3348-AA35-A02C8BC398D4}"/>
              </a:ext>
            </a:extLst>
          </p:cNvPr>
          <p:cNvSpPr txBox="1"/>
          <p:nvPr/>
        </p:nvSpPr>
        <p:spPr>
          <a:xfrm>
            <a:off x="6601671" y="5538147"/>
            <a:ext cx="3664016" cy="523220"/>
          </a:xfrm>
          <a:prstGeom prst="rect">
            <a:avLst/>
          </a:prstGeom>
          <a:noFill/>
        </p:spPr>
        <p:txBody>
          <a:bodyPr wrap="none" rtlCol="0">
            <a:spAutoFit/>
          </a:bodyPr>
          <a:lstStyle/>
          <a:p>
            <a:r>
              <a:rPr lang="en-US" sz="2800" dirty="0"/>
              <a:t>Lack of care for children</a:t>
            </a:r>
          </a:p>
        </p:txBody>
      </p:sp>
      <p:sp>
        <p:nvSpPr>
          <p:cNvPr id="5" name="TextBox 4"/>
          <p:cNvSpPr txBox="1"/>
          <p:nvPr/>
        </p:nvSpPr>
        <p:spPr>
          <a:xfrm>
            <a:off x="9803232" y="6171006"/>
            <a:ext cx="1780809" cy="369332"/>
          </a:xfrm>
          <a:prstGeom prst="rect">
            <a:avLst/>
          </a:prstGeom>
          <a:noFill/>
        </p:spPr>
        <p:txBody>
          <a:bodyPr wrap="none" rtlCol="0">
            <a:spAutoFit/>
          </a:bodyPr>
          <a:lstStyle/>
          <a:p>
            <a:r>
              <a:rPr lang="en-US" dirty="0"/>
              <a:t>Social Darwinism</a:t>
            </a:r>
          </a:p>
        </p:txBody>
      </p:sp>
    </p:spTree>
    <p:extLst>
      <p:ext uri="{BB962C8B-B14F-4D97-AF65-F5344CB8AC3E}">
        <p14:creationId xmlns:p14="http://schemas.microsoft.com/office/powerpoint/2010/main" val="3618058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20792" y="262305"/>
            <a:ext cx="4286430" cy="584775"/>
          </a:xfrm>
          <a:prstGeom prst="rect">
            <a:avLst/>
          </a:prstGeom>
          <a:noFill/>
        </p:spPr>
        <p:txBody>
          <a:bodyPr wrap="none" rtlCol="0">
            <a:spAutoFit/>
          </a:bodyPr>
          <a:lstStyle/>
          <a:p>
            <a:r>
              <a:rPr lang="en-US" sz="3200" dirty="0"/>
              <a:t>Municipal Housekeeping</a:t>
            </a:r>
          </a:p>
        </p:txBody>
      </p:sp>
      <p:sp>
        <p:nvSpPr>
          <p:cNvPr id="7" name="TextBox 6"/>
          <p:cNvSpPr txBox="1"/>
          <p:nvPr/>
        </p:nvSpPr>
        <p:spPr>
          <a:xfrm>
            <a:off x="322641" y="4727579"/>
            <a:ext cx="3857979" cy="1569660"/>
          </a:xfrm>
          <a:prstGeom prst="rect">
            <a:avLst/>
          </a:prstGeom>
          <a:noFill/>
        </p:spPr>
        <p:txBody>
          <a:bodyPr wrap="none" rtlCol="0">
            <a:spAutoFit/>
          </a:bodyPr>
          <a:lstStyle/>
          <a:p>
            <a:r>
              <a:rPr lang="en-US" sz="3200" dirty="0"/>
              <a:t>Argued in favor of a</a:t>
            </a:r>
          </a:p>
          <a:p>
            <a:r>
              <a:rPr lang="en-US" sz="3200" dirty="0"/>
              <a:t>more caring model of </a:t>
            </a:r>
          </a:p>
          <a:p>
            <a:r>
              <a:rPr lang="en-US" sz="3200" dirty="0"/>
              <a:t>city government.</a:t>
            </a:r>
          </a:p>
        </p:txBody>
      </p:sp>
      <p:sp>
        <p:nvSpPr>
          <p:cNvPr id="8" name="Donut 7"/>
          <p:cNvSpPr/>
          <p:nvPr/>
        </p:nvSpPr>
        <p:spPr>
          <a:xfrm rot="5400000">
            <a:off x="8834285" y="3119147"/>
            <a:ext cx="2560101" cy="222642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Donut 8"/>
          <p:cNvSpPr/>
          <p:nvPr/>
        </p:nvSpPr>
        <p:spPr>
          <a:xfrm rot="5400000">
            <a:off x="8327411" y="2475267"/>
            <a:ext cx="3679487" cy="3449809"/>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4345546" y="1479279"/>
            <a:ext cx="3432192" cy="2554545"/>
          </a:xfrm>
          <a:prstGeom prst="rect">
            <a:avLst/>
          </a:prstGeom>
          <a:noFill/>
        </p:spPr>
        <p:txBody>
          <a:bodyPr wrap="square" rtlCol="0">
            <a:spAutoFit/>
          </a:bodyPr>
          <a:lstStyle/>
          <a:p>
            <a:r>
              <a:rPr lang="en-US" sz="3200" dirty="0"/>
              <a:t>Take women’s skills into a new sphere</a:t>
            </a:r>
          </a:p>
          <a:p>
            <a:endParaRPr lang="en-US" sz="3200" dirty="0"/>
          </a:p>
          <a:p>
            <a:r>
              <a:rPr lang="en-US" sz="3200" dirty="0"/>
              <a:t>Embrace a social claim</a:t>
            </a:r>
          </a:p>
        </p:txBody>
      </p:sp>
      <p:sp>
        <p:nvSpPr>
          <p:cNvPr id="13" name="TextBox 12">
            <a:extLst>
              <a:ext uri="{FF2B5EF4-FFF2-40B4-BE49-F238E27FC236}">
                <a16:creationId xmlns:a16="http://schemas.microsoft.com/office/drawing/2014/main" id="{53618304-3BB3-1846-ADF6-98C23C8323CE}"/>
              </a:ext>
            </a:extLst>
          </p:cNvPr>
          <p:cNvSpPr txBox="1"/>
          <p:nvPr/>
        </p:nvSpPr>
        <p:spPr>
          <a:xfrm>
            <a:off x="4955911" y="4993244"/>
            <a:ext cx="3486339" cy="707886"/>
          </a:xfrm>
          <a:prstGeom prst="rect">
            <a:avLst/>
          </a:prstGeom>
          <a:noFill/>
        </p:spPr>
        <p:txBody>
          <a:bodyPr wrap="none" rtlCol="0">
            <a:spAutoFit/>
          </a:bodyPr>
          <a:lstStyle/>
          <a:p>
            <a:r>
              <a:rPr lang="en-US" sz="4000" dirty="0"/>
              <a:t>Lateral Progress</a:t>
            </a:r>
          </a:p>
        </p:txBody>
      </p:sp>
      <p:pic>
        <p:nvPicPr>
          <p:cNvPr id="2" name="Picture 1"/>
          <p:cNvPicPr>
            <a:picLocks noChangeAspect="1"/>
          </p:cNvPicPr>
          <p:nvPr/>
        </p:nvPicPr>
        <p:blipFill>
          <a:blip r:embed="rId3"/>
          <a:stretch>
            <a:fillRect/>
          </a:stretch>
        </p:blipFill>
        <p:spPr>
          <a:xfrm>
            <a:off x="712530" y="1212055"/>
            <a:ext cx="2554565" cy="3088993"/>
          </a:xfrm>
          <a:prstGeom prst="rect">
            <a:avLst/>
          </a:prstGeom>
          <a:effectLst>
            <a:outerShdw blurRad="127000" dist="165100" dir="18900000" algn="bl" rotWithShape="0">
              <a:prstClr val="black">
                <a:alpha val="40000"/>
              </a:prstClr>
            </a:outerShdw>
          </a:effectLst>
        </p:spPr>
      </p:pic>
    </p:spTree>
    <p:extLst>
      <p:ext uri="{BB962C8B-B14F-4D97-AF65-F5344CB8AC3E}">
        <p14:creationId xmlns:p14="http://schemas.microsoft.com/office/powerpoint/2010/main" val="32250616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89630" y="1895274"/>
            <a:ext cx="2970365" cy="3046988"/>
          </a:xfrm>
          <a:prstGeom prst="rect">
            <a:avLst/>
          </a:prstGeom>
          <a:noFill/>
        </p:spPr>
        <p:txBody>
          <a:bodyPr wrap="none" rtlCol="0">
            <a:spAutoFit/>
          </a:bodyPr>
          <a:lstStyle/>
          <a:p>
            <a:r>
              <a:rPr lang="en-US" sz="3200" dirty="0"/>
              <a:t>Clean Streets</a:t>
            </a:r>
          </a:p>
          <a:p>
            <a:r>
              <a:rPr lang="en-US" sz="3200" dirty="0"/>
              <a:t>Clean Water</a:t>
            </a:r>
          </a:p>
          <a:p>
            <a:r>
              <a:rPr lang="en-US" sz="3200" dirty="0"/>
              <a:t>Safe Meat/Food</a:t>
            </a:r>
          </a:p>
          <a:p>
            <a:r>
              <a:rPr lang="en-US" sz="3200" dirty="0"/>
              <a:t>Safe Clothing</a:t>
            </a:r>
          </a:p>
          <a:p>
            <a:r>
              <a:rPr lang="en-US" sz="3200" dirty="0"/>
              <a:t>Safe Children</a:t>
            </a:r>
          </a:p>
          <a:p>
            <a:r>
              <a:rPr lang="en-US" sz="3200" dirty="0"/>
              <a:t>Care for Indigent</a:t>
            </a:r>
          </a:p>
        </p:txBody>
      </p:sp>
      <p:sp>
        <p:nvSpPr>
          <p:cNvPr id="4" name="TextBox 3">
            <a:extLst>
              <a:ext uri="{FF2B5EF4-FFF2-40B4-BE49-F238E27FC236}">
                <a16:creationId xmlns:a16="http://schemas.microsoft.com/office/drawing/2014/main" id="{3F120959-05EF-974E-837C-52DC192EBB40}"/>
              </a:ext>
            </a:extLst>
          </p:cNvPr>
          <p:cNvSpPr txBox="1"/>
          <p:nvPr/>
        </p:nvSpPr>
        <p:spPr>
          <a:xfrm>
            <a:off x="6328695" y="768306"/>
            <a:ext cx="4892237" cy="646331"/>
          </a:xfrm>
          <a:prstGeom prst="rect">
            <a:avLst/>
          </a:prstGeom>
          <a:noFill/>
        </p:spPr>
        <p:txBody>
          <a:bodyPr wrap="none" rtlCol="0">
            <a:spAutoFit/>
          </a:bodyPr>
          <a:lstStyle/>
          <a:p>
            <a:r>
              <a:rPr lang="en-US" sz="3600" dirty="0">
                <a:solidFill>
                  <a:srgbClr val="FF8AD8"/>
                </a:solidFill>
              </a:rPr>
              <a:t>Municipal Housekeeping </a:t>
            </a:r>
          </a:p>
        </p:txBody>
      </p:sp>
      <p:sp>
        <p:nvSpPr>
          <p:cNvPr id="8" name="TextBox 7">
            <a:extLst>
              <a:ext uri="{FF2B5EF4-FFF2-40B4-BE49-F238E27FC236}">
                <a16:creationId xmlns:a16="http://schemas.microsoft.com/office/drawing/2014/main" id="{8493ADA6-73D3-AA45-8E66-61DD71AD7092}"/>
              </a:ext>
            </a:extLst>
          </p:cNvPr>
          <p:cNvSpPr txBox="1"/>
          <p:nvPr/>
        </p:nvSpPr>
        <p:spPr>
          <a:xfrm>
            <a:off x="9611374" y="5102148"/>
            <a:ext cx="2097049" cy="400110"/>
          </a:xfrm>
          <a:prstGeom prst="rect">
            <a:avLst/>
          </a:prstGeom>
          <a:noFill/>
        </p:spPr>
        <p:txBody>
          <a:bodyPr wrap="none" rtlCol="0">
            <a:spAutoFit/>
          </a:bodyPr>
          <a:lstStyle/>
          <a:p>
            <a:r>
              <a:rPr lang="en-US" sz="2000" b="1" dirty="0"/>
              <a:t>Making and doing</a:t>
            </a:r>
          </a:p>
        </p:txBody>
      </p:sp>
      <p:sp>
        <p:nvSpPr>
          <p:cNvPr id="10" name="TextBox 9">
            <a:extLst>
              <a:ext uri="{FF2B5EF4-FFF2-40B4-BE49-F238E27FC236}">
                <a16:creationId xmlns:a16="http://schemas.microsoft.com/office/drawing/2014/main" id="{58011E73-F225-0748-BBAE-36F2833A1074}"/>
              </a:ext>
            </a:extLst>
          </p:cNvPr>
          <p:cNvSpPr txBox="1"/>
          <p:nvPr/>
        </p:nvSpPr>
        <p:spPr>
          <a:xfrm>
            <a:off x="443345" y="861813"/>
            <a:ext cx="4190699" cy="523220"/>
          </a:xfrm>
          <a:prstGeom prst="rect">
            <a:avLst/>
          </a:prstGeom>
          <a:noFill/>
        </p:spPr>
        <p:txBody>
          <a:bodyPr wrap="none" rtlCol="0">
            <a:spAutoFit/>
          </a:bodyPr>
          <a:lstStyle/>
          <a:p>
            <a:r>
              <a:rPr lang="en-US" sz="2800" dirty="0"/>
              <a:t>Use model of home instead</a:t>
            </a:r>
          </a:p>
        </p:txBody>
      </p:sp>
      <p:pic>
        <p:nvPicPr>
          <p:cNvPr id="11" name="Picture 10">
            <a:extLst>
              <a:ext uri="{FF2B5EF4-FFF2-40B4-BE49-F238E27FC236}">
                <a16:creationId xmlns:a16="http://schemas.microsoft.com/office/drawing/2014/main" id="{5C409E80-FD19-8942-B9C7-B0B4FF33097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1376" y="1472886"/>
            <a:ext cx="5098473" cy="4308787"/>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4513318" y="6062255"/>
            <a:ext cx="3844194" cy="461665"/>
          </a:xfrm>
          <a:prstGeom prst="rect">
            <a:avLst/>
          </a:prstGeom>
          <a:noFill/>
        </p:spPr>
        <p:txBody>
          <a:bodyPr wrap="none" rtlCol="0">
            <a:spAutoFit/>
          </a:bodyPr>
          <a:lstStyle/>
          <a:p>
            <a:r>
              <a:rPr lang="en-US" sz="2400" dirty="0"/>
              <a:t>Care vs. efficiency/protection</a:t>
            </a:r>
          </a:p>
        </p:txBody>
      </p:sp>
    </p:spTree>
    <p:extLst>
      <p:ext uri="{BB962C8B-B14F-4D97-AF65-F5344CB8AC3E}">
        <p14:creationId xmlns:p14="http://schemas.microsoft.com/office/powerpoint/2010/main" val="3647992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09B34A-C1A1-6C49-A907-65A8737D4B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1238" y="499730"/>
            <a:ext cx="2826313" cy="4546436"/>
          </a:xfrm>
          <a:prstGeom prst="rect">
            <a:avLst/>
          </a:prstGeom>
          <a:effectLst>
            <a:outerShdw blurRad="139700" dist="139700" dir="13500000" algn="br" rotWithShape="0">
              <a:prstClr val="black">
                <a:alpha val="40000"/>
              </a:prstClr>
            </a:outerShdw>
          </a:effectLst>
        </p:spPr>
      </p:pic>
      <p:sp>
        <p:nvSpPr>
          <p:cNvPr id="3" name="TextBox 2">
            <a:extLst>
              <a:ext uri="{FF2B5EF4-FFF2-40B4-BE49-F238E27FC236}">
                <a16:creationId xmlns:a16="http://schemas.microsoft.com/office/drawing/2014/main" id="{08A7CFA3-3252-944E-AD01-917FAFF64F5A}"/>
              </a:ext>
            </a:extLst>
          </p:cNvPr>
          <p:cNvSpPr txBox="1"/>
          <p:nvPr/>
        </p:nvSpPr>
        <p:spPr>
          <a:xfrm>
            <a:off x="1153574" y="5391030"/>
            <a:ext cx="1120820" cy="646331"/>
          </a:xfrm>
          <a:prstGeom prst="rect">
            <a:avLst/>
          </a:prstGeom>
          <a:noFill/>
        </p:spPr>
        <p:txBody>
          <a:bodyPr wrap="none" rtlCol="0">
            <a:spAutoFit/>
          </a:bodyPr>
          <a:lstStyle/>
          <a:p>
            <a:r>
              <a:rPr lang="en-US" sz="3600" dirty="0"/>
              <a:t>1907</a:t>
            </a:r>
          </a:p>
        </p:txBody>
      </p:sp>
      <p:sp>
        <p:nvSpPr>
          <p:cNvPr id="4" name="TextBox 3">
            <a:extLst>
              <a:ext uri="{FF2B5EF4-FFF2-40B4-BE49-F238E27FC236}">
                <a16:creationId xmlns:a16="http://schemas.microsoft.com/office/drawing/2014/main" id="{B83E5C73-C0C1-C642-854D-770978D035FD}"/>
              </a:ext>
            </a:extLst>
          </p:cNvPr>
          <p:cNvSpPr txBox="1"/>
          <p:nvPr/>
        </p:nvSpPr>
        <p:spPr>
          <a:xfrm>
            <a:off x="4017053" y="627320"/>
            <a:ext cx="7723205" cy="584775"/>
          </a:xfrm>
          <a:prstGeom prst="rect">
            <a:avLst/>
          </a:prstGeom>
          <a:noFill/>
        </p:spPr>
        <p:txBody>
          <a:bodyPr wrap="none" rtlCol="0">
            <a:spAutoFit/>
          </a:bodyPr>
          <a:lstStyle/>
          <a:p>
            <a:r>
              <a:rPr lang="en-US" sz="3200" dirty="0"/>
              <a:t>Peace in the here and now – city government</a:t>
            </a:r>
          </a:p>
        </p:txBody>
      </p:sp>
      <p:sp>
        <p:nvSpPr>
          <p:cNvPr id="5" name="TextBox 4">
            <a:extLst>
              <a:ext uri="{FF2B5EF4-FFF2-40B4-BE49-F238E27FC236}">
                <a16:creationId xmlns:a16="http://schemas.microsoft.com/office/drawing/2014/main" id="{C5DBB6D3-09B0-5A4A-9DA3-2AAE97226051}"/>
              </a:ext>
            </a:extLst>
          </p:cNvPr>
          <p:cNvSpPr txBox="1"/>
          <p:nvPr/>
        </p:nvSpPr>
        <p:spPr>
          <a:xfrm>
            <a:off x="4443443" y="1581351"/>
            <a:ext cx="1665456" cy="584775"/>
          </a:xfrm>
          <a:prstGeom prst="rect">
            <a:avLst/>
          </a:prstGeom>
          <a:noFill/>
        </p:spPr>
        <p:txBody>
          <a:bodyPr wrap="none" rtlCol="0">
            <a:spAutoFit/>
          </a:bodyPr>
          <a:lstStyle/>
          <a:p>
            <a:r>
              <a:rPr lang="en-US" sz="3200" dirty="0"/>
              <a:t>Chapters</a:t>
            </a:r>
          </a:p>
        </p:txBody>
      </p:sp>
      <p:sp>
        <p:nvSpPr>
          <p:cNvPr id="6" name="TextBox 5">
            <a:extLst>
              <a:ext uri="{FF2B5EF4-FFF2-40B4-BE49-F238E27FC236}">
                <a16:creationId xmlns:a16="http://schemas.microsoft.com/office/drawing/2014/main" id="{312DAC43-58B5-2641-A824-4B694A4D1E1E}"/>
              </a:ext>
            </a:extLst>
          </p:cNvPr>
          <p:cNvSpPr txBox="1"/>
          <p:nvPr/>
        </p:nvSpPr>
        <p:spPr>
          <a:xfrm>
            <a:off x="4017053" y="2166126"/>
            <a:ext cx="7341497" cy="3539430"/>
          </a:xfrm>
          <a:prstGeom prst="rect">
            <a:avLst/>
          </a:prstGeom>
          <a:noFill/>
        </p:spPr>
        <p:txBody>
          <a:bodyPr wrap="none" rtlCol="0">
            <a:spAutoFit/>
          </a:bodyPr>
          <a:lstStyle/>
          <a:p>
            <a:pPr marL="285750" indent="-285750">
              <a:buFont typeface="Arial" panose="020B0604020202020204" pitchFamily="34" charset="0"/>
              <a:buChar char="•"/>
            </a:pPr>
            <a:r>
              <a:rPr lang="en-US" sz="3200" dirty="0"/>
              <a:t>Survival of Militarism in City Government</a:t>
            </a:r>
          </a:p>
          <a:p>
            <a:pPr marL="285750" indent="-285750">
              <a:buFont typeface="Arial" panose="020B0604020202020204" pitchFamily="34" charset="0"/>
              <a:buChar char="•"/>
            </a:pPr>
            <a:r>
              <a:rPr lang="en-US" sz="3200" dirty="0"/>
              <a:t>Protection of Children</a:t>
            </a:r>
          </a:p>
          <a:p>
            <a:pPr marL="285750" indent="-285750">
              <a:buFont typeface="Arial" panose="020B0604020202020204" pitchFamily="34" charset="0"/>
              <a:buChar char="•"/>
            </a:pPr>
            <a:r>
              <a:rPr lang="en-US" sz="3200" dirty="0"/>
              <a:t>Utilization of Women in City Government</a:t>
            </a:r>
            <a:br>
              <a:rPr lang="en-US" sz="3200" dirty="0"/>
            </a:br>
            <a:br>
              <a:rPr lang="en-US" sz="3200" dirty="0"/>
            </a:br>
            <a:endParaRPr lang="en-US" sz="3200" dirty="0"/>
          </a:p>
          <a:p>
            <a:pPr marL="285750" indent="-285750">
              <a:buFont typeface="Arial" panose="020B0604020202020204" pitchFamily="34" charset="0"/>
              <a:buChar char="•"/>
            </a:pPr>
            <a:r>
              <a:rPr lang="en-US" sz="3200" dirty="0"/>
              <a:t>Passing of the War Virtues – Courage </a:t>
            </a:r>
            <a:br>
              <a:rPr lang="en-US" sz="3200" dirty="0"/>
            </a:br>
            <a:r>
              <a:rPr lang="en-US" sz="3200" dirty="0"/>
              <a:t>   </a:t>
            </a:r>
            <a:r>
              <a:rPr lang="en-US" sz="2000" dirty="0"/>
              <a:t>(international implications)</a:t>
            </a:r>
          </a:p>
        </p:txBody>
      </p:sp>
      <p:sp>
        <p:nvSpPr>
          <p:cNvPr id="7" name="TextBox 6">
            <a:extLst>
              <a:ext uri="{FF2B5EF4-FFF2-40B4-BE49-F238E27FC236}">
                <a16:creationId xmlns:a16="http://schemas.microsoft.com/office/drawing/2014/main" id="{EBA479AB-8ED3-FF43-AFE5-A62A99D47682}"/>
              </a:ext>
            </a:extLst>
          </p:cNvPr>
          <p:cNvSpPr txBox="1"/>
          <p:nvPr/>
        </p:nvSpPr>
        <p:spPr>
          <a:xfrm>
            <a:off x="4558145" y="4807527"/>
            <a:ext cx="184731" cy="646331"/>
          </a:xfrm>
          <a:prstGeom prst="rect">
            <a:avLst/>
          </a:prstGeom>
          <a:noFill/>
        </p:spPr>
        <p:txBody>
          <a:bodyPr wrap="none" rtlCol="0">
            <a:spAutoFit/>
          </a:bodyPr>
          <a:lstStyle/>
          <a:p>
            <a:endParaRPr lang="en-US" dirty="0"/>
          </a:p>
          <a:p>
            <a:endParaRPr lang="en-US" dirty="0"/>
          </a:p>
        </p:txBody>
      </p:sp>
    </p:spTree>
    <p:extLst>
      <p:ext uri="{BB962C8B-B14F-4D97-AF65-F5344CB8AC3E}">
        <p14:creationId xmlns:p14="http://schemas.microsoft.com/office/powerpoint/2010/main" val="101191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1547" y="203121"/>
            <a:ext cx="2235200" cy="3238500"/>
          </a:xfrm>
          <a:prstGeom prst="rect">
            <a:avLst/>
          </a:prstGeom>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78260" y="2640933"/>
            <a:ext cx="3244991" cy="3843403"/>
          </a:xfrm>
          <a:prstGeom prst="rect">
            <a:avLst/>
          </a:prstGeom>
        </p:spPr>
      </p:pic>
      <p:sp>
        <p:nvSpPr>
          <p:cNvPr id="5" name="TextBox 4"/>
          <p:cNvSpPr txBox="1"/>
          <p:nvPr/>
        </p:nvSpPr>
        <p:spPr>
          <a:xfrm>
            <a:off x="6309424" y="388731"/>
            <a:ext cx="4895541" cy="6740306"/>
          </a:xfrm>
          <a:prstGeom prst="rect">
            <a:avLst/>
          </a:prstGeom>
          <a:noFill/>
        </p:spPr>
        <p:txBody>
          <a:bodyPr wrap="none" rtlCol="0">
            <a:spAutoFit/>
          </a:bodyPr>
          <a:lstStyle/>
          <a:p>
            <a:r>
              <a:rPr lang="en-US" sz="2400" dirty="0"/>
              <a:t>Peace Movement  (1890s – WWI)</a:t>
            </a:r>
          </a:p>
          <a:p>
            <a:endParaRPr lang="en-US" sz="2400" dirty="0"/>
          </a:p>
          <a:p>
            <a:r>
              <a:rPr lang="en-US" sz="2400" dirty="0"/>
              <a:t>Establish International Law and Order</a:t>
            </a:r>
          </a:p>
          <a:p>
            <a:r>
              <a:rPr lang="en-US" sz="2400" dirty="0"/>
              <a:t>Peace good for Business</a:t>
            </a:r>
          </a:p>
          <a:p>
            <a:endParaRPr lang="en-US" sz="2400" dirty="0"/>
          </a:p>
          <a:p>
            <a:endParaRPr lang="en-US" sz="2400" dirty="0"/>
          </a:p>
          <a:p>
            <a:r>
              <a:rPr lang="en-US" sz="2400" dirty="0"/>
              <a:t>Peace Organizations (Elite)</a:t>
            </a:r>
          </a:p>
          <a:p>
            <a:r>
              <a:rPr lang="en-US" sz="2400" dirty="0"/>
              <a:t>Social conservative</a:t>
            </a:r>
          </a:p>
          <a:p>
            <a:r>
              <a:rPr lang="en-US" sz="2400" dirty="0"/>
              <a:t>National political figures</a:t>
            </a:r>
          </a:p>
          <a:p>
            <a:r>
              <a:rPr lang="en-US" sz="2400" dirty="0"/>
              <a:t>Important Businessmen</a:t>
            </a:r>
          </a:p>
          <a:p>
            <a:endParaRPr lang="en-US" sz="2400" dirty="0"/>
          </a:p>
          <a:p>
            <a:endParaRPr lang="en-US" sz="2400" dirty="0"/>
          </a:p>
          <a:p>
            <a:endParaRPr lang="en-US" sz="2400" dirty="0"/>
          </a:p>
          <a:p>
            <a:r>
              <a:rPr lang="en-US" sz="2400" dirty="0"/>
              <a:t>Presidents (Taft, Wilson)</a:t>
            </a:r>
          </a:p>
          <a:p>
            <a:r>
              <a:rPr lang="en-US" sz="2400" dirty="0"/>
              <a:t>Secretaries of State (5)</a:t>
            </a:r>
          </a:p>
          <a:p>
            <a:r>
              <a:rPr lang="en-US" sz="2400" dirty="0"/>
              <a:t>Andrew  Carnegie</a:t>
            </a:r>
          </a:p>
          <a:p>
            <a:endParaRPr lang="en-US" sz="2400" dirty="0"/>
          </a:p>
          <a:p>
            <a:endParaRPr lang="en-US" sz="2400" dirty="0"/>
          </a:p>
        </p:txBody>
      </p:sp>
      <p:pic>
        <p:nvPicPr>
          <p:cNvPr id="6" name="Picture 5"/>
          <p:cNvPicPr>
            <a:picLocks noChangeAspect="1"/>
          </p:cNvPicPr>
          <p:nvPr/>
        </p:nvPicPr>
        <p:blipFill>
          <a:blip r:embed="rId4"/>
          <a:stretch>
            <a:fillRect/>
          </a:stretch>
        </p:blipFill>
        <p:spPr>
          <a:xfrm>
            <a:off x="3577404" y="232291"/>
            <a:ext cx="1295400" cy="1333500"/>
          </a:xfrm>
          <a:prstGeom prst="rect">
            <a:avLst/>
          </a:prstGeom>
        </p:spPr>
      </p:pic>
    </p:spTree>
    <p:extLst>
      <p:ext uri="{BB962C8B-B14F-4D97-AF65-F5344CB8AC3E}">
        <p14:creationId xmlns:p14="http://schemas.microsoft.com/office/powerpoint/2010/main" val="532044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303" y="287080"/>
            <a:ext cx="9323280" cy="5326911"/>
          </a:xfrm>
          <a:prstGeom prst="rect">
            <a:avLst/>
          </a:prstGeom>
          <a:effectLst>
            <a:outerShdw blurRad="50800" dist="38100" dir="13500000" algn="br" rotWithShape="0">
              <a:prstClr val="black">
                <a:alpha val="40000"/>
              </a:prstClr>
            </a:outerShdw>
          </a:effectLst>
        </p:spPr>
      </p:pic>
      <p:sp>
        <p:nvSpPr>
          <p:cNvPr id="3" name="TextBox 2"/>
          <p:cNvSpPr txBox="1"/>
          <p:nvPr/>
        </p:nvSpPr>
        <p:spPr>
          <a:xfrm>
            <a:off x="1477926" y="5978305"/>
            <a:ext cx="3045951" cy="646331"/>
          </a:xfrm>
          <a:prstGeom prst="rect">
            <a:avLst/>
          </a:prstGeom>
          <a:noFill/>
        </p:spPr>
        <p:txBody>
          <a:bodyPr wrap="none" rtlCol="0">
            <a:spAutoFit/>
          </a:bodyPr>
          <a:lstStyle/>
          <a:p>
            <a:r>
              <a:rPr lang="en-US" dirty="0"/>
              <a:t>1899 Hague Peace Conference</a:t>
            </a:r>
          </a:p>
          <a:p>
            <a:r>
              <a:rPr lang="en-US" dirty="0"/>
              <a:t>(1907)</a:t>
            </a:r>
          </a:p>
        </p:txBody>
      </p:sp>
      <p:sp>
        <p:nvSpPr>
          <p:cNvPr id="4" name="TextBox 3"/>
          <p:cNvSpPr txBox="1"/>
          <p:nvPr/>
        </p:nvSpPr>
        <p:spPr>
          <a:xfrm>
            <a:off x="4827181" y="6347637"/>
            <a:ext cx="7329763" cy="369332"/>
          </a:xfrm>
          <a:prstGeom prst="rect">
            <a:avLst/>
          </a:prstGeom>
          <a:noFill/>
        </p:spPr>
        <p:txBody>
          <a:bodyPr wrap="none" rtlCol="0">
            <a:spAutoFit/>
          </a:bodyPr>
          <a:lstStyle/>
          <a:p>
            <a:r>
              <a:rPr lang="en-US" dirty="0"/>
              <a:t>                                          Legal Framework for Peaceful settlement of disputes</a:t>
            </a:r>
          </a:p>
        </p:txBody>
      </p:sp>
    </p:spTree>
    <p:extLst>
      <p:ext uri="{BB962C8B-B14F-4D97-AF65-F5344CB8AC3E}">
        <p14:creationId xmlns:p14="http://schemas.microsoft.com/office/powerpoint/2010/main" val="20915393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8CE521-FF11-5B41-A46B-893346D00BA7}"/>
              </a:ext>
            </a:extLst>
          </p:cNvPr>
          <p:cNvSpPr txBox="1"/>
          <p:nvPr/>
        </p:nvSpPr>
        <p:spPr>
          <a:xfrm>
            <a:off x="845820" y="880110"/>
            <a:ext cx="5572551" cy="584775"/>
          </a:xfrm>
          <a:prstGeom prst="rect">
            <a:avLst/>
          </a:prstGeom>
          <a:noFill/>
        </p:spPr>
        <p:txBody>
          <a:bodyPr wrap="none" rtlCol="0">
            <a:spAutoFit/>
          </a:bodyPr>
          <a:lstStyle/>
          <a:p>
            <a:r>
              <a:rPr lang="en-US" sz="3200" dirty="0"/>
              <a:t>WWI and expanding social claim</a:t>
            </a:r>
          </a:p>
        </p:txBody>
      </p:sp>
      <p:pic>
        <p:nvPicPr>
          <p:cNvPr id="3" name="Picture 2">
            <a:extLst>
              <a:ext uri="{FF2B5EF4-FFF2-40B4-BE49-F238E27FC236}">
                <a16:creationId xmlns:a16="http://schemas.microsoft.com/office/drawing/2014/main" id="{579BC6B7-51B9-6141-8E78-C709AAAFFFE0}"/>
              </a:ext>
            </a:extLst>
          </p:cNvPr>
          <p:cNvPicPr>
            <a:picLocks noChangeAspect="1"/>
          </p:cNvPicPr>
          <p:nvPr/>
        </p:nvPicPr>
        <p:blipFill>
          <a:blip r:embed="rId2"/>
          <a:stretch>
            <a:fillRect/>
          </a:stretch>
        </p:blipFill>
        <p:spPr>
          <a:xfrm>
            <a:off x="5666740" y="3239770"/>
            <a:ext cx="4605670" cy="2452370"/>
          </a:xfrm>
          <a:prstGeom prst="rect">
            <a:avLst/>
          </a:prstGeom>
          <a:effectLst>
            <a:outerShdw blurRad="139700" dist="139700" dir="13500000" algn="br" rotWithShape="0">
              <a:prstClr val="black">
                <a:alpha val="40000"/>
              </a:prstClr>
            </a:outerShdw>
          </a:effectLst>
        </p:spPr>
      </p:pic>
      <p:pic>
        <p:nvPicPr>
          <p:cNvPr id="4" name="Picture 3">
            <a:extLst>
              <a:ext uri="{FF2B5EF4-FFF2-40B4-BE49-F238E27FC236}">
                <a16:creationId xmlns:a16="http://schemas.microsoft.com/office/drawing/2014/main" id="{3175E6F4-A003-D34D-8F83-7FB915439648}"/>
              </a:ext>
            </a:extLst>
          </p:cNvPr>
          <p:cNvPicPr>
            <a:picLocks noChangeAspect="1"/>
          </p:cNvPicPr>
          <p:nvPr/>
        </p:nvPicPr>
        <p:blipFill>
          <a:blip r:embed="rId3"/>
          <a:stretch>
            <a:fillRect/>
          </a:stretch>
        </p:blipFill>
        <p:spPr>
          <a:xfrm>
            <a:off x="7589520" y="716041"/>
            <a:ext cx="2964180" cy="1790859"/>
          </a:xfrm>
          <a:prstGeom prst="rect">
            <a:avLst/>
          </a:prstGeom>
          <a:effectLst>
            <a:outerShdw blurRad="127000" dist="152400" dir="13500000" algn="br" rotWithShape="0">
              <a:prstClr val="black">
                <a:alpha val="40000"/>
              </a:prstClr>
            </a:outerShdw>
          </a:effectLst>
        </p:spPr>
      </p:pic>
      <p:pic>
        <p:nvPicPr>
          <p:cNvPr id="5" name="Picture 4">
            <a:extLst>
              <a:ext uri="{FF2B5EF4-FFF2-40B4-BE49-F238E27FC236}">
                <a16:creationId xmlns:a16="http://schemas.microsoft.com/office/drawing/2014/main" id="{1D1A550F-6379-1946-BBFA-D1BDF8DDAD60}"/>
              </a:ext>
            </a:extLst>
          </p:cNvPr>
          <p:cNvPicPr>
            <a:picLocks noChangeAspect="1"/>
          </p:cNvPicPr>
          <p:nvPr/>
        </p:nvPicPr>
        <p:blipFill>
          <a:blip r:embed="rId4"/>
          <a:stretch>
            <a:fillRect/>
          </a:stretch>
        </p:blipFill>
        <p:spPr>
          <a:xfrm>
            <a:off x="845820" y="2691129"/>
            <a:ext cx="3783822" cy="2606633"/>
          </a:xfrm>
          <a:prstGeom prst="rect">
            <a:avLst/>
          </a:prstGeom>
          <a:effectLst>
            <a:outerShdw blurRad="139700" dist="139700" dir="13500000" algn="br" rotWithShape="0">
              <a:prstClr val="black">
                <a:alpha val="40000"/>
              </a:prstClr>
            </a:outerShdw>
          </a:effectLst>
        </p:spPr>
      </p:pic>
      <p:sp>
        <p:nvSpPr>
          <p:cNvPr id="6" name="TextBox 5">
            <a:extLst>
              <a:ext uri="{FF2B5EF4-FFF2-40B4-BE49-F238E27FC236}">
                <a16:creationId xmlns:a16="http://schemas.microsoft.com/office/drawing/2014/main" id="{5963779D-AB79-5C43-8CA7-C0B299531FA6}"/>
              </a:ext>
            </a:extLst>
          </p:cNvPr>
          <p:cNvSpPr txBox="1"/>
          <p:nvPr/>
        </p:nvSpPr>
        <p:spPr>
          <a:xfrm>
            <a:off x="1657350" y="1531620"/>
            <a:ext cx="1297150" cy="369332"/>
          </a:xfrm>
          <a:prstGeom prst="rect">
            <a:avLst/>
          </a:prstGeom>
          <a:noFill/>
        </p:spPr>
        <p:txBody>
          <a:bodyPr wrap="none" rtlCol="0">
            <a:spAutoFit/>
          </a:bodyPr>
          <a:lstStyle/>
          <a:p>
            <a:r>
              <a:rPr lang="en-US" dirty="0"/>
              <a:t>1914 - 1918</a:t>
            </a:r>
          </a:p>
        </p:txBody>
      </p:sp>
    </p:spTree>
    <p:extLst>
      <p:ext uri="{BB962C8B-B14F-4D97-AF65-F5344CB8AC3E}">
        <p14:creationId xmlns:p14="http://schemas.microsoft.com/office/powerpoint/2010/main" val="35173245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EAB7C6-2A1C-674B-88DB-5503EBB2980E}"/>
              </a:ext>
            </a:extLst>
          </p:cNvPr>
          <p:cNvPicPr>
            <a:picLocks noChangeAspect="1"/>
          </p:cNvPicPr>
          <p:nvPr/>
        </p:nvPicPr>
        <p:blipFill>
          <a:blip r:embed="rId2"/>
          <a:stretch>
            <a:fillRect/>
          </a:stretch>
        </p:blipFill>
        <p:spPr>
          <a:xfrm>
            <a:off x="561457" y="346296"/>
            <a:ext cx="3191835" cy="4128282"/>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7E6C78D5-AEA7-0546-8BA8-B34A8230E9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56"/>
          <a:stretch/>
        </p:blipFill>
        <p:spPr>
          <a:xfrm>
            <a:off x="4407701" y="1370697"/>
            <a:ext cx="7001034" cy="4064236"/>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0962D394-E362-AC4E-B944-71E331D902E5}"/>
              </a:ext>
            </a:extLst>
          </p:cNvPr>
          <p:cNvSpPr txBox="1"/>
          <p:nvPr/>
        </p:nvSpPr>
        <p:spPr>
          <a:xfrm>
            <a:off x="4172867" y="5904772"/>
            <a:ext cx="6724041" cy="430887"/>
          </a:xfrm>
          <a:prstGeom prst="rect">
            <a:avLst/>
          </a:prstGeom>
          <a:noFill/>
        </p:spPr>
        <p:txBody>
          <a:bodyPr wrap="none" rtlCol="0">
            <a:spAutoFit/>
          </a:bodyPr>
          <a:lstStyle/>
          <a:p>
            <a:r>
              <a:rPr lang="en-US" sz="2200" dirty="0"/>
              <a:t>Woman’s Peace Party established – </a:t>
            </a:r>
            <a:r>
              <a:rPr lang="en-US" sz="2200" b="1" dirty="0"/>
              <a:t>Jane Addams Leader</a:t>
            </a:r>
          </a:p>
        </p:txBody>
      </p:sp>
    </p:spTree>
    <p:extLst>
      <p:ext uri="{BB962C8B-B14F-4D97-AF65-F5344CB8AC3E}">
        <p14:creationId xmlns:p14="http://schemas.microsoft.com/office/powerpoint/2010/main" val="3708333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268610" y="984793"/>
            <a:ext cx="5273024" cy="4690794"/>
          </a:xfrm>
          <a:prstGeom prst="rect">
            <a:avLst/>
          </a:prstGeom>
        </p:spPr>
      </p:pic>
      <p:sp>
        <p:nvSpPr>
          <p:cNvPr id="3" name="TextBox 2"/>
          <p:cNvSpPr txBox="1"/>
          <p:nvPr/>
        </p:nvSpPr>
        <p:spPr>
          <a:xfrm>
            <a:off x="833849" y="6016763"/>
            <a:ext cx="2211889" cy="646331"/>
          </a:xfrm>
          <a:prstGeom prst="rect">
            <a:avLst/>
          </a:prstGeom>
          <a:noFill/>
        </p:spPr>
        <p:txBody>
          <a:bodyPr wrap="none" rtlCol="0">
            <a:spAutoFit/>
          </a:bodyPr>
          <a:lstStyle/>
          <a:p>
            <a:r>
              <a:rPr lang="en-US" sz="3600" dirty="0"/>
              <a:t>April  1915</a:t>
            </a:r>
          </a:p>
        </p:txBody>
      </p:sp>
      <p:pic>
        <p:nvPicPr>
          <p:cNvPr id="4" name="Picture 3"/>
          <p:cNvPicPr>
            <a:picLocks noChangeAspect="1"/>
          </p:cNvPicPr>
          <p:nvPr/>
        </p:nvPicPr>
        <p:blipFill>
          <a:blip r:embed="rId3"/>
          <a:stretch>
            <a:fillRect/>
          </a:stretch>
        </p:blipFill>
        <p:spPr>
          <a:xfrm>
            <a:off x="2238676" y="2879224"/>
            <a:ext cx="1978994" cy="2195600"/>
          </a:xfrm>
          <a:prstGeom prst="rect">
            <a:avLst/>
          </a:prstGeom>
        </p:spPr>
      </p:pic>
      <p:sp>
        <p:nvSpPr>
          <p:cNvPr id="5" name="Donut 4"/>
          <p:cNvSpPr/>
          <p:nvPr/>
        </p:nvSpPr>
        <p:spPr>
          <a:xfrm>
            <a:off x="2070317" y="2619862"/>
            <a:ext cx="2483318"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388100" y="1872381"/>
            <a:ext cx="2177199" cy="584775"/>
          </a:xfrm>
          <a:prstGeom prst="rect">
            <a:avLst/>
          </a:prstGeom>
          <a:noFill/>
        </p:spPr>
        <p:txBody>
          <a:bodyPr wrap="none" rtlCol="0">
            <a:spAutoFit/>
          </a:bodyPr>
          <a:lstStyle/>
          <a:p>
            <a:r>
              <a:rPr lang="en-US" sz="3200" dirty="0"/>
              <a:t>Social Claim</a:t>
            </a:r>
          </a:p>
        </p:txBody>
      </p:sp>
      <p:sp>
        <p:nvSpPr>
          <p:cNvPr id="8" name="Rectangle 7"/>
          <p:cNvSpPr/>
          <p:nvPr/>
        </p:nvSpPr>
        <p:spPr>
          <a:xfrm>
            <a:off x="5464269" y="6077969"/>
            <a:ext cx="5203732" cy="369332"/>
          </a:xfrm>
          <a:prstGeom prst="rect">
            <a:avLst/>
          </a:prstGeom>
        </p:spPr>
        <p:txBody>
          <a:bodyPr wrap="none">
            <a:spAutoFit/>
          </a:bodyPr>
          <a:lstStyle/>
          <a:p>
            <a:r>
              <a:rPr lang="en-US"/>
              <a:t>International Peace Congress of Women at the Hague</a:t>
            </a:r>
            <a:endParaRPr lang="en-US" dirty="0"/>
          </a:p>
        </p:txBody>
      </p:sp>
      <p:sp>
        <p:nvSpPr>
          <p:cNvPr id="7" name="TextBox 6">
            <a:extLst>
              <a:ext uri="{FF2B5EF4-FFF2-40B4-BE49-F238E27FC236}">
                <a16:creationId xmlns:a16="http://schemas.microsoft.com/office/drawing/2014/main" id="{7C1B1788-CED9-544E-B373-8280A9C1B2C8}"/>
              </a:ext>
            </a:extLst>
          </p:cNvPr>
          <p:cNvSpPr txBox="1"/>
          <p:nvPr/>
        </p:nvSpPr>
        <p:spPr>
          <a:xfrm>
            <a:off x="287633" y="723182"/>
            <a:ext cx="4750403" cy="523220"/>
          </a:xfrm>
          <a:prstGeom prst="rect">
            <a:avLst/>
          </a:prstGeom>
          <a:noFill/>
        </p:spPr>
        <p:txBody>
          <a:bodyPr wrap="none" rtlCol="0">
            <a:spAutoFit/>
          </a:bodyPr>
          <a:lstStyle/>
          <a:p>
            <a:r>
              <a:rPr lang="en-US" sz="2800" dirty="0"/>
              <a:t>Leader of the Peace Movement</a:t>
            </a:r>
          </a:p>
        </p:txBody>
      </p:sp>
      <p:pic>
        <p:nvPicPr>
          <p:cNvPr id="9" name="Picture 8"/>
          <p:cNvPicPr>
            <a:picLocks noChangeAspect="1"/>
          </p:cNvPicPr>
          <p:nvPr/>
        </p:nvPicPr>
        <p:blipFill>
          <a:blip r:embed="rId4"/>
          <a:stretch>
            <a:fillRect/>
          </a:stretch>
        </p:blipFill>
        <p:spPr>
          <a:xfrm>
            <a:off x="5752579" y="746956"/>
            <a:ext cx="1247311" cy="1228121"/>
          </a:xfrm>
          <a:prstGeom prst="rect">
            <a:avLst/>
          </a:prstGeom>
        </p:spPr>
      </p:pic>
    </p:spTree>
    <p:extLst>
      <p:ext uri="{BB962C8B-B14F-4D97-AF65-F5344CB8AC3E}">
        <p14:creationId xmlns:p14="http://schemas.microsoft.com/office/powerpoint/2010/main" val="1574105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95A72F-3050-F844-884B-252CA2D84838}"/>
              </a:ext>
            </a:extLst>
          </p:cNvPr>
          <p:cNvPicPr>
            <a:picLocks noChangeAspect="1"/>
          </p:cNvPicPr>
          <p:nvPr/>
        </p:nvPicPr>
        <p:blipFill>
          <a:blip r:embed="rId2"/>
          <a:stretch>
            <a:fillRect/>
          </a:stretch>
        </p:blipFill>
        <p:spPr>
          <a:xfrm>
            <a:off x="563006" y="994640"/>
            <a:ext cx="3988214" cy="264910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768678D6-E1BF-E343-B925-4516B7BC7856}"/>
              </a:ext>
            </a:extLst>
          </p:cNvPr>
          <p:cNvPicPr>
            <a:picLocks noChangeAspect="1"/>
          </p:cNvPicPr>
          <p:nvPr/>
        </p:nvPicPr>
        <p:blipFill>
          <a:blip r:embed="rId3"/>
          <a:stretch>
            <a:fillRect/>
          </a:stretch>
        </p:blipFill>
        <p:spPr>
          <a:xfrm>
            <a:off x="8582890" y="1046019"/>
            <a:ext cx="2597727" cy="2597727"/>
          </a:xfrm>
          <a:prstGeom prst="rect">
            <a:avLst/>
          </a:prstGeom>
        </p:spPr>
      </p:pic>
      <p:sp>
        <p:nvSpPr>
          <p:cNvPr id="5" name="Right Arrow 4">
            <a:extLst>
              <a:ext uri="{FF2B5EF4-FFF2-40B4-BE49-F238E27FC236}">
                <a16:creationId xmlns:a16="http://schemas.microsoft.com/office/drawing/2014/main" id="{776014C6-A065-D94C-9682-A046D3BA39F6}"/>
              </a:ext>
            </a:extLst>
          </p:cNvPr>
          <p:cNvSpPr/>
          <p:nvPr/>
        </p:nvSpPr>
        <p:spPr>
          <a:xfrm>
            <a:off x="4918364" y="2319193"/>
            <a:ext cx="30480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6A61227-F917-6542-ADB5-41C93C332C5A}"/>
              </a:ext>
            </a:extLst>
          </p:cNvPr>
          <p:cNvSpPr txBox="1"/>
          <p:nvPr/>
        </p:nvSpPr>
        <p:spPr>
          <a:xfrm>
            <a:off x="333765" y="4358475"/>
            <a:ext cx="4969245" cy="1384995"/>
          </a:xfrm>
          <a:prstGeom prst="rect">
            <a:avLst/>
          </a:prstGeom>
          <a:noFill/>
        </p:spPr>
        <p:txBody>
          <a:bodyPr wrap="none" rtlCol="0">
            <a:spAutoFit/>
          </a:bodyPr>
          <a:lstStyle/>
          <a:p>
            <a:pPr marL="457200" indent="-457200">
              <a:buFont typeface="Arial" panose="020B0604020202020204" pitchFamily="34" charset="0"/>
              <a:buChar char="•"/>
            </a:pPr>
            <a:r>
              <a:rPr lang="en-US" sz="2800" dirty="0"/>
              <a:t>Steeped in Utilitarianism</a:t>
            </a:r>
          </a:p>
          <a:p>
            <a:pPr marL="457200" indent="-457200">
              <a:buFont typeface="Arial" panose="020B0604020202020204" pitchFamily="34" charset="0"/>
              <a:buChar char="•"/>
            </a:pPr>
            <a:r>
              <a:rPr lang="en-US" sz="2800" dirty="0"/>
              <a:t>Rigorous theory and methods</a:t>
            </a:r>
          </a:p>
          <a:p>
            <a:pPr marL="457200" indent="-457200">
              <a:buFont typeface="Arial" panose="020B0604020202020204" pitchFamily="34" charset="0"/>
              <a:buChar char="•"/>
            </a:pPr>
            <a:r>
              <a:rPr lang="en-US" sz="2800" dirty="0"/>
              <a:t>Market</a:t>
            </a:r>
          </a:p>
        </p:txBody>
      </p:sp>
      <p:sp>
        <p:nvSpPr>
          <p:cNvPr id="8" name="TextBox 7">
            <a:extLst>
              <a:ext uri="{FF2B5EF4-FFF2-40B4-BE49-F238E27FC236}">
                <a16:creationId xmlns:a16="http://schemas.microsoft.com/office/drawing/2014/main" id="{82C65DBA-C7A3-6D49-AE75-01CE0DF49130}"/>
              </a:ext>
            </a:extLst>
          </p:cNvPr>
          <p:cNvSpPr txBox="1"/>
          <p:nvPr/>
        </p:nvSpPr>
        <p:spPr>
          <a:xfrm>
            <a:off x="7162256" y="3993247"/>
            <a:ext cx="4868512" cy="1815882"/>
          </a:xfrm>
          <a:prstGeom prst="rect">
            <a:avLst/>
          </a:prstGeom>
          <a:noFill/>
        </p:spPr>
        <p:txBody>
          <a:bodyPr wrap="none" rtlCol="0">
            <a:spAutoFit/>
          </a:bodyPr>
          <a:lstStyle/>
          <a:p>
            <a:pPr marL="285750" indent="-285750">
              <a:buFont typeface="Arial" panose="020B0604020202020204" pitchFamily="34" charset="0"/>
              <a:buChar char="•"/>
            </a:pPr>
            <a:r>
              <a:rPr lang="en-US" sz="2800" dirty="0"/>
              <a:t>Missing a philosophical stance</a:t>
            </a:r>
            <a:br>
              <a:rPr lang="en-US" sz="2800" dirty="0"/>
            </a:br>
            <a:r>
              <a:rPr lang="en-US" sz="2800" dirty="0"/>
              <a:t>(public service, efficiency)</a:t>
            </a:r>
          </a:p>
          <a:p>
            <a:pPr marL="285750" indent="-285750">
              <a:buFont typeface="Arial" panose="020B0604020202020204" pitchFamily="34" charset="0"/>
              <a:buChar char="•"/>
            </a:pPr>
            <a:r>
              <a:rPr lang="en-US" sz="2800" dirty="0"/>
              <a:t>Lacked Rigor</a:t>
            </a:r>
          </a:p>
          <a:p>
            <a:pPr marL="285750" indent="-285750">
              <a:buFont typeface="Arial" panose="020B0604020202020204" pitchFamily="34" charset="0"/>
              <a:buChar char="•"/>
            </a:pPr>
            <a:r>
              <a:rPr lang="en-US" sz="2800" dirty="0"/>
              <a:t>Politics</a:t>
            </a:r>
          </a:p>
        </p:txBody>
      </p:sp>
      <p:sp>
        <p:nvSpPr>
          <p:cNvPr id="2" name="TextBox 1">
            <a:extLst>
              <a:ext uri="{FF2B5EF4-FFF2-40B4-BE49-F238E27FC236}">
                <a16:creationId xmlns:a16="http://schemas.microsoft.com/office/drawing/2014/main" id="{800042FB-1279-8B4B-9CB9-99C17FA66EBE}"/>
              </a:ext>
            </a:extLst>
          </p:cNvPr>
          <p:cNvSpPr txBox="1"/>
          <p:nvPr/>
        </p:nvSpPr>
        <p:spPr>
          <a:xfrm>
            <a:off x="5387788" y="5809129"/>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7480274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2923" y="328872"/>
            <a:ext cx="3924563" cy="5757785"/>
          </a:xfrm>
          <a:prstGeom prst="rect">
            <a:avLst/>
          </a:prstGeom>
        </p:spPr>
      </p:pic>
      <p:sp>
        <p:nvSpPr>
          <p:cNvPr id="4" name="TextBox 3"/>
          <p:cNvSpPr txBox="1"/>
          <p:nvPr/>
        </p:nvSpPr>
        <p:spPr>
          <a:xfrm>
            <a:off x="4981828" y="1913010"/>
            <a:ext cx="5686172" cy="3785652"/>
          </a:xfrm>
          <a:prstGeom prst="rect">
            <a:avLst/>
          </a:prstGeom>
          <a:noFill/>
        </p:spPr>
        <p:txBody>
          <a:bodyPr wrap="none" rtlCol="0">
            <a:spAutoFit/>
          </a:bodyPr>
          <a:lstStyle/>
          <a:p>
            <a:pPr marL="285750" indent="-285750">
              <a:buFont typeface="Arial"/>
              <a:buChar char="•"/>
            </a:pPr>
            <a:r>
              <a:rPr lang="en-US" sz="3000" dirty="0"/>
              <a:t>Begin peace negotiations</a:t>
            </a:r>
            <a:br>
              <a:rPr lang="en-US" sz="3000" dirty="0"/>
            </a:br>
            <a:r>
              <a:rPr lang="en-US" sz="3000" dirty="0"/>
              <a:t> immediately</a:t>
            </a:r>
          </a:p>
          <a:p>
            <a:pPr marL="285750" indent="-285750">
              <a:buFont typeface="Arial"/>
              <a:buChar char="•"/>
            </a:pPr>
            <a:r>
              <a:rPr lang="en-US" sz="3000" dirty="0"/>
              <a:t>Organization “Society of Nations”</a:t>
            </a:r>
          </a:p>
          <a:p>
            <a:pPr marL="285750" indent="-285750">
              <a:buFont typeface="Arial"/>
              <a:buChar char="•"/>
            </a:pPr>
            <a:r>
              <a:rPr lang="en-US" sz="3000" b="1" dirty="0"/>
              <a:t>Acknowledge women’s suffering </a:t>
            </a:r>
            <a:br>
              <a:rPr lang="en-US" sz="3000" b="1" dirty="0"/>
            </a:br>
            <a:r>
              <a:rPr lang="en-US" sz="3000" b="1" dirty="0"/>
              <a:t>during war</a:t>
            </a:r>
          </a:p>
          <a:p>
            <a:pPr marL="285750" indent="-285750">
              <a:buFont typeface="Arial"/>
              <a:buChar char="•"/>
            </a:pPr>
            <a:r>
              <a:rPr lang="en-US" sz="3000" b="1" dirty="0"/>
              <a:t>Give women right to vote</a:t>
            </a:r>
          </a:p>
          <a:p>
            <a:pPr marL="285750" indent="-285750">
              <a:buFont typeface="Arial"/>
              <a:buChar char="•"/>
            </a:pPr>
            <a:r>
              <a:rPr lang="en-US" sz="3000" b="1" dirty="0"/>
              <a:t>Women participation in Peace </a:t>
            </a:r>
            <a:br>
              <a:rPr lang="en-US" sz="3000" b="1" dirty="0"/>
            </a:br>
            <a:r>
              <a:rPr lang="en-US" sz="3000" b="1" dirty="0"/>
              <a:t>Processes</a:t>
            </a:r>
          </a:p>
        </p:txBody>
      </p:sp>
      <p:sp>
        <p:nvSpPr>
          <p:cNvPr id="5" name="TextBox 4"/>
          <p:cNvSpPr txBox="1"/>
          <p:nvPr/>
        </p:nvSpPr>
        <p:spPr>
          <a:xfrm flipH="1">
            <a:off x="1793171" y="4645275"/>
            <a:ext cx="576104" cy="461665"/>
          </a:xfrm>
          <a:prstGeom prst="rect">
            <a:avLst/>
          </a:prstGeom>
          <a:noFill/>
        </p:spPr>
        <p:txBody>
          <a:bodyPr wrap="square" rtlCol="0">
            <a:spAutoFit/>
          </a:bodyPr>
          <a:lstStyle/>
          <a:p>
            <a:r>
              <a:rPr lang="en-US" sz="2400" dirty="0"/>
              <a:t>14</a:t>
            </a:r>
          </a:p>
        </p:txBody>
      </p:sp>
    </p:spTree>
    <p:extLst>
      <p:ext uri="{BB962C8B-B14F-4D97-AF65-F5344CB8AC3E}">
        <p14:creationId xmlns:p14="http://schemas.microsoft.com/office/powerpoint/2010/main" val="27738351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028700" y="3644900"/>
            <a:ext cx="10045700" cy="381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8500" y="3860800"/>
            <a:ext cx="806631" cy="461665"/>
          </a:xfrm>
          <a:prstGeom prst="rect">
            <a:avLst/>
          </a:prstGeom>
          <a:noFill/>
        </p:spPr>
        <p:txBody>
          <a:bodyPr wrap="none" rtlCol="0">
            <a:spAutoFit/>
          </a:bodyPr>
          <a:lstStyle/>
          <a:p>
            <a:r>
              <a:rPr lang="en-US" sz="2400" dirty="0"/>
              <a:t>1889</a:t>
            </a:r>
          </a:p>
        </p:txBody>
      </p:sp>
      <p:sp>
        <p:nvSpPr>
          <p:cNvPr id="9" name="TextBox 8"/>
          <p:cNvSpPr txBox="1"/>
          <p:nvPr/>
        </p:nvSpPr>
        <p:spPr>
          <a:xfrm>
            <a:off x="10748028" y="4080133"/>
            <a:ext cx="806631" cy="461665"/>
          </a:xfrm>
          <a:prstGeom prst="rect">
            <a:avLst/>
          </a:prstGeom>
          <a:noFill/>
        </p:spPr>
        <p:txBody>
          <a:bodyPr wrap="none" rtlCol="0">
            <a:spAutoFit/>
          </a:bodyPr>
          <a:lstStyle/>
          <a:p>
            <a:r>
              <a:rPr lang="en-US" sz="2400" dirty="0"/>
              <a:t>1935</a:t>
            </a:r>
          </a:p>
        </p:txBody>
      </p:sp>
      <p:sp>
        <p:nvSpPr>
          <p:cNvPr id="10" name="TextBox 9"/>
          <p:cNvSpPr txBox="1"/>
          <p:nvPr/>
        </p:nvSpPr>
        <p:spPr>
          <a:xfrm>
            <a:off x="5689600" y="3987800"/>
            <a:ext cx="806631" cy="461665"/>
          </a:xfrm>
          <a:prstGeom prst="rect">
            <a:avLst/>
          </a:prstGeom>
          <a:noFill/>
        </p:spPr>
        <p:txBody>
          <a:bodyPr wrap="none" rtlCol="0">
            <a:spAutoFit/>
          </a:bodyPr>
          <a:lstStyle/>
          <a:p>
            <a:r>
              <a:rPr lang="en-US" sz="2400" dirty="0"/>
              <a:t>1915</a:t>
            </a:r>
          </a:p>
        </p:txBody>
      </p:sp>
      <p:sp>
        <p:nvSpPr>
          <p:cNvPr id="11" name="TextBox 10"/>
          <p:cNvSpPr txBox="1"/>
          <p:nvPr/>
        </p:nvSpPr>
        <p:spPr>
          <a:xfrm>
            <a:off x="1905000" y="4686300"/>
            <a:ext cx="1772088" cy="523220"/>
          </a:xfrm>
          <a:prstGeom prst="rect">
            <a:avLst/>
          </a:prstGeom>
          <a:noFill/>
        </p:spPr>
        <p:txBody>
          <a:bodyPr wrap="none" rtlCol="0">
            <a:spAutoFit/>
          </a:bodyPr>
          <a:lstStyle/>
          <a:p>
            <a:r>
              <a:rPr lang="en-US" sz="2800" dirty="0"/>
              <a:t>Celebrated</a:t>
            </a:r>
          </a:p>
        </p:txBody>
      </p:sp>
      <p:sp>
        <p:nvSpPr>
          <p:cNvPr id="13" name="TextBox 12"/>
          <p:cNvSpPr txBox="1"/>
          <p:nvPr/>
        </p:nvSpPr>
        <p:spPr>
          <a:xfrm>
            <a:off x="6546452" y="4080133"/>
            <a:ext cx="2470548" cy="1815882"/>
          </a:xfrm>
          <a:prstGeom prst="rect">
            <a:avLst/>
          </a:prstGeom>
          <a:noFill/>
        </p:spPr>
        <p:txBody>
          <a:bodyPr wrap="none" rtlCol="0">
            <a:spAutoFit/>
          </a:bodyPr>
          <a:lstStyle/>
          <a:p>
            <a:r>
              <a:rPr lang="en-US" sz="2800" dirty="0"/>
              <a:t>Demeaned</a:t>
            </a:r>
          </a:p>
          <a:p>
            <a:r>
              <a:rPr lang="en-US" sz="2800" dirty="0"/>
              <a:t>Traitor</a:t>
            </a:r>
          </a:p>
          <a:p>
            <a:r>
              <a:rPr lang="en-US" sz="2800" dirty="0"/>
              <a:t>Communist</a:t>
            </a:r>
          </a:p>
          <a:p>
            <a:r>
              <a:rPr lang="en-US" sz="2800" dirty="0"/>
              <a:t>Silly old woman</a:t>
            </a:r>
          </a:p>
        </p:txBody>
      </p:sp>
      <p:sp>
        <p:nvSpPr>
          <p:cNvPr id="14" name="TextBox 13"/>
          <p:cNvSpPr txBox="1"/>
          <p:nvPr/>
        </p:nvSpPr>
        <p:spPr>
          <a:xfrm>
            <a:off x="2857500" y="838200"/>
            <a:ext cx="5011308" cy="584775"/>
          </a:xfrm>
          <a:prstGeom prst="rect">
            <a:avLst/>
          </a:prstGeom>
          <a:noFill/>
        </p:spPr>
        <p:txBody>
          <a:bodyPr wrap="none" rtlCol="0">
            <a:spAutoFit/>
          </a:bodyPr>
          <a:lstStyle/>
          <a:p>
            <a:r>
              <a:rPr lang="en-US" sz="3200" dirty="0"/>
              <a:t>Jane Addams Public Timeline</a:t>
            </a:r>
          </a:p>
        </p:txBody>
      </p:sp>
      <p:sp>
        <p:nvSpPr>
          <p:cNvPr id="2" name="TextBox 1"/>
          <p:cNvSpPr txBox="1"/>
          <p:nvPr/>
        </p:nvSpPr>
        <p:spPr>
          <a:xfrm>
            <a:off x="6973455" y="6142182"/>
            <a:ext cx="1739742" cy="369332"/>
          </a:xfrm>
          <a:prstGeom prst="rect">
            <a:avLst/>
          </a:prstGeom>
          <a:noFill/>
        </p:spPr>
        <p:txBody>
          <a:bodyPr wrap="none" rtlCol="0">
            <a:spAutoFit/>
          </a:bodyPr>
          <a:lstStyle/>
          <a:p>
            <a:r>
              <a:rPr lang="en-US" dirty="0"/>
              <a:t>DOJ Surveillance</a:t>
            </a:r>
          </a:p>
        </p:txBody>
      </p:sp>
      <p:sp>
        <p:nvSpPr>
          <p:cNvPr id="4" name="TextBox 3"/>
          <p:cNvSpPr txBox="1"/>
          <p:nvPr/>
        </p:nvSpPr>
        <p:spPr>
          <a:xfrm>
            <a:off x="7687340" y="3243301"/>
            <a:ext cx="2351798" cy="369332"/>
          </a:xfrm>
          <a:prstGeom prst="rect">
            <a:avLst/>
          </a:prstGeom>
          <a:noFill/>
        </p:spPr>
        <p:txBody>
          <a:bodyPr wrap="none" rtlCol="0">
            <a:spAutoFit/>
          </a:bodyPr>
          <a:lstStyle/>
          <a:p>
            <a:r>
              <a:rPr lang="en-US" dirty="0"/>
              <a:t>Lost Historical Memory</a:t>
            </a:r>
          </a:p>
        </p:txBody>
      </p:sp>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82398" y="2641600"/>
            <a:ext cx="1268923" cy="946019"/>
          </a:xfrm>
          <a:prstGeom prst="rect">
            <a:avLst/>
          </a:prstGeom>
        </p:spPr>
      </p:pic>
      <p:pic>
        <p:nvPicPr>
          <p:cNvPr id="6" name="Picture 5">
            <a:extLst>
              <a:ext uri="{FF2B5EF4-FFF2-40B4-BE49-F238E27FC236}">
                <a16:creationId xmlns:a16="http://schemas.microsoft.com/office/drawing/2014/main" id="{A209717A-231C-2E4D-856B-9CBAB06CC2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500" y="1834115"/>
            <a:ext cx="1369282" cy="1746250"/>
          </a:xfrm>
          <a:prstGeom prst="rect">
            <a:avLst/>
          </a:prstGeom>
        </p:spPr>
      </p:pic>
      <p:sp>
        <p:nvSpPr>
          <p:cNvPr id="7" name="TextBox 6">
            <a:extLst>
              <a:ext uri="{FF2B5EF4-FFF2-40B4-BE49-F238E27FC236}">
                <a16:creationId xmlns:a16="http://schemas.microsoft.com/office/drawing/2014/main" id="{CB7140BA-A470-494B-ACF0-62792E86B3B5}"/>
              </a:ext>
            </a:extLst>
          </p:cNvPr>
          <p:cNvSpPr txBox="1"/>
          <p:nvPr/>
        </p:nvSpPr>
        <p:spPr>
          <a:xfrm>
            <a:off x="10756696" y="5061098"/>
            <a:ext cx="1129668" cy="646331"/>
          </a:xfrm>
          <a:prstGeom prst="rect">
            <a:avLst/>
          </a:prstGeom>
          <a:noFill/>
        </p:spPr>
        <p:txBody>
          <a:bodyPr wrap="none" rtlCol="0">
            <a:spAutoFit/>
          </a:bodyPr>
          <a:lstStyle/>
          <a:p>
            <a:r>
              <a:rPr lang="en-US" dirty="0"/>
              <a:t>Work on </a:t>
            </a:r>
          </a:p>
          <a:p>
            <a:r>
              <a:rPr lang="en-US" dirty="0"/>
              <a:t>Peace lost</a:t>
            </a:r>
          </a:p>
        </p:txBody>
      </p:sp>
    </p:spTree>
    <p:extLst>
      <p:ext uri="{BB962C8B-B14F-4D97-AF65-F5344CB8AC3E}">
        <p14:creationId xmlns:p14="http://schemas.microsoft.com/office/powerpoint/2010/main" val="5886766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90" y="323432"/>
            <a:ext cx="3765093" cy="3765093"/>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a:stretch>
            <a:fillRect/>
          </a:stretch>
        </p:blipFill>
        <p:spPr>
          <a:xfrm>
            <a:off x="7069568" y="2899103"/>
            <a:ext cx="4000500" cy="3556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2551932" y="588322"/>
            <a:ext cx="1684851" cy="646331"/>
          </a:xfrm>
          <a:prstGeom prst="rect">
            <a:avLst/>
          </a:prstGeom>
          <a:noFill/>
        </p:spPr>
        <p:txBody>
          <a:bodyPr wrap="none" rtlCol="0">
            <a:spAutoFit/>
          </a:bodyPr>
          <a:lstStyle/>
          <a:p>
            <a:r>
              <a:rPr lang="en-US" sz="3600" b="1" dirty="0"/>
              <a:t>Warrior</a:t>
            </a:r>
          </a:p>
        </p:txBody>
      </p:sp>
      <p:sp>
        <p:nvSpPr>
          <p:cNvPr id="6" name="TextBox 5"/>
          <p:cNvSpPr txBox="1"/>
          <p:nvPr/>
        </p:nvSpPr>
        <p:spPr>
          <a:xfrm>
            <a:off x="8897836" y="1912069"/>
            <a:ext cx="2646954" cy="646331"/>
          </a:xfrm>
          <a:prstGeom prst="rect">
            <a:avLst/>
          </a:prstGeom>
          <a:noFill/>
        </p:spPr>
        <p:txBody>
          <a:bodyPr wrap="none" rtlCol="0">
            <a:spAutoFit/>
          </a:bodyPr>
          <a:lstStyle/>
          <a:p>
            <a:r>
              <a:rPr lang="en-US" sz="3600" b="1" dirty="0"/>
              <a:t>Peacekeeper</a:t>
            </a:r>
          </a:p>
        </p:txBody>
      </p:sp>
      <p:sp>
        <p:nvSpPr>
          <p:cNvPr id="2" name="TextBox 1">
            <a:extLst>
              <a:ext uri="{FF2B5EF4-FFF2-40B4-BE49-F238E27FC236}">
                <a16:creationId xmlns:a16="http://schemas.microsoft.com/office/drawing/2014/main" id="{2F015AB7-BF66-2D48-AD3B-5597BCA8DDBF}"/>
              </a:ext>
            </a:extLst>
          </p:cNvPr>
          <p:cNvSpPr txBox="1"/>
          <p:nvPr/>
        </p:nvSpPr>
        <p:spPr>
          <a:xfrm>
            <a:off x="5614167" y="929595"/>
            <a:ext cx="4013727" cy="584775"/>
          </a:xfrm>
          <a:prstGeom prst="rect">
            <a:avLst/>
          </a:prstGeom>
          <a:noFill/>
        </p:spPr>
        <p:txBody>
          <a:bodyPr wrap="none" rtlCol="0">
            <a:spAutoFit/>
          </a:bodyPr>
          <a:lstStyle/>
          <a:p>
            <a:r>
              <a:rPr lang="en-US" sz="3200" dirty="0"/>
              <a:t>Peacekeeping Missions</a:t>
            </a:r>
          </a:p>
        </p:txBody>
      </p:sp>
      <p:pic>
        <p:nvPicPr>
          <p:cNvPr id="8" name="Picture 7">
            <a:extLst>
              <a:ext uri="{FF2B5EF4-FFF2-40B4-BE49-F238E27FC236}">
                <a16:creationId xmlns:a16="http://schemas.microsoft.com/office/drawing/2014/main" id="{2906B1EB-0572-624E-A19D-73972AB88443}"/>
              </a:ext>
            </a:extLst>
          </p:cNvPr>
          <p:cNvPicPr>
            <a:picLocks noChangeAspect="1"/>
          </p:cNvPicPr>
          <p:nvPr/>
        </p:nvPicPr>
        <p:blipFill>
          <a:blip r:embed="rId5"/>
          <a:stretch>
            <a:fillRect/>
          </a:stretch>
        </p:blipFill>
        <p:spPr>
          <a:xfrm>
            <a:off x="1571732" y="4677103"/>
            <a:ext cx="1349352" cy="202529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213642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A2660E8-8212-AD4A-96FF-56275843D705}"/>
              </a:ext>
            </a:extLst>
          </p:cNvPr>
          <p:cNvPicPr>
            <a:picLocks noChangeAspect="1"/>
          </p:cNvPicPr>
          <p:nvPr/>
        </p:nvPicPr>
        <p:blipFill>
          <a:blip r:embed="rId2"/>
          <a:stretch>
            <a:fillRect/>
          </a:stretch>
        </p:blipFill>
        <p:spPr>
          <a:xfrm>
            <a:off x="7600950" y="3180255"/>
            <a:ext cx="1523609" cy="2236198"/>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C36A973C-77B5-5845-BAD3-7897E167C154}"/>
              </a:ext>
            </a:extLst>
          </p:cNvPr>
          <p:cNvPicPr>
            <a:picLocks noChangeAspect="1"/>
          </p:cNvPicPr>
          <p:nvPr/>
        </p:nvPicPr>
        <p:blipFill>
          <a:blip r:embed="rId3"/>
          <a:stretch>
            <a:fillRect/>
          </a:stretch>
        </p:blipFill>
        <p:spPr>
          <a:xfrm>
            <a:off x="9315450" y="1022841"/>
            <a:ext cx="1785937" cy="3084387"/>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CE6C84B9-6F60-A74E-89A8-34C4B977F6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50689" y="843224"/>
            <a:ext cx="2140742" cy="3443620"/>
          </a:xfrm>
          <a:prstGeom prst="rect">
            <a:avLst/>
          </a:prstGeom>
          <a:effectLst>
            <a:outerShdw blurRad="152400" dist="152400" dir="13500000" algn="br" rotWithShape="0">
              <a:prstClr val="black">
                <a:alpha val="40000"/>
              </a:prstClr>
            </a:outerShdw>
          </a:effectLst>
        </p:spPr>
      </p:pic>
      <p:sp>
        <p:nvSpPr>
          <p:cNvPr id="7" name="TextBox 6">
            <a:extLst>
              <a:ext uri="{FF2B5EF4-FFF2-40B4-BE49-F238E27FC236}">
                <a16:creationId xmlns:a16="http://schemas.microsoft.com/office/drawing/2014/main" id="{2B77EFEC-3F53-F143-95E9-2505D3080347}"/>
              </a:ext>
            </a:extLst>
          </p:cNvPr>
          <p:cNvSpPr txBox="1"/>
          <p:nvPr/>
        </p:nvSpPr>
        <p:spPr>
          <a:xfrm>
            <a:off x="814388" y="1757363"/>
            <a:ext cx="2412712" cy="954107"/>
          </a:xfrm>
          <a:prstGeom prst="rect">
            <a:avLst/>
          </a:prstGeom>
          <a:noFill/>
        </p:spPr>
        <p:txBody>
          <a:bodyPr wrap="none" rtlCol="0">
            <a:spAutoFit/>
          </a:bodyPr>
          <a:lstStyle/>
          <a:p>
            <a:r>
              <a:rPr lang="en-US" sz="2800" dirty="0"/>
              <a:t>Investigate her </a:t>
            </a:r>
          </a:p>
          <a:p>
            <a:r>
              <a:rPr lang="en-US" sz="2800" dirty="0"/>
              <a:t>work on Peace</a:t>
            </a:r>
          </a:p>
        </p:txBody>
      </p:sp>
      <p:sp>
        <p:nvSpPr>
          <p:cNvPr id="8" name="TextBox 7">
            <a:extLst>
              <a:ext uri="{FF2B5EF4-FFF2-40B4-BE49-F238E27FC236}">
                <a16:creationId xmlns:a16="http://schemas.microsoft.com/office/drawing/2014/main" id="{70EE250D-679E-F445-91F2-CBD7428E4652}"/>
              </a:ext>
            </a:extLst>
          </p:cNvPr>
          <p:cNvSpPr txBox="1"/>
          <p:nvPr/>
        </p:nvSpPr>
        <p:spPr>
          <a:xfrm>
            <a:off x="1185863" y="4929188"/>
            <a:ext cx="4946482" cy="523220"/>
          </a:xfrm>
          <a:prstGeom prst="rect">
            <a:avLst/>
          </a:prstGeom>
          <a:noFill/>
        </p:spPr>
        <p:txBody>
          <a:bodyPr wrap="none" rtlCol="0">
            <a:spAutoFit/>
          </a:bodyPr>
          <a:lstStyle/>
          <a:p>
            <a:r>
              <a:rPr lang="en-US" sz="2800" dirty="0"/>
              <a:t>What was her concept of peace?</a:t>
            </a:r>
          </a:p>
        </p:txBody>
      </p:sp>
      <p:sp>
        <p:nvSpPr>
          <p:cNvPr id="2" name="TextBox 1">
            <a:extLst>
              <a:ext uri="{FF2B5EF4-FFF2-40B4-BE49-F238E27FC236}">
                <a16:creationId xmlns:a16="http://schemas.microsoft.com/office/drawing/2014/main" id="{8B546E13-B46F-7342-83D7-42121E48BC49}"/>
              </a:ext>
            </a:extLst>
          </p:cNvPr>
          <p:cNvSpPr txBox="1"/>
          <p:nvPr/>
        </p:nvSpPr>
        <p:spPr>
          <a:xfrm>
            <a:off x="9837683" y="6074979"/>
            <a:ext cx="1020600" cy="369332"/>
          </a:xfrm>
          <a:prstGeom prst="rect">
            <a:avLst/>
          </a:prstGeom>
          <a:noFill/>
        </p:spPr>
        <p:txBody>
          <a:bodyPr wrap="none" rtlCol="0">
            <a:spAutoFit/>
          </a:bodyPr>
          <a:lstStyle/>
          <a:p>
            <a:r>
              <a:rPr lang="en-US" dirty="0" err="1"/>
              <a:t>Sabatical</a:t>
            </a:r>
            <a:endParaRPr lang="en-US" dirty="0"/>
          </a:p>
        </p:txBody>
      </p:sp>
    </p:spTree>
    <p:extLst>
      <p:ext uri="{BB962C8B-B14F-4D97-AF65-F5344CB8AC3E}">
        <p14:creationId xmlns:p14="http://schemas.microsoft.com/office/powerpoint/2010/main" val="14191084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97269" y="1032340"/>
            <a:ext cx="2587028" cy="4127636"/>
          </a:xfrm>
          <a:prstGeom prst="rect">
            <a:avLst/>
          </a:prstGeom>
          <a:ln>
            <a:solidFill>
              <a:schemeClr val="accent5">
                <a:lumMod val="50000"/>
              </a:schemeClr>
            </a:solidFill>
          </a:ln>
          <a:effectLst>
            <a:outerShdw blurRad="139700" dist="127000" dir="2700000" algn="tl" rotWithShape="0">
              <a:prstClr val="black">
                <a:alpha val="40000"/>
              </a:prstClr>
            </a:outerShdw>
          </a:effectLst>
        </p:spPr>
      </p:pic>
      <p:sp>
        <p:nvSpPr>
          <p:cNvPr id="3" name="TextBox 2"/>
          <p:cNvSpPr txBox="1"/>
          <p:nvPr/>
        </p:nvSpPr>
        <p:spPr>
          <a:xfrm>
            <a:off x="5970330" y="1223270"/>
            <a:ext cx="4615116" cy="1200329"/>
          </a:xfrm>
          <a:prstGeom prst="rect">
            <a:avLst/>
          </a:prstGeom>
          <a:noFill/>
        </p:spPr>
        <p:txBody>
          <a:bodyPr wrap="none" rtlCol="0">
            <a:spAutoFit/>
          </a:bodyPr>
          <a:lstStyle/>
          <a:p>
            <a:r>
              <a:rPr lang="en-US" sz="3600" dirty="0"/>
              <a:t>“Peace Research: </a:t>
            </a:r>
          </a:p>
          <a:p>
            <a:r>
              <a:rPr lang="en-US" sz="3600" dirty="0"/>
              <a:t>Just the Study of War”*</a:t>
            </a:r>
          </a:p>
        </p:txBody>
      </p:sp>
      <p:sp>
        <p:nvSpPr>
          <p:cNvPr id="4" name="TextBox 3"/>
          <p:cNvSpPr txBox="1"/>
          <p:nvPr/>
        </p:nvSpPr>
        <p:spPr>
          <a:xfrm>
            <a:off x="5834266" y="4270423"/>
            <a:ext cx="4324872" cy="523220"/>
          </a:xfrm>
          <a:prstGeom prst="rect">
            <a:avLst/>
          </a:prstGeom>
          <a:noFill/>
        </p:spPr>
        <p:txBody>
          <a:bodyPr wrap="none" rtlCol="0">
            <a:spAutoFit/>
          </a:bodyPr>
          <a:lstStyle/>
          <a:p>
            <a:r>
              <a:rPr lang="en-US" sz="2800" dirty="0"/>
              <a:t>Negative Definition of Peace</a:t>
            </a:r>
          </a:p>
        </p:txBody>
      </p:sp>
      <p:sp>
        <p:nvSpPr>
          <p:cNvPr id="5" name="TextBox 4"/>
          <p:cNvSpPr txBox="1"/>
          <p:nvPr/>
        </p:nvSpPr>
        <p:spPr>
          <a:xfrm>
            <a:off x="177806" y="6386073"/>
            <a:ext cx="3650551" cy="307777"/>
          </a:xfrm>
          <a:prstGeom prst="rect">
            <a:avLst/>
          </a:prstGeom>
          <a:noFill/>
        </p:spPr>
        <p:txBody>
          <a:bodyPr wrap="none" rtlCol="0">
            <a:spAutoFit/>
          </a:bodyPr>
          <a:lstStyle/>
          <a:p>
            <a:r>
              <a:rPr lang="en-US" sz="1400" dirty="0"/>
              <a:t>* </a:t>
            </a:r>
            <a:r>
              <a:rPr lang="en-US" sz="1400" dirty="0" err="1"/>
              <a:t>Gleditsch</a:t>
            </a:r>
            <a:r>
              <a:rPr lang="en-US" sz="1400" dirty="0"/>
              <a:t>, N. </a:t>
            </a:r>
            <a:r>
              <a:rPr lang="en-US" sz="1400" dirty="0" err="1"/>
              <a:t>Nordkvelle</a:t>
            </a:r>
            <a:r>
              <a:rPr lang="en-US" sz="1400" dirty="0"/>
              <a:t>, J &amp; Strand, H. (2014)</a:t>
            </a:r>
          </a:p>
        </p:txBody>
      </p:sp>
    </p:spTree>
    <p:extLst>
      <p:ext uri="{BB962C8B-B14F-4D97-AF65-F5344CB8AC3E}">
        <p14:creationId xmlns:p14="http://schemas.microsoft.com/office/powerpoint/2010/main" val="24604912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8688" y="1000523"/>
            <a:ext cx="5918480" cy="1323439"/>
          </a:xfrm>
          <a:prstGeom prst="rect">
            <a:avLst/>
          </a:prstGeom>
          <a:noFill/>
        </p:spPr>
        <p:txBody>
          <a:bodyPr wrap="none" rtlCol="0">
            <a:spAutoFit/>
          </a:bodyPr>
          <a:lstStyle/>
          <a:p>
            <a:r>
              <a:rPr lang="en-US" sz="4000" dirty="0"/>
              <a:t>Problems </a:t>
            </a:r>
            <a:r>
              <a:rPr lang="en-US" sz="4000"/>
              <a:t>with </a:t>
            </a:r>
            <a:br>
              <a:rPr lang="en-US" sz="4000"/>
            </a:br>
            <a:r>
              <a:rPr lang="en-US" sz="4000"/>
              <a:t>               Negative </a:t>
            </a:r>
            <a:r>
              <a:rPr lang="en-US" sz="4000" dirty="0"/>
              <a:t>Definition</a:t>
            </a:r>
          </a:p>
        </p:txBody>
      </p:sp>
      <p:sp>
        <p:nvSpPr>
          <p:cNvPr id="3" name="TextBox 2"/>
          <p:cNvSpPr txBox="1"/>
          <p:nvPr/>
        </p:nvSpPr>
        <p:spPr>
          <a:xfrm>
            <a:off x="1931943" y="3031510"/>
            <a:ext cx="8234177" cy="3046988"/>
          </a:xfrm>
          <a:prstGeom prst="rect">
            <a:avLst/>
          </a:prstGeom>
          <a:noFill/>
        </p:spPr>
        <p:txBody>
          <a:bodyPr wrap="none" rtlCol="0">
            <a:spAutoFit/>
          </a:bodyPr>
          <a:lstStyle/>
          <a:p>
            <a:pPr marL="342900" indent="-342900">
              <a:buFont typeface="+mj-lt"/>
              <a:buAutoNum type="arabicPeriod"/>
            </a:pPr>
            <a:r>
              <a:rPr lang="en-US" sz="3200" dirty="0"/>
              <a:t>Shifts focus from peace to violence. </a:t>
            </a:r>
          </a:p>
          <a:p>
            <a:pPr marL="342900" indent="-342900">
              <a:buFont typeface="+mj-lt"/>
              <a:buAutoNum type="arabicPeriod"/>
            </a:pPr>
            <a:r>
              <a:rPr lang="en-US" sz="3200" dirty="0"/>
              <a:t>Focuses  on a short run end state.</a:t>
            </a:r>
          </a:p>
          <a:p>
            <a:pPr marL="342900" indent="-342900">
              <a:buFont typeface="+mj-lt"/>
              <a:buAutoNum type="arabicPeriod"/>
            </a:pPr>
            <a:r>
              <a:rPr lang="en-US" sz="3200" dirty="0"/>
              <a:t>Divorced from the dynamics of relationships.</a:t>
            </a:r>
          </a:p>
          <a:p>
            <a:pPr marL="342900" indent="-342900">
              <a:buFont typeface="+mj-lt"/>
              <a:buAutoNum type="arabicPeriod"/>
            </a:pPr>
            <a:r>
              <a:rPr lang="en-US" sz="3200" dirty="0"/>
              <a:t>Shifts attention away from underlying </a:t>
            </a:r>
            <a:br>
              <a:rPr lang="en-US" sz="3200" dirty="0"/>
            </a:br>
            <a:r>
              <a:rPr lang="en-US" sz="3200" dirty="0"/>
              <a:t>causes of violent conflict. </a:t>
            </a:r>
          </a:p>
          <a:p>
            <a:pPr marL="342900" indent="-342900">
              <a:buFont typeface="+mj-lt"/>
              <a:buAutoNum type="arabicPeriod"/>
            </a:pPr>
            <a:endParaRPr lang="en-US" sz="3200" dirty="0"/>
          </a:p>
        </p:txBody>
      </p:sp>
      <p:pic>
        <p:nvPicPr>
          <p:cNvPr id="4" name="Picture 3"/>
          <p:cNvPicPr>
            <a:picLocks noChangeAspect="1"/>
          </p:cNvPicPr>
          <p:nvPr/>
        </p:nvPicPr>
        <p:blipFill>
          <a:blip r:embed="rId2"/>
          <a:stretch>
            <a:fillRect/>
          </a:stretch>
        </p:blipFill>
        <p:spPr>
          <a:xfrm>
            <a:off x="8585035" y="391907"/>
            <a:ext cx="1714372" cy="2285829"/>
          </a:xfrm>
          <a:prstGeom prst="rect">
            <a:avLst/>
          </a:prstGeom>
        </p:spPr>
      </p:pic>
      <p:sp>
        <p:nvSpPr>
          <p:cNvPr id="5" name="&quot;No&quot; Symbol 4"/>
          <p:cNvSpPr/>
          <p:nvPr/>
        </p:nvSpPr>
        <p:spPr>
          <a:xfrm>
            <a:off x="8319675" y="391907"/>
            <a:ext cx="2245092" cy="2308103"/>
          </a:xfrm>
          <a:prstGeom prst="noSmoking">
            <a:avLst>
              <a:gd name="adj" fmla="val 845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54703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r="-392"/>
          <a:stretch/>
        </p:blipFill>
        <p:spPr>
          <a:xfrm>
            <a:off x="9024807" y="644725"/>
            <a:ext cx="2224440" cy="2687292"/>
          </a:xfrm>
          <a:prstGeom prst="rect">
            <a:avLst/>
          </a:prstGeom>
          <a:effectLst>
            <a:outerShdw blurRad="139700" dist="139700" dir="2700000" algn="tl" rotWithShape="0">
              <a:prstClr val="black">
                <a:alpha val="40000"/>
              </a:prstClr>
            </a:outerShdw>
          </a:effectLst>
        </p:spPr>
      </p:pic>
      <p:sp>
        <p:nvSpPr>
          <p:cNvPr id="3" name="TextBox 2"/>
          <p:cNvSpPr txBox="1"/>
          <p:nvPr/>
        </p:nvSpPr>
        <p:spPr>
          <a:xfrm>
            <a:off x="1290195" y="442922"/>
            <a:ext cx="3463308" cy="769441"/>
          </a:xfrm>
          <a:prstGeom prst="rect">
            <a:avLst/>
          </a:prstGeom>
          <a:noFill/>
        </p:spPr>
        <p:txBody>
          <a:bodyPr wrap="none" rtlCol="0">
            <a:spAutoFit/>
          </a:bodyPr>
          <a:lstStyle/>
          <a:p>
            <a:r>
              <a:rPr lang="en-US" sz="4400" dirty="0"/>
              <a:t>Positive Peace</a:t>
            </a:r>
          </a:p>
        </p:txBody>
      </p:sp>
      <p:sp>
        <p:nvSpPr>
          <p:cNvPr id="4" name="TextBox 3"/>
          <p:cNvSpPr txBox="1"/>
          <p:nvPr/>
        </p:nvSpPr>
        <p:spPr>
          <a:xfrm>
            <a:off x="675657" y="1413937"/>
            <a:ext cx="8838445" cy="5632311"/>
          </a:xfrm>
          <a:prstGeom prst="rect">
            <a:avLst/>
          </a:prstGeom>
          <a:noFill/>
        </p:spPr>
        <p:txBody>
          <a:bodyPr wrap="none" rtlCol="0">
            <a:spAutoFit/>
          </a:bodyPr>
          <a:lstStyle/>
          <a:p>
            <a:pPr marL="285750" indent="-285750">
              <a:buFont typeface="Arial" charset="0"/>
              <a:buChar char="•"/>
            </a:pPr>
            <a:r>
              <a:rPr lang="en-US" sz="3600" dirty="0"/>
              <a:t>Nonviolent and creative </a:t>
            </a:r>
            <a:br>
              <a:rPr lang="en-US" sz="3600" dirty="0"/>
            </a:br>
            <a:r>
              <a:rPr lang="en-US" sz="3600" dirty="0"/>
              <a:t>conflict transformation.</a:t>
            </a:r>
          </a:p>
          <a:p>
            <a:pPr marL="285750" indent="-285750">
              <a:buFont typeface="Arial" charset="0"/>
              <a:buChar char="•"/>
            </a:pPr>
            <a:r>
              <a:rPr lang="en-US" sz="3600" dirty="0"/>
              <a:t>Uneven long run focus.</a:t>
            </a:r>
          </a:p>
          <a:p>
            <a:pPr marL="285750" indent="-285750">
              <a:buFont typeface="Arial" charset="0"/>
              <a:buChar char="•"/>
            </a:pPr>
            <a:r>
              <a:rPr lang="en-US" sz="3600" dirty="0"/>
              <a:t>The fabric of the kind of society to which </a:t>
            </a:r>
            <a:br>
              <a:rPr lang="en-US" sz="3600" dirty="0"/>
            </a:br>
            <a:r>
              <a:rPr lang="en-US" sz="3600" dirty="0"/>
              <a:t>we aspire.</a:t>
            </a:r>
          </a:p>
          <a:p>
            <a:pPr marL="285750" indent="-285750">
              <a:buFont typeface="Arial" charset="0"/>
              <a:buChar char="•"/>
            </a:pPr>
            <a:r>
              <a:rPr lang="en-US" sz="3600" dirty="0"/>
              <a:t>Integrity, wholeness and well-being that </a:t>
            </a:r>
            <a:br>
              <a:rPr lang="en-US" sz="3600" dirty="0"/>
            </a:br>
            <a:r>
              <a:rPr lang="en-US" sz="3600" dirty="0"/>
              <a:t>arise from justice.</a:t>
            </a:r>
          </a:p>
          <a:p>
            <a:pPr marL="285750" indent="-285750">
              <a:buFont typeface="Arial" charset="0"/>
              <a:buChar char="•"/>
            </a:pPr>
            <a:r>
              <a:rPr lang="en-US" sz="3600" dirty="0"/>
              <a:t>Humanity toward others.</a:t>
            </a:r>
          </a:p>
          <a:p>
            <a:pPr marL="285750" indent="-285750">
              <a:buFont typeface="Arial" charset="0"/>
              <a:buChar char="•"/>
            </a:pPr>
            <a:r>
              <a:rPr lang="en-US" sz="3600" dirty="0"/>
              <a:t>Openness to a widely conceived social claim.</a:t>
            </a:r>
          </a:p>
          <a:p>
            <a:pPr marL="285750" indent="-285750">
              <a:buFont typeface="Arial" charset="0"/>
              <a:buChar char="•"/>
            </a:pPr>
            <a:endParaRPr lang="en-US" sz="3600" dirty="0"/>
          </a:p>
        </p:txBody>
      </p:sp>
    </p:spTree>
    <p:extLst>
      <p:ext uri="{BB962C8B-B14F-4D97-AF65-F5344CB8AC3E}">
        <p14:creationId xmlns:p14="http://schemas.microsoft.com/office/powerpoint/2010/main" val="13232923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B47CF4-0872-E046-A824-D343CC241FCA}"/>
              </a:ext>
            </a:extLst>
          </p:cNvPr>
          <p:cNvSpPr txBox="1"/>
          <p:nvPr/>
        </p:nvSpPr>
        <p:spPr>
          <a:xfrm>
            <a:off x="684604" y="548315"/>
            <a:ext cx="4355167" cy="584775"/>
          </a:xfrm>
          <a:prstGeom prst="rect">
            <a:avLst/>
          </a:prstGeom>
          <a:noFill/>
        </p:spPr>
        <p:txBody>
          <a:bodyPr wrap="none" rtlCol="0">
            <a:spAutoFit/>
          </a:bodyPr>
          <a:lstStyle/>
          <a:p>
            <a:r>
              <a:rPr lang="en-US" sz="3200" dirty="0"/>
              <a:t>Where does Addams Fit?</a:t>
            </a:r>
          </a:p>
        </p:txBody>
      </p:sp>
      <p:sp>
        <p:nvSpPr>
          <p:cNvPr id="3" name="TextBox 2">
            <a:extLst>
              <a:ext uri="{FF2B5EF4-FFF2-40B4-BE49-F238E27FC236}">
                <a16:creationId xmlns:a16="http://schemas.microsoft.com/office/drawing/2014/main" id="{D24BCA80-2C7F-0944-8F53-CF1ED74C236D}"/>
              </a:ext>
            </a:extLst>
          </p:cNvPr>
          <p:cNvSpPr txBox="1"/>
          <p:nvPr/>
        </p:nvSpPr>
        <p:spPr>
          <a:xfrm>
            <a:off x="684604" y="2261099"/>
            <a:ext cx="3842142" cy="523220"/>
          </a:xfrm>
          <a:prstGeom prst="rect">
            <a:avLst/>
          </a:prstGeom>
          <a:noFill/>
        </p:spPr>
        <p:txBody>
          <a:bodyPr wrap="none" rtlCol="0">
            <a:spAutoFit/>
          </a:bodyPr>
          <a:lstStyle/>
          <a:p>
            <a:r>
              <a:rPr lang="en-US" sz="2800" dirty="0"/>
              <a:t>Spoke of a Positive Peace</a:t>
            </a:r>
          </a:p>
        </p:txBody>
      </p:sp>
      <p:pic>
        <p:nvPicPr>
          <p:cNvPr id="4" name="Picture 3">
            <a:extLst>
              <a:ext uri="{FF2B5EF4-FFF2-40B4-BE49-F238E27FC236}">
                <a16:creationId xmlns:a16="http://schemas.microsoft.com/office/drawing/2014/main" id="{465798FB-32B1-F44D-BD41-27A225764F99}"/>
              </a:ext>
            </a:extLst>
          </p:cNvPr>
          <p:cNvPicPr>
            <a:picLocks noChangeAspect="1"/>
          </p:cNvPicPr>
          <p:nvPr/>
        </p:nvPicPr>
        <p:blipFill>
          <a:blip r:embed="rId2"/>
          <a:stretch>
            <a:fillRect/>
          </a:stretch>
        </p:blipFill>
        <p:spPr>
          <a:xfrm>
            <a:off x="7727801" y="548315"/>
            <a:ext cx="3191835" cy="4128282"/>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D46BAF42-CFDF-7A43-9B2D-12B625B014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9220" y="3115340"/>
            <a:ext cx="2052968" cy="3302426"/>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27F659A2-8E66-D84C-ADAE-9F23D2D1DA9C}"/>
              </a:ext>
            </a:extLst>
          </p:cNvPr>
          <p:cNvSpPr txBox="1"/>
          <p:nvPr/>
        </p:nvSpPr>
        <p:spPr>
          <a:xfrm>
            <a:off x="5355003" y="5311362"/>
            <a:ext cx="3968715" cy="830997"/>
          </a:xfrm>
          <a:prstGeom prst="rect">
            <a:avLst/>
          </a:prstGeom>
          <a:noFill/>
        </p:spPr>
        <p:txBody>
          <a:bodyPr wrap="none" rtlCol="0">
            <a:spAutoFit/>
          </a:bodyPr>
          <a:lstStyle/>
          <a:p>
            <a:r>
              <a:rPr lang="en-US" sz="2400" dirty="0"/>
              <a:t>Apply to peacebuilding</a:t>
            </a:r>
          </a:p>
          <a:p>
            <a:r>
              <a:rPr lang="en-US" sz="2400" dirty="0"/>
              <a:t>Apply to Public Administration</a:t>
            </a:r>
          </a:p>
        </p:txBody>
      </p:sp>
      <p:sp>
        <p:nvSpPr>
          <p:cNvPr id="7" name="TextBox 6">
            <a:extLst>
              <a:ext uri="{FF2B5EF4-FFF2-40B4-BE49-F238E27FC236}">
                <a16:creationId xmlns:a16="http://schemas.microsoft.com/office/drawing/2014/main" id="{25D458D0-A249-064D-9558-11BCA9800E9C}"/>
              </a:ext>
            </a:extLst>
          </p:cNvPr>
          <p:cNvSpPr txBox="1"/>
          <p:nvPr/>
        </p:nvSpPr>
        <p:spPr>
          <a:xfrm>
            <a:off x="3348204" y="3105748"/>
            <a:ext cx="3383134" cy="1077218"/>
          </a:xfrm>
          <a:prstGeom prst="rect">
            <a:avLst/>
          </a:prstGeom>
          <a:noFill/>
        </p:spPr>
        <p:txBody>
          <a:bodyPr wrap="square" rtlCol="0">
            <a:spAutoFit/>
          </a:bodyPr>
          <a:lstStyle/>
          <a:p>
            <a:r>
              <a:rPr lang="en-US" sz="3200" dirty="0"/>
              <a:t>Manifestation of her Social Ethics</a:t>
            </a:r>
          </a:p>
        </p:txBody>
      </p:sp>
    </p:spTree>
    <p:extLst>
      <p:ext uri="{BB962C8B-B14F-4D97-AF65-F5344CB8AC3E}">
        <p14:creationId xmlns:p14="http://schemas.microsoft.com/office/powerpoint/2010/main" val="18239496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2884" y="212651"/>
            <a:ext cx="7290013" cy="486077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183291" y="3433897"/>
            <a:ext cx="3305512" cy="707886"/>
          </a:xfrm>
          <a:prstGeom prst="rect">
            <a:avLst/>
          </a:prstGeom>
          <a:noFill/>
        </p:spPr>
        <p:txBody>
          <a:bodyPr wrap="none" rtlCol="0">
            <a:spAutoFit/>
          </a:bodyPr>
          <a:lstStyle/>
          <a:p>
            <a:r>
              <a:rPr lang="en-US" sz="4000" b="1" dirty="0" err="1"/>
              <a:t>PeaceWeaving</a:t>
            </a:r>
            <a:endParaRPr lang="en-US" sz="4000" b="1" dirty="0"/>
          </a:p>
        </p:txBody>
      </p:sp>
      <p:sp>
        <p:nvSpPr>
          <p:cNvPr id="5" name="TextBox 4"/>
          <p:cNvSpPr txBox="1"/>
          <p:nvPr/>
        </p:nvSpPr>
        <p:spPr>
          <a:xfrm>
            <a:off x="3232867" y="5331169"/>
            <a:ext cx="2813791" cy="584776"/>
          </a:xfrm>
          <a:prstGeom prst="rect">
            <a:avLst/>
          </a:prstGeom>
          <a:noFill/>
        </p:spPr>
        <p:txBody>
          <a:bodyPr wrap="none" rtlCol="0">
            <a:spAutoFit/>
          </a:bodyPr>
          <a:lstStyle/>
          <a:p>
            <a:r>
              <a:rPr lang="en-US" sz="3200" dirty="0"/>
              <a:t>1. Relationships</a:t>
            </a:r>
          </a:p>
        </p:txBody>
      </p:sp>
      <p:sp>
        <p:nvSpPr>
          <p:cNvPr id="3" name="TextBox 2"/>
          <p:cNvSpPr txBox="1"/>
          <p:nvPr/>
        </p:nvSpPr>
        <p:spPr>
          <a:xfrm>
            <a:off x="9042039" y="693018"/>
            <a:ext cx="2036135" cy="369332"/>
          </a:xfrm>
          <a:prstGeom prst="rect">
            <a:avLst/>
          </a:prstGeom>
          <a:noFill/>
        </p:spPr>
        <p:txBody>
          <a:bodyPr wrap="none" rtlCol="0">
            <a:spAutoFit/>
          </a:bodyPr>
          <a:lstStyle/>
          <a:p>
            <a:r>
              <a:rPr lang="en-US" dirty="0"/>
              <a:t>Feminine sensibility</a:t>
            </a:r>
          </a:p>
        </p:txBody>
      </p:sp>
      <p:sp>
        <p:nvSpPr>
          <p:cNvPr id="6" name="TextBox 5">
            <a:extLst>
              <a:ext uri="{FF2B5EF4-FFF2-40B4-BE49-F238E27FC236}">
                <a16:creationId xmlns:a16="http://schemas.microsoft.com/office/drawing/2014/main" id="{0CBD61BA-DECA-E749-ABD4-8EAA847CF07F}"/>
              </a:ext>
            </a:extLst>
          </p:cNvPr>
          <p:cNvSpPr txBox="1"/>
          <p:nvPr/>
        </p:nvSpPr>
        <p:spPr>
          <a:xfrm>
            <a:off x="4476307" y="6103088"/>
            <a:ext cx="3105402" cy="369332"/>
          </a:xfrm>
          <a:prstGeom prst="rect">
            <a:avLst/>
          </a:prstGeom>
          <a:noFill/>
        </p:spPr>
        <p:txBody>
          <a:bodyPr wrap="none" rtlCol="0">
            <a:spAutoFit/>
          </a:bodyPr>
          <a:lstStyle/>
          <a:p>
            <a:r>
              <a:rPr lang="en-US" dirty="0"/>
              <a:t>Transform enemies into friends</a:t>
            </a:r>
          </a:p>
        </p:txBody>
      </p:sp>
      <p:sp>
        <p:nvSpPr>
          <p:cNvPr id="7" name="TextBox 6">
            <a:extLst>
              <a:ext uri="{FF2B5EF4-FFF2-40B4-BE49-F238E27FC236}">
                <a16:creationId xmlns:a16="http://schemas.microsoft.com/office/drawing/2014/main" id="{1D7BCB3C-E611-A542-8408-D6786B3AE337}"/>
              </a:ext>
            </a:extLst>
          </p:cNvPr>
          <p:cNvSpPr txBox="1"/>
          <p:nvPr/>
        </p:nvSpPr>
        <p:spPr>
          <a:xfrm>
            <a:off x="9316749" y="5915945"/>
            <a:ext cx="2505814" cy="461665"/>
          </a:xfrm>
          <a:prstGeom prst="rect">
            <a:avLst/>
          </a:prstGeom>
          <a:noFill/>
        </p:spPr>
        <p:txBody>
          <a:bodyPr wrap="none" rtlCol="0">
            <a:spAutoFit/>
          </a:bodyPr>
          <a:lstStyle/>
          <a:p>
            <a:r>
              <a:rPr lang="en-US" sz="2400" b="1" dirty="0"/>
              <a:t>Making and Doing</a:t>
            </a:r>
          </a:p>
        </p:txBody>
      </p:sp>
    </p:spTree>
    <p:extLst>
      <p:ext uri="{BB962C8B-B14F-4D97-AF65-F5344CB8AC3E}">
        <p14:creationId xmlns:p14="http://schemas.microsoft.com/office/powerpoint/2010/main" val="10271008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4838" y="842064"/>
            <a:ext cx="5313274" cy="707886"/>
          </a:xfrm>
          <a:prstGeom prst="rect">
            <a:avLst/>
          </a:prstGeom>
          <a:noFill/>
        </p:spPr>
        <p:txBody>
          <a:bodyPr wrap="none" rtlCol="0">
            <a:spAutoFit/>
          </a:bodyPr>
          <a:lstStyle/>
          <a:p>
            <a:r>
              <a:rPr lang="en-US" sz="4000" dirty="0"/>
              <a:t>2. Avoid Rigid </a:t>
            </a:r>
            <a:r>
              <a:rPr lang="en-US" sz="4000" dirty="0" err="1"/>
              <a:t>Moralisms</a:t>
            </a:r>
            <a:endParaRPr lang="en-US" sz="4000" dirty="0"/>
          </a:p>
        </p:txBody>
      </p:sp>
      <p:pic>
        <p:nvPicPr>
          <p:cNvPr id="3" name="Picture 2"/>
          <p:cNvPicPr>
            <a:picLocks noChangeAspect="1"/>
          </p:cNvPicPr>
          <p:nvPr/>
        </p:nvPicPr>
        <p:blipFill>
          <a:blip r:embed="rId2"/>
          <a:stretch>
            <a:fillRect/>
          </a:stretch>
        </p:blipFill>
        <p:spPr>
          <a:xfrm>
            <a:off x="7319960" y="1360764"/>
            <a:ext cx="3028574" cy="258536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92206" y="2681266"/>
            <a:ext cx="5481923" cy="3654615"/>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9182772" y="4654018"/>
            <a:ext cx="2016514" cy="1569660"/>
          </a:xfrm>
          <a:prstGeom prst="rect">
            <a:avLst/>
          </a:prstGeom>
          <a:noFill/>
        </p:spPr>
        <p:txBody>
          <a:bodyPr wrap="none" rtlCol="0">
            <a:spAutoFit/>
          </a:bodyPr>
          <a:lstStyle/>
          <a:p>
            <a:r>
              <a:rPr lang="en-US" sz="2400" dirty="0"/>
              <a:t>Friend/enemy</a:t>
            </a:r>
          </a:p>
          <a:p>
            <a:r>
              <a:rPr lang="en-US" sz="2400" dirty="0"/>
              <a:t>good/evil</a:t>
            </a:r>
            <a:br>
              <a:rPr lang="en-US" sz="2400" dirty="0"/>
            </a:br>
            <a:r>
              <a:rPr lang="en-US" sz="2400" dirty="0"/>
              <a:t>Victory/Defeat</a:t>
            </a:r>
          </a:p>
          <a:p>
            <a:r>
              <a:rPr lang="en-US" sz="2400" dirty="0"/>
              <a:t>Good/Bad</a:t>
            </a:r>
          </a:p>
        </p:txBody>
      </p:sp>
    </p:spTree>
    <p:extLst>
      <p:ext uri="{BB962C8B-B14F-4D97-AF65-F5344CB8AC3E}">
        <p14:creationId xmlns:p14="http://schemas.microsoft.com/office/powerpoint/2010/main" val="2868433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A07310-C6EE-0B40-8AED-B7E93595E07F}"/>
              </a:ext>
            </a:extLst>
          </p:cNvPr>
          <p:cNvSpPr txBox="1"/>
          <p:nvPr/>
        </p:nvSpPr>
        <p:spPr>
          <a:xfrm>
            <a:off x="675554" y="4549185"/>
            <a:ext cx="10579884" cy="1938992"/>
          </a:xfrm>
          <a:prstGeom prst="rect">
            <a:avLst/>
          </a:prstGeom>
          <a:noFill/>
        </p:spPr>
        <p:txBody>
          <a:bodyPr wrap="none" rtlCol="0">
            <a:spAutoFit/>
          </a:bodyPr>
          <a:lstStyle/>
          <a:p>
            <a:pPr algn="ctr"/>
            <a:r>
              <a:rPr lang="en-US" sz="4000" b="1" dirty="0"/>
              <a:t>Public Administration </a:t>
            </a:r>
            <a:r>
              <a:rPr lang="en-US" sz="4000" dirty="0"/>
              <a:t>deals with the stewardship </a:t>
            </a:r>
          </a:p>
          <a:p>
            <a:pPr algn="ctr"/>
            <a:r>
              <a:rPr lang="en-US" sz="4000" dirty="0"/>
              <a:t>and implementation of the products of a </a:t>
            </a:r>
          </a:p>
          <a:p>
            <a:pPr algn="ctr"/>
            <a:r>
              <a:rPr lang="en-US" sz="4000" dirty="0"/>
              <a:t>living democracy</a:t>
            </a:r>
          </a:p>
        </p:txBody>
      </p:sp>
      <p:pic>
        <p:nvPicPr>
          <p:cNvPr id="6" name="Picture 5">
            <a:extLst>
              <a:ext uri="{FF2B5EF4-FFF2-40B4-BE49-F238E27FC236}">
                <a16:creationId xmlns:a16="http://schemas.microsoft.com/office/drawing/2014/main" id="{02222CCF-2D3C-594B-9C3E-3E42B02196D8}"/>
              </a:ext>
            </a:extLst>
          </p:cNvPr>
          <p:cNvPicPr>
            <a:picLocks noChangeAspect="1"/>
          </p:cNvPicPr>
          <p:nvPr/>
        </p:nvPicPr>
        <p:blipFill>
          <a:blip r:embed="rId2"/>
          <a:stretch>
            <a:fillRect/>
          </a:stretch>
        </p:blipFill>
        <p:spPr>
          <a:xfrm>
            <a:off x="977879" y="470736"/>
            <a:ext cx="1785769" cy="2436831"/>
          </a:xfrm>
          <a:prstGeom prst="rect">
            <a:avLst/>
          </a:prstGeom>
          <a:effectLst>
            <a:outerShdw blurRad="139700" dist="241300" dir="2700000" algn="tl" rotWithShape="0">
              <a:prstClr val="black">
                <a:alpha val="40000"/>
              </a:prstClr>
            </a:outerShdw>
          </a:effectLst>
        </p:spPr>
      </p:pic>
      <p:pic>
        <p:nvPicPr>
          <p:cNvPr id="7" name="Picture 6">
            <a:extLst>
              <a:ext uri="{FF2B5EF4-FFF2-40B4-BE49-F238E27FC236}">
                <a16:creationId xmlns:a16="http://schemas.microsoft.com/office/drawing/2014/main" id="{3499F617-1F6B-5D4F-BC5B-A5BBB7F1642B}"/>
              </a:ext>
            </a:extLst>
          </p:cNvPr>
          <p:cNvPicPr>
            <a:picLocks noChangeAspect="1"/>
          </p:cNvPicPr>
          <p:nvPr/>
        </p:nvPicPr>
        <p:blipFill>
          <a:blip r:embed="rId3"/>
          <a:stretch>
            <a:fillRect/>
          </a:stretch>
        </p:blipFill>
        <p:spPr>
          <a:xfrm>
            <a:off x="8422964" y="470736"/>
            <a:ext cx="1667435" cy="2299304"/>
          </a:xfrm>
          <a:prstGeom prst="rect">
            <a:avLst/>
          </a:prstGeom>
          <a:solidFill>
            <a:srgbClr val="FF0000"/>
          </a:solidFill>
          <a:ln>
            <a:solidFill>
              <a:schemeClr val="accent1">
                <a:lumMod val="60000"/>
                <a:lumOff val="40000"/>
              </a:schemeClr>
            </a:solidFill>
          </a:ln>
          <a:effectLst>
            <a:outerShdw blurRad="165100" dist="177800" dir="3120000" algn="tl" rotWithShape="0">
              <a:prstClr val="black">
                <a:alpha val="53000"/>
              </a:prstClr>
            </a:outerShdw>
          </a:effectLst>
        </p:spPr>
      </p:pic>
      <p:sp>
        <p:nvSpPr>
          <p:cNvPr id="4" name="TextBox 3">
            <a:extLst>
              <a:ext uri="{FF2B5EF4-FFF2-40B4-BE49-F238E27FC236}">
                <a16:creationId xmlns:a16="http://schemas.microsoft.com/office/drawing/2014/main" id="{0F56D332-7F4C-8E47-BA75-87333493CBCC}"/>
              </a:ext>
            </a:extLst>
          </p:cNvPr>
          <p:cNvSpPr txBox="1"/>
          <p:nvPr/>
        </p:nvSpPr>
        <p:spPr>
          <a:xfrm>
            <a:off x="1282679" y="3039035"/>
            <a:ext cx="1314912" cy="369332"/>
          </a:xfrm>
          <a:prstGeom prst="rect">
            <a:avLst/>
          </a:prstGeom>
          <a:noFill/>
        </p:spPr>
        <p:txBody>
          <a:bodyPr wrap="none" rtlCol="0">
            <a:spAutoFit/>
          </a:bodyPr>
          <a:lstStyle/>
          <a:p>
            <a:r>
              <a:rPr lang="en-US" dirty="0"/>
              <a:t>John Dewey</a:t>
            </a:r>
          </a:p>
        </p:txBody>
      </p:sp>
      <p:sp>
        <p:nvSpPr>
          <p:cNvPr id="8" name="TextBox 7">
            <a:extLst>
              <a:ext uri="{FF2B5EF4-FFF2-40B4-BE49-F238E27FC236}">
                <a16:creationId xmlns:a16="http://schemas.microsoft.com/office/drawing/2014/main" id="{92AFB104-F8D1-D54C-97D1-15D69C24DF10}"/>
              </a:ext>
            </a:extLst>
          </p:cNvPr>
          <p:cNvSpPr txBox="1"/>
          <p:nvPr/>
        </p:nvSpPr>
        <p:spPr>
          <a:xfrm>
            <a:off x="8546390" y="3223701"/>
            <a:ext cx="1420582" cy="369332"/>
          </a:xfrm>
          <a:prstGeom prst="rect">
            <a:avLst/>
          </a:prstGeom>
          <a:noFill/>
        </p:spPr>
        <p:txBody>
          <a:bodyPr wrap="none" rtlCol="0">
            <a:spAutoFit/>
          </a:bodyPr>
          <a:lstStyle/>
          <a:p>
            <a:r>
              <a:rPr lang="en-US" dirty="0"/>
              <a:t>Jane Addams</a:t>
            </a:r>
          </a:p>
        </p:txBody>
      </p:sp>
      <p:sp>
        <p:nvSpPr>
          <p:cNvPr id="9" name="TextBox 8">
            <a:extLst>
              <a:ext uri="{FF2B5EF4-FFF2-40B4-BE49-F238E27FC236}">
                <a16:creationId xmlns:a16="http://schemas.microsoft.com/office/drawing/2014/main" id="{04315383-8352-0C42-A379-FAEE2DB692B0}"/>
              </a:ext>
            </a:extLst>
          </p:cNvPr>
          <p:cNvSpPr txBox="1"/>
          <p:nvPr/>
        </p:nvSpPr>
        <p:spPr>
          <a:xfrm>
            <a:off x="3854823" y="1987529"/>
            <a:ext cx="3110852" cy="461665"/>
          </a:xfrm>
          <a:prstGeom prst="rect">
            <a:avLst/>
          </a:prstGeom>
          <a:noFill/>
        </p:spPr>
        <p:txBody>
          <a:bodyPr wrap="none" rtlCol="0">
            <a:spAutoFit/>
          </a:bodyPr>
          <a:lstStyle/>
          <a:p>
            <a:r>
              <a:rPr lang="en-US" sz="2400" dirty="0"/>
              <a:t>Discovered Pragmatism</a:t>
            </a:r>
          </a:p>
        </p:txBody>
      </p:sp>
      <p:sp>
        <p:nvSpPr>
          <p:cNvPr id="12" name="Left-Right Arrow 11">
            <a:extLst>
              <a:ext uri="{FF2B5EF4-FFF2-40B4-BE49-F238E27FC236}">
                <a16:creationId xmlns:a16="http://schemas.microsoft.com/office/drawing/2014/main" id="{E7C3CB75-EFD2-044E-939B-B1D3583F98AF}"/>
              </a:ext>
            </a:extLst>
          </p:cNvPr>
          <p:cNvSpPr/>
          <p:nvPr/>
        </p:nvSpPr>
        <p:spPr>
          <a:xfrm>
            <a:off x="3245224" y="1434353"/>
            <a:ext cx="4769223" cy="24258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8347023-40BE-BD42-8818-86F6006D83F4}"/>
              </a:ext>
            </a:extLst>
          </p:cNvPr>
          <p:cNvSpPr txBox="1"/>
          <p:nvPr/>
        </p:nvSpPr>
        <p:spPr>
          <a:xfrm>
            <a:off x="1040524" y="3857297"/>
            <a:ext cx="4414029" cy="369332"/>
          </a:xfrm>
          <a:prstGeom prst="rect">
            <a:avLst/>
          </a:prstGeom>
          <a:noFill/>
        </p:spPr>
        <p:txBody>
          <a:bodyPr wrap="none" rtlCol="0">
            <a:spAutoFit/>
          </a:bodyPr>
          <a:lstStyle/>
          <a:p>
            <a:r>
              <a:rPr lang="en-US" dirty="0"/>
              <a:t>Example – intertwined road to </a:t>
            </a:r>
            <a:r>
              <a:rPr lang="en-US" dirty="0" err="1"/>
              <a:t>peaceweaving</a:t>
            </a:r>
            <a:endParaRPr lang="en-US" dirty="0"/>
          </a:p>
        </p:txBody>
      </p:sp>
    </p:spTree>
    <p:extLst>
      <p:ext uri="{BB962C8B-B14F-4D97-AF65-F5344CB8AC3E}">
        <p14:creationId xmlns:p14="http://schemas.microsoft.com/office/powerpoint/2010/main" val="29826827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7E0CCB-3692-314B-A7CC-3489664C5A81}"/>
              </a:ext>
            </a:extLst>
          </p:cNvPr>
          <p:cNvSpPr txBox="1"/>
          <p:nvPr/>
        </p:nvSpPr>
        <p:spPr>
          <a:xfrm>
            <a:off x="1702087" y="830318"/>
            <a:ext cx="4686219" cy="707886"/>
          </a:xfrm>
          <a:prstGeom prst="rect">
            <a:avLst/>
          </a:prstGeom>
          <a:noFill/>
        </p:spPr>
        <p:txBody>
          <a:bodyPr wrap="none" rtlCol="0">
            <a:spAutoFit/>
          </a:bodyPr>
          <a:lstStyle/>
          <a:p>
            <a:r>
              <a:rPr lang="en-US" sz="4000" dirty="0"/>
              <a:t>3. Embrace Perplexity</a:t>
            </a:r>
          </a:p>
        </p:txBody>
      </p:sp>
      <p:pic>
        <p:nvPicPr>
          <p:cNvPr id="3" name="Picture 2">
            <a:extLst>
              <a:ext uri="{FF2B5EF4-FFF2-40B4-BE49-F238E27FC236}">
                <a16:creationId xmlns:a16="http://schemas.microsoft.com/office/drawing/2014/main" id="{937F0A35-8E15-9F47-81F5-77C2DF44BB2E}"/>
              </a:ext>
            </a:extLst>
          </p:cNvPr>
          <p:cNvPicPr>
            <a:picLocks noChangeAspect="1"/>
          </p:cNvPicPr>
          <p:nvPr/>
        </p:nvPicPr>
        <p:blipFill>
          <a:blip r:embed="rId2"/>
          <a:stretch>
            <a:fillRect/>
          </a:stretch>
        </p:blipFill>
        <p:spPr>
          <a:xfrm>
            <a:off x="2164542" y="2341693"/>
            <a:ext cx="3374410" cy="3198354"/>
          </a:xfrm>
          <a:prstGeom prst="rect">
            <a:avLst/>
          </a:prstGeom>
        </p:spPr>
      </p:pic>
      <p:sp>
        <p:nvSpPr>
          <p:cNvPr id="4" name="TextBox 3">
            <a:extLst>
              <a:ext uri="{FF2B5EF4-FFF2-40B4-BE49-F238E27FC236}">
                <a16:creationId xmlns:a16="http://schemas.microsoft.com/office/drawing/2014/main" id="{73B07E0A-E2AA-9946-A2AD-DF9C686C0DBE}"/>
              </a:ext>
            </a:extLst>
          </p:cNvPr>
          <p:cNvSpPr txBox="1"/>
          <p:nvPr/>
        </p:nvSpPr>
        <p:spPr>
          <a:xfrm>
            <a:off x="6850761" y="4939882"/>
            <a:ext cx="4480650" cy="1200329"/>
          </a:xfrm>
          <a:prstGeom prst="rect">
            <a:avLst/>
          </a:prstGeom>
          <a:noFill/>
        </p:spPr>
        <p:txBody>
          <a:bodyPr wrap="none" rtlCol="0">
            <a:spAutoFit/>
          </a:bodyPr>
          <a:lstStyle/>
          <a:p>
            <a:r>
              <a:rPr lang="en-US" sz="2400" dirty="0"/>
              <a:t>Pause &amp; Reflect</a:t>
            </a:r>
          </a:p>
          <a:p>
            <a:r>
              <a:rPr lang="en-US" sz="2400" dirty="0"/>
              <a:t>Willingness to entertain new ideas</a:t>
            </a:r>
          </a:p>
          <a:p>
            <a:r>
              <a:rPr lang="en-US" sz="2400" dirty="0"/>
              <a:t>opposite of rigid </a:t>
            </a:r>
            <a:r>
              <a:rPr lang="en-US" sz="2400" dirty="0" err="1"/>
              <a:t>moralisms</a:t>
            </a:r>
            <a:endParaRPr lang="en-US" sz="2400" dirty="0"/>
          </a:p>
        </p:txBody>
      </p:sp>
    </p:spTree>
    <p:extLst>
      <p:ext uri="{BB962C8B-B14F-4D97-AF65-F5344CB8AC3E}">
        <p14:creationId xmlns:p14="http://schemas.microsoft.com/office/powerpoint/2010/main" val="25739618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6917" y="514067"/>
            <a:ext cx="6449843" cy="707886"/>
          </a:xfrm>
          <a:prstGeom prst="rect">
            <a:avLst/>
          </a:prstGeom>
          <a:noFill/>
        </p:spPr>
        <p:txBody>
          <a:bodyPr wrap="none" rtlCol="0">
            <a:spAutoFit/>
          </a:bodyPr>
          <a:lstStyle/>
          <a:p>
            <a:r>
              <a:rPr lang="en-US" sz="4000" dirty="0"/>
              <a:t>4. Sympathetic Understanding</a:t>
            </a:r>
          </a:p>
        </p:txBody>
      </p:sp>
      <p:pic>
        <p:nvPicPr>
          <p:cNvPr id="3" name="Picture 2"/>
          <p:cNvPicPr>
            <a:picLocks noChangeAspect="1"/>
          </p:cNvPicPr>
          <p:nvPr/>
        </p:nvPicPr>
        <p:blipFill>
          <a:blip r:embed="rId2"/>
          <a:stretch>
            <a:fillRect/>
          </a:stretch>
        </p:blipFill>
        <p:spPr>
          <a:xfrm>
            <a:off x="4171188" y="2261713"/>
            <a:ext cx="4028544" cy="2694304"/>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7852891" y="1501882"/>
            <a:ext cx="2356925" cy="1571283"/>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9497537" y="4248131"/>
            <a:ext cx="1424557" cy="707886"/>
          </a:xfrm>
          <a:prstGeom prst="rect">
            <a:avLst/>
          </a:prstGeom>
          <a:noFill/>
        </p:spPr>
        <p:txBody>
          <a:bodyPr wrap="none" rtlCol="0">
            <a:spAutoFit/>
          </a:bodyPr>
          <a:lstStyle/>
          <a:p>
            <a:r>
              <a:rPr lang="en-US" sz="2000" dirty="0"/>
              <a:t>How build </a:t>
            </a:r>
            <a:br>
              <a:rPr lang="en-US" sz="2000" dirty="0"/>
            </a:br>
            <a:r>
              <a:rPr lang="en-US" sz="2000" dirty="0"/>
              <a:t>relationship</a:t>
            </a:r>
          </a:p>
        </p:txBody>
      </p:sp>
      <p:sp>
        <p:nvSpPr>
          <p:cNvPr id="6" name="TextBox 5"/>
          <p:cNvSpPr txBox="1"/>
          <p:nvPr/>
        </p:nvSpPr>
        <p:spPr>
          <a:xfrm>
            <a:off x="9037314" y="5571460"/>
            <a:ext cx="2344809" cy="646331"/>
          </a:xfrm>
          <a:prstGeom prst="rect">
            <a:avLst/>
          </a:prstGeom>
          <a:noFill/>
        </p:spPr>
        <p:txBody>
          <a:bodyPr wrap="none" rtlCol="0">
            <a:spAutoFit/>
          </a:bodyPr>
          <a:lstStyle/>
          <a:p>
            <a:r>
              <a:rPr lang="en-US" dirty="0"/>
              <a:t>Openness to Perplexity</a:t>
            </a:r>
          </a:p>
          <a:p>
            <a:r>
              <a:rPr lang="en-US" dirty="0"/>
              <a:t>Listening </a:t>
            </a:r>
          </a:p>
        </p:txBody>
      </p:sp>
      <p:pic>
        <p:nvPicPr>
          <p:cNvPr id="7" name="Picture 6">
            <a:extLst>
              <a:ext uri="{FF2B5EF4-FFF2-40B4-BE49-F238E27FC236}">
                <a16:creationId xmlns:a16="http://schemas.microsoft.com/office/drawing/2014/main" id="{B4DAF397-EDD4-8645-82A5-E232E72CB3EB}"/>
              </a:ext>
            </a:extLst>
          </p:cNvPr>
          <p:cNvPicPr>
            <a:picLocks noChangeAspect="1"/>
          </p:cNvPicPr>
          <p:nvPr/>
        </p:nvPicPr>
        <p:blipFill rotWithShape="1">
          <a:blip r:embed="rId4"/>
          <a:srcRect l="4724" r="6353" b="18425"/>
          <a:stretch/>
        </p:blipFill>
        <p:spPr>
          <a:xfrm>
            <a:off x="977462" y="3798977"/>
            <a:ext cx="3363311" cy="2314080"/>
          </a:xfrm>
          <a:prstGeom prst="rect">
            <a:avLst/>
          </a:prstGeom>
        </p:spPr>
      </p:pic>
    </p:spTree>
    <p:extLst>
      <p:ext uri="{BB962C8B-B14F-4D97-AF65-F5344CB8AC3E}">
        <p14:creationId xmlns:p14="http://schemas.microsoft.com/office/powerpoint/2010/main" val="40456127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2039" y="433430"/>
            <a:ext cx="4733027" cy="646331"/>
          </a:xfrm>
          <a:prstGeom prst="rect">
            <a:avLst/>
          </a:prstGeom>
          <a:noFill/>
        </p:spPr>
        <p:txBody>
          <a:bodyPr wrap="none" rtlCol="0">
            <a:spAutoFit/>
          </a:bodyPr>
          <a:lstStyle/>
          <a:p>
            <a:r>
              <a:rPr lang="en-US" sz="3600" dirty="0"/>
              <a:t>5. Community of Inquiry</a:t>
            </a:r>
          </a:p>
        </p:txBody>
      </p:sp>
      <p:pic>
        <p:nvPicPr>
          <p:cNvPr id="3" name="Picture 2"/>
          <p:cNvPicPr>
            <a:picLocks noChangeAspect="1"/>
          </p:cNvPicPr>
          <p:nvPr/>
        </p:nvPicPr>
        <p:blipFill>
          <a:blip r:embed="rId2"/>
          <a:stretch>
            <a:fillRect/>
          </a:stretch>
        </p:blipFill>
        <p:spPr>
          <a:xfrm>
            <a:off x="7879857" y="2400673"/>
            <a:ext cx="3676013" cy="2891409"/>
          </a:xfrm>
          <a:prstGeom prst="rect">
            <a:avLst/>
          </a:prstGeom>
          <a:effectLst>
            <a:outerShdw blurRad="123825" dist="139700" dir="2280000" algn="tl" rotWithShape="0">
              <a:srgbClr val="000000">
                <a:alpha val="43000"/>
              </a:srgbClr>
            </a:outerShdw>
          </a:effectLst>
        </p:spPr>
      </p:pic>
      <p:sp>
        <p:nvSpPr>
          <p:cNvPr id="4" name="TextBox 3"/>
          <p:cNvSpPr txBox="1"/>
          <p:nvPr/>
        </p:nvSpPr>
        <p:spPr>
          <a:xfrm>
            <a:off x="1846522" y="1615843"/>
            <a:ext cx="4634602" cy="1569660"/>
          </a:xfrm>
          <a:prstGeom prst="rect">
            <a:avLst/>
          </a:prstGeom>
          <a:noFill/>
        </p:spPr>
        <p:txBody>
          <a:bodyPr wrap="none" rtlCol="0">
            <a:spAutoFit/>
          </a:bodyPr>
          <a:lstStyle/>
          <a:p>
            <a:pPr marL="342900" indent="-342900">
              <a:buAutoNum type="arabicPeriod"/>
            </a:pPr>
            <a:r>
              <a:rPr lang="en-US" sz="3200" dirty="0"/>
              <a:t>Practical Problems</a:t>
            </a:r>
          </a:p>
          <a:p>
            <a:pPr marL="342900" indent="-342900">
              <a:buAutoNum type="arabicPeriod"/>
            </a:pPr>
            <a:r>
              <a:rPr lang="en-US" sz="3200" dirty="0"/>
              <a:t>Scientific Attitude</a:t>
            </a:r>
          </a:p>
          <a:p>
            <a:pPr marL="342900" indent="-342900">
              <a:buAutoNum type="arabicPeriod"/>
            </a:pPr>
            <a:r>
              <a:rPr lang="en-US" sz="3200" dirty="0"/>
              <a:t>Participatory Democracy</a:t>
            </a:r>
          </a:p>
        </p:txBody>
      </p:sp>
      <p:pic>
        <p:nvPicPr>
          <p:cNvPr id="7" name="Picture 6">
            <a:extLst>
              <a:ext uri="{FF2B5EF4-FFF2-40B4-BE49-F238E27FC236}">
                <a16:creationId xmlns:a16="http://schemas.microsoft.com/office/drawing/2014/main" id="{5BC67C22-A95C-1141-81E3-5774A28D74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29" t="13407" r="1376" b="11795"/>
          <a:stretch/>
        </p:blipFill>
        <p:spPr>
          <a:xfrm>
            <a:off x="1186709" y="3780890"/>
            <a:ext cx="3532436" cy="2678935"/>
          </a:xfrm>
          <a:prstGeom prst="rect">
            <a:avLst/>
          </a:prstGeom>
          <a:effectLst>
            <a:outerShdw blurRad="114300" dist="177800" dir="8100000" algn="tr" rotWithShape="0">
              <a:prstClr val="black">
                <a:alpha val="40000"/>
              </a:prstClr>
            </a:outerShdw>
          </a:effectLst>
        </p:spPr>
      </p:pic>
    </p:spTree>
    <p:extLst>
      <p:ext uri="{BB962C8B-B14F-4D97-AF65-F5344CB8AC3E}">
        <p14:creationId xmlns:p14="http://schemas.microsoft.com/office/powerpoint/2010/main" val="11600683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8187" y="745900"/>
            <a:ext cx="4106702" cy="707886"/>
          </a:xfrm>
          <a:prstGeom prst="rect">
            <a:avLst/>
          </a:prstGeom>
          <a:noFill/>
        </p:spPr>
        <p:txBody>
          <a:bodyPr wrap="none" rtlCol="0">
            <a:spAutoFit/>
          </a:bodyPr>
          <a:lstStyle/>
          <a:p>
            <a:r>
              <a:rPr lang="en-US" sz="4000" dirty="0"/>
              <a:t>6.  Lateral Progress</a:t>
            </a:r>
          </a:p>
        </p:txBody>
      </p:sp>
      <p:pic>
        <p:nvPicPr>
          <p:cNvPr id="4" name="Picture 3"/>
          <p:cNvPicPr>
            <a:picLocks noChangeAspect="1"/>
          </p:cNvPicPr>
          <p:nvPr/>
        </p:nvPicPr>
        <p:blipFill>
          <a:blip r:embed="rId2"/>
          <a:stretch>
            <a:fillRect/>
          </a:stretch>
        </p:blipFill>
        <p:spPr>
          <a:xfrm>
            <a:off x="1006382" y="2154578"/>
            <a:ext cx="2682750" cy="344150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22428" y="2154578"/>
            <a:ext cx="5431636" cy="344251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5544653" y="6089682"/>
            <a:ext cx="4839786" cy="400110"/>
          </a:xfrm>
          <a:prstGeom prst="rect">
            <a:avLst/>
          </a:prstGeom>
          <a:noFill/>
        </p:spPr>
        <p:txBody>
          <a:bodyPr wrap="none" rtlCol="0">
            <a:spAutoFit/>
          </a:bodyPr>
          <a:lstStyle/>
          <a:p>
            <a:r>
              <a:rPr lang="en-US" sz="2000" dirty="0"/>
              <a:t>Duty toward the less fortunate – Social claim</a:t>
            </a:r>
          </a:p>
        </p:txBody>
      </p:sp>
    </p:spTree>
    <p:extLst>
      <p:ext uri="{BB962C8B-B14F-4D97-AF65-F5344CB8AC3E}">
        <p14:creationId xmlns:p14="http://schemas.microsoft.com/office/powerpoint/2010/main" val="10964066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57600" y="324591"/>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
        <p:nvSpPr>
          <p:cNvPr id="7" name="Rectangle 6">
            <a:extLst>
              <a:ext uri="{FF2B5EF4-FFF2-40B4-BE49-F238E27FC236}">
                <a16:creationId xmlns:a16="http://schemas.microsoft.com/office/drawing/2014/main" id="{79A47040-88E8-5343-81CF-A54D85E50A2D}"/>
              </a:ext>
            </a:extLst>
          </p:cNvPr>
          <p:cNvSpPr/>
          <p:nvPr/>
        </p:nvSpPr>
        <p:spPr>
          <a:xfrm>
            <a:off x="5777020" y="1348800"/>
            <a:ext cx="6096000" cy="5293757"/>
          </a:xfrm>
          <a:prstGeom prst="rect">
            <a:avLst/>
          </a:prstGeom>
        </p:spPr>
        <p:txBody>
          <a:bodyPr>
            <a:spAutoFit/>
          </a:bodyPr>
          <a:lstStyle/>
          <a:p>
            <a:pPr lvl="0"/>
            <a:r>
              <a:rPr lang="en-US" sz="3200" dirty="0">
                <a:solidFill>
                  <a:schemeClr val="tx1">
                    <a:lumMod val="95000"/>
                    <a:lumOff val="5000"/>
                  </a:schemeClr>
                </a:solidFill>
              </a:rPr>
              <a:t>– building the fabric of peace by emphasizing relationships. These positive relationships are built by working on practical problems, avoiding rigid </a:t>
            </a:r>
            <a:r>
              <a:rPr lang="en-US" sz="3200" dirty="0" err="1">
                <a:solidFill>
                  <a:schemeClr val="tx1">
                    <a:lumMod val="95000"/>
                    <a:lumOff val="5000"/>
                  </a:schemeClr>
                </a:solidFill>
              </a:rPr>
              <a:t>moralisms</a:t>
            </a:r>
            <a:r>
              <a:rPr lang="en-US" sz="3200" dirty="0">
                <a:solidFill>
                  <a:schemeClr val="tx1">
                    <a:lumMod val="95000"/>
                    <a:lumOff val="5000"/>
                  </a:schemeClr>
                </a:solidFill>
              </a:rPr>
              <a:t>, embracing perplexity, engaging people widely with sympathetic understanding while recognizing that progress is measured by the welfare of the vulnerable. </a:t>
            </a:r>
            <a:r>
              <a:rPr lang="en-US" dirty="0">
                <a:solidFill>
                  <a:schemeClr val="tx1">
                    <a:lumMod val="95000"/>
                    <a:lumOff val="5000"/>
                  </a:schemeClr>
                </a:solidFill>
              </a:rPr>
              <a:t>(Shields &amp; </a:t>
            </a:r>
            <a:r>
              <a:rPr lang="en-US" dirty="0" err="1">
                <a:solidFill>
                  <a:schemeClr val="tx1">
                    <a:lumMod val="95000"/>
                    <a:lumOff val="5000"/>
                  </a:schemeClr>
                </a:solidFill>
              </a:rPr>
              <a:t>Soeters</a:t>
            </a:r>
            <a:r>
              <a:rPr lang="en-US" dirty="0">
                <a:solidFill>
                  <a:schemeClr val="tx1">
                    <a:lumMod val="95000"/>
                    <a:lumOff val="5000"/>
                  </a:schemeClr>
                </a:solidFill>
              </a:rPr>
              <a:t>, 2015)</a:t>
            </a:r>
          </a:p>
        </p:txBody>
      </p:sp>
      <p:sp>
        <p:nvSpPr>
          <p:cNvPr id="2" name="TextBox 1">
            <a:extLst>
              <a:ext uri="{FF2B5EF4-FFF2-40B4-BE49-F238E27FC236}">
                <a16:creationId xmlns:a16="http://schemas.microsoft.com/office/drawing/2014/main" id="{8ED55CFF-4064-3F48-9E76-B9B6EC227D2C}"/>
              </a:ext>
            </a:extLst>
          </p:cNvPr>
          <p:cNvSpPr txBox="1"/>
          <p:nvPr/>
        </p:nvSpPr>
        <p:spPr>
          <a:xfrm>
            <a:off x="1243639" y="5612524"/>
            <a:ext cx="2234458" cy="954107"/>
          </a:xfrm>
          <a:prstGeom prst="rect">
            <a:avLst/>
          </a:prstGeom>
          <a:noFill/>
        </p:spPr>
        <p:txBody>
          <a:bodyPr wrap="none" rtlCol="0">
            <a:spAutoFit/>
          </a:bodyPr>
          <a:lstStyle/>
          <a:p>
            <a:r>
              <a:rPr lang="en-US" sz="2800" dirty="0"/>
              <a:t>People as</a:t>
            </a:r>
          </a:p>
          <a:p>
            <a:r>
              <a:rPr lang="en-US" sz="2800" dirty="0" err="1"/>
              <a:t>Peaceweavers</a:t>
            </a:r>
            <a:endParaRPr lang="en-US" sz="2800" dirty="0"/>
          </a:p>
        </p:txBody>
      </p:sp>
      <p:pic>
        <p:nvPicPr>
          <p:cNvPr id="4" name="Picture 3">
            <a:extLst>
              <a:ext uri="{FF2B5EF4-FFF2-40B4-BE49-F238E27FC236}">
                <a16:creationId xmlns:a16="http://schemas.microsoft.com/office/drawing/2014/main" id="{3FF1F560-0E83-E94C-98C7-4314860B16DD}"/>
              </a:ext>
            </a:extLst>
          </p:cNvPr>
          <p:cNvPicPr>
            <a:picLocks noChangeAspect="1"/>
          </p:cNvPicPr>
          <p:nvPr/>
        </p:nvPicPr>
        <p:blipFill>
          <a:blip r:embed="rId3"/>
          <a:stretch>
            <a:fillRect/>
          </a:stretch>
        </p:blipFill>
        <p:spPr>
          <a:xfrm rot="5400000">
            <a:off x="-174459" y="1387904"/>
            <a:ext cx="4689688" cy="31215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45389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F8C49E7-B1A3-D744-82D1-5E4227AB05D5}"/>
              </a:ext>
            </a:extLst>
          </p:cNvPr>
          <p:cNvSpPr txBox="1"/>
          <p:nvPr/>
        </p:nvSpPr>
        <p:spPr>
          <a:xfrm>
            <a:off x="6624605" y="1286813"/>
            <a:ext cx="3997954" cy="430887"/>
          </a:xfrm>
          <a:prstGeom prst="rect">
            <a:avLst/>
          </a:prstGeom>
          <a:noFill/>
        </p:spPr>
        <p:txBody>
          <a:bodyPr wrap="none" rtlCol="0">
            <a:spAutoFit/>
          </a:bodyPr>
          <a:lstStyle/>
          <a:p>
            <a:r>
              <a:rPr lang="en-US" sz="2200" dirty="0"/>
              <a:t>Importance of </a:t>
            </a:r>
            <a:r>
              <a:rPr lang="en-US" sz="2200" b="1" dirty="0"/>
              <a:t>Making and Doing</a:t>
            </a:r>
          </a:p>
        </p:txBody>
      </p:sp>
      <p:sp>
        <p:nvSpPr>
          <p:cNvPr id="7" name="TextBox 6">
            <a:extLst>
              <a:ext uri="{FF2B5EF4-FFF2-40B4-BE49-F238E27FC236}">
                <a16:creationId xmlns:a16="http://schemas.microsoft.com/office/drawing/2014/main" id="{5F54B335-4FA5-C541-8087-BC5B059CBE71}"/>
              </a:ext>
            </a:extLst>
          </p:cNvPr>
          <p:cNvSpPr txBox="1"/>
          <p:nvPr/>
        </p:nvSpPr>
        <p:spPr>
          <a:xfrm>
            <a:off x="8191893" y="1809946"/>
            <a:ext cx="2866297" cy="400110"/>
          </a:xfrm>
          <a:prstGeom prst="rect">
            <a:avLst/>
          </a:prstGeom>
          <a:noFill/>
        </p:spPr>
        <p:txBody>
          <a:bodyPr wrap="none" rtlCol="0">
            <a:spAutoFit/>
          </a:bodyPr>
          <a:lstStyle/>
          <a:p>
            <a:r>
              <a:rPr lang="en-US" sz="2000" dirty="0"/>
              <a:t>“</a:t>
            </a:r>
            <a:r>
              <a:rPr lang="en-US" sz="2000" b="1" dirty="0"/>
              <a:t>Building</a:t>
            </a:r>
            <a:r>
              <a:rPr lang="en-US" sz="2000" dirty="0"/>
              <a:t> fabric of peace”</a:t>
            </a:r>
          </a:p>
        </p:txBody>
      </p:sp>
      <p:sp>
        <p:nvSpPr>
          <p:cNvPr id="8" name="TextBox 7">
            <a:extLst>
              <a:ext uri="{FF2B5EF4-FFF2-40B4-BE49-F238E27FC236}">
                <a16:creationId xmlns:a16="http://schemas.microsoft.com/office/drawing/2014/main" id="{EB7E4D71-49D7-8D49-8A96-FFBBA9DF6D7D}"/>
              </a:ext>
            </a:extLst>
          </p:cNvPr>
          <p:cNvSpPr txBox="1"/>
          <p:nvPr/>
        </p:nvSpPr>
        <p:spPr>
          <a:xfrm>
            <a:off x="6011579" y="581503"/>
            <a:ext cx="2538131" cy="584775"/>
          </a:xfrm>
          <a:prstGeom prst="rect">
            <a:avLst/>
          </a:prstGeom>
          <a:noFill/>
        </p:spPr>
        <p:txBody>
          <a:bodyPr wrap="none" rtlCol="0">
            <a:spAutoFit/>
          </a:bodyPr>
          <a:lstStyle/>
          <a:p>
            <a:r>
              <a:rPr lang="en-US" sz="3200" dirty="0" err="1"/>
              <a:t>Peaceweaving</a:t>
            </a:r>
            <a:endParaRPr lang="en-US" sz="3200" dirty="0"/>
          </a:p>
        </p:txBody>
      </p:sp>
      <p:sp>
        <p:nvSpPr>
          <p:cNvPr id="9" name="TextBox 8">
            <a:extLst>
              <a:ext uri="{FF2B5EF4-FFF2-40B4-BE49-F238E27FC236}">
                <a16:creationId xmlns:a16="http://schemas.microsoft.com/office/drawing/2014/main" id="{D13AE238-7E6B-D249-8AC7-817D60E1F117}"/>
              </a:ext>
            </a:extLst>
          </p:cNvPr>
          <p:cNvSpPr txBox="1"/>
          <p:nvPr/>
        </p:nvSpPr>
        <p:spPr>
          <a:xfrm>
            <a:off x="7927942" y="2425820"/>
            <a:ext cx="4008726" cy="369332"/>
          </a:xfrm>
          <a:prstGeom prst="rect">
            <a:avLst/>
          </a:prstGeom>
          <a:noFill/>
        </p:spPr>
        <p:txBody>
          <a:bodyPr wrap="none" rtlCol="0">
            <a:spAutoFit/>
          </a:bodyPr>
          <a:lstStyle/>
          <a:p>
            <a:r>
              <a:rPr lang="en-US" dirty="0">
                <a:solidFill>
                  <a:schemeClr val="tx1">
                    <a:lumMod val="95000"/>
                    <a:lumOff val="5000"/>
                  </a:schemeClr>
                </a:solidFill>
              </a:rPr>
              <a:t>“</a:t>
            </a:r>
            <a:r>
              <a:rPr lang="en-US" b="1" dirty="0">
                <a:solidFill>
                  <a:schemeClr val="tx1">
                    <a:lumMod val="95000"/>
                    <a:lumOff val="5000"/>
                  </a:schemeClr>
                </a:solidFill>
              </a:rPr>
              <a:t>built by working </a:t>
            </a:r>
            <a:r>
              <a:rPr lang="en-US" dirty="0">
                <a:solidFill>
                  <a:schemeClr val="tx1">
                    <a:lumMod val="95000"/>
                    <a:lumOff val="5000"/>
                  </a:schemeClr>
                </a:solidFill>
              </a:rPr>
              <a:t>on practical problems”</a:t>
            </a:r>
            <a:endParaRPr lang="en-US" dirty="0"/>
          </a:p>
        </p:txBody>
      </p:sp>
      <p:sp>
        <p:nvSpPr>
          <p:cNvPr id="10" name="TextBox 9">
            <a:extLst>
              <a:ext uri="{FF2B5EF4-FFF2-40B4-BE49-F238E27FC236}">
                <a16:creationId xmlns:a16="http://schemas.microsoft.com/office/drawing/2014/main" id="{83ADF735-930F-8B48-9044-62C603308BB0}"/>
              </a:ext>
            </a:extLst>
          </p:cNvPr>
          <p:cNvSpPr txBox="1"/>
          <p:nvPr/>
        </p:nvSpPr>
        <p:spPr>
          <a:xfrm>
            <a:off x="6260612" y="3021013"/>
            <a:ext cx="3671693" cy="769441"/>
          </a:xfrm>
          <a:prstGeom prst="rect">
            <a:avLst/>
          </a:prstGeom>
          <a:noFill/>
        </p:spPr>
        <p:txBody>
          <a:bodyPr wrap="square" rtlCol="0">
            <a:spAutoFit/>
          </a:bodyPr>
          <a:lstStyle/>
          <a:p>
            <a:r>
              <a:rPr lang="en-US" sz="2200" dirty="0"/>
              <a:t>generates ongoing </a:t>
            </a:r>
            <a:r>
              <a:rPr lang="en-US" sz="2200" b="1" dirty="0"/>
              <a:t>experience</a:t>
            </a:r>
          </a:p>
          <a:p>
            <a:r>
              <a:rPr lang="en-US" sz="2200" b="1" dirty="0"/>
              <a:t>and inquiry</a:t>
            </a:r>
          </a:p>
        </p:txBody>
      </p:sp>
      <p:sp>
        <p:nvSpPr>
          <p:cNvPr id="14" name="TextBox 13">
            <a:extLst>
              <a:ext uri="{FF2B5EF4-FFF2-40B4-BE49-F238E27FC236}">
                <a16:creationId xmlns:a16="http://schemas.microsoft.com/office/drawing/2014/main" id="{337BA45D-5AAD-D147-AD2C-4806251A219A}"/>
              </a:ext>
            </a:extLst>
          </p:cNvPr>
          <p:cNvSpPr txBox="1"/>
          <p:nvPr/>
        </p:nvSpPr>
        <p:spPr>
          <a:xfrm>
            <a:off x="476446" y="935445"/>
            <a:ext cx="2923942" cy="461665"/>
          </a:xfrm>
          <a:prstGeom prst="rect">
            <a:avLst/>
          </a:prstGeom>
          <a:noFill/>
        </p:spPr>
        <p:txBody>
          <a:bodyPr wrap="none" rtlCol="0">
            <a:spAutoFit/>
          </a:bodyPr>
          <a:lstStyle/>
          <a:p>
            <a:r>
              <a:rPr lang="en-US" sz="2400" dirty="0"/>
              <a:t>Ethics and Democracy</a:t>
            </a:r>
          </a:p>
        </p:txBody>
      </p:sp>
      <p:sp>
        <p:nvSpPr>
          <p:cNvPr id="15" name="TextBox 14">
            <a:extLst>
              <a:ext uri="{FF2B5EF4-FFF2-40B4-BE49-F238E27FC236}">
                <a16:creationId xmlns:a16="http://schemas.microsoft.com/office/drawing/2014/main" id="{D1AE89AB-AB28-9340-A3AF-9A2B43B45B89}"/>
              </a:ext>
            </a:extLst>
          </p:cNvPr>
          <p:cNvSpPr txBox="1"/>
          <p:nvPr/>
        </p:nvSpPr>
        <p:spPr>
          <a:xfrm>
            <a:off x="4867245" y="5093767"/>
            <a:ext cx="4027321" cy="523220"/>
          </a:xfrm>
          <a:prstGeom prst="rect">
            <a:avLst/>
          </a:prstGeom>
          <a:noFill/>
        </p:spPr>
        <p:txBody>
          <a:bodyPr wrap="none" rtlCol="0">
            <a:spAutoFit/>
          </a:bodyPr>
          <a:lstStyle/>
          <a:p>
            <a:r>
              <a:rPr lang="en-US" sz="2800" dirty="0"/>
              <a:t>Democracy as a way of life</a:t>
            </a:r>
          </a:p>
        </p:txBody>
      </p:sp>
      <p:pic>
        <p:nvPicPr>
          <p:cNvPr id="17" name="Picture 16">
            <a:extLst>
              <a:ext uri="{FF2B5EF4-FFF2-40B4-BE49-F238E27FC236}">
                <a16:creationId xmlns:a16="http://schemas.microsoft.com/office/drawing/2014/main" id="{04BEFA5C-78E3-6B47-877B-9FA66DE4A4ED}"/>
              </a:ext>
            </a:extLst>
          </p:cNvPr>
          <p:cNvPicPr>
            <a:picLocks noChangeAspect="1"/>
          </p:cNvPicPr>
          <p:nvPr/>
        </p:nvPicPr>
        <p:blipFill>
          <a:blip r:embed="rId2"/>
          <a:stretch>
            <a:fillRect/>
          </a:stretch>
        </p:blipFill>
        <p:spPr>
          <a:xfrm>
            <a:off x="616595" y="1792705"/>
            <a:ext cx="2783793" cy="41924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850518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1C5A71-5C6C-D54B-B5CB-2212FD137D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9480" y="710005"/>
            <a:ext cx="5613928" cy="3325967"/>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DDE6112F-82D4-E747-AD71-368445BEC012}"/>
              </a:ext>
            </a:extLst>
          </p:cNvPr>
          <p:cNvSpPr txBox="1"/>
          <p:nvPr/>
        </p:nvSpPr>
        <p:spPr>
          <a:xfrm>
            <a:off x="4701091" y="5282005"/>
            <a:ext cx="7126951" cy="523220"/>
          </a:xfrm>
          <a:prstGeom prst="rect">
            <a:avLst/>
          </a:prstGeom>
          <a:noFill/>
        </p:spPr>
        <p:txBody>
          <a:bodyPr wrap="none" rtlCol="0">
            <a:spAutoFit/>
          </a:bodyPr>
          <a:lstStyle/>
          <a:p>
            <a:r>
              <a:rPr lang="en-US" sz="2800" dirty="0"/>
              <a:t>Dialogue Series  ---  Product of living democracy</a:t>
            </a:r>
          </a:p>
        </p:txBody>
      </p:sp>
      <p:sp>
        <p:nvSpPr>
          <p:cNvPr id="2" name="TextBox 1"/>
          <p:cNvSpPr txBox="1"/>
          <p:nvPr/>
        </p:nvSpPr>
        <p:spPr>
          <a:xfrm>
            <a:off x="990600" y="525339"/>
            <a:ext cx="1510478" cy="369332"/>
          </a:xfrm>
          <a:prstGeom prst="rect">
            <a:avLst/>
          </a:prstGeom>
          <a:noFill/>
        </p:spPr>
        <p:txBody>
          <a:bodyPr wrap="none" rtlCol="0">
            <a:spAutoFit/>
          </a:bodyPr>
          <a:lstStyle/>
          <a:p>
            <a:r>
              <a:rPr lang="en-US" dirty="0" err="1"/>
              <a:t>Peaceweaving</a:t>
            </a:r>
            <a:endParaRPr lang="en-US" dirty="0"/>
          </a:p>
        </p:txBody>
      </p:sp>
      <p:sp>
        <p:nvSpPr>
          <p:cNvPr id="6" name="TextBox 5"/>
          <p:cNvSpPr txBox="1"/>
          <p:nvPr/>
        </p:nvSpPr>
        <p:spPr>
          <a:xfrm>
            <a:off x="352689" y="1143000"/>
            <a:ext cx="3628814" cy="3416320"/>
          </a:xfrm>
          <a:prstGeom prst="rect">
            <a:avLst/>
          </a:prstGeom>
          <a:noFill/>
        </p:spPr>
        <p:txBody>
          <a:bodyPr wrap="none" rtlCol="0">
            <a:spAutoFit/>
          </a:bodyPr>
          <a:lstStyle/>
          <a:p>
            <a:pPr marL="285750" indent="-285750">
              <a:buFont typeface="Arial" charset="0"/>
              <a:buChar char="•"/>
            </a:pPr>
            <a:r>
              <a:rPr lang="en-US" dirty="0"/>
              <a:t>Relationships</a:t>
            </a:r>
          </a:p>
          <a:p>
            <a:pPr marL="285750" indent="-285750">
              <a:buFont typeface="Arial" charset="0"/>
              <a:buChar char="•"/>
            </a:pPr>
            <a:endParaRPr lang="en-US" dirty="0"/>
          </a:p>
          <a:p>
            <a:pPr marL="285750" indent="-285750">
              <a:buFont typeface="Arial" charset="0"/>
              <a:buChar char="•"/>
            </a:pPr>
            <a:r>
              <a:rPr lang="en-US" dirty="0"/>
              <a:t>Room Flexible belief systems </a:t>
            </a:r>
          </a:p>
          <a:p>
            <a:pPr marL="285750" indent="-285750">
              <a:buFont typeface="Arial" charset="0"/>
              <a:buChar char="•"/>
            </a:pPr>
            <a:endParaRPr lang="en-US" dirty="0"/>
          </a:p>
          <a:p>
            <a:pPr marL="285750" indent="-285750">
              <a:buFont typeface="Arial" charset="0"/>
              <a:buChar char="•"/>
            </a:pPr>
            <a:r>
              <a:rPr lang="en-US" dirty="0"/>
              <a:t>Sympathetic Understanding</a:t>
            </a:r>
          </a:p>
          <a:p>
            <a:pPr marL="285750" indent="-285750">
              <a:buFont typeface="Arial" charset="0"/>
              <a:buChar char="•"/>
            </a:pPr>
            <a:endParaRPr lang="en-US" dirty="0"/>
          </a:p>
          <a:p>
            <a:pPr marL="285750" indent="-285750">
              <a:buFont typeface="Arial" charset="0"/>
              <a:buChar char="•"/>
            </a:pPr>
            <a:r>
              <a:rPr lang="en-US" dirty="0"/>
              <a:t>Work on Practical Problems  (COI)</a:t>
            </a:r>
          </a:p>
          <a:p>
            <a:pPr marL="285750" indent="-285750">
              <a:buFont typeface="Arial" charset="0"/>
              <a:buChar char="•"/>
            </a:pPr>
            <a:endParaRPr lang="en-US" dirty="0"/>
          </a:p>
          <a:p>
            <a:pPr marL="285750" indent="-285750">
              <a:buFont typeface="Arial" charset="0"/>
              <a:buChar char="•"/>
            </a:pPr>
            <a:r>
              <a:rPr lang="en-US" dirty="0"/>
              <a:t>Care about welfare of Students, </a:t>
            </a:r>
            <a:br>
              <a:rPr lang="en-US" dirty="0"/>
            </a:br>
            <a:r>
              <a:rPr lang="en-US" dirty="0"/>
              <a:t>Lecturers, staff, </a:t>
            </a:r>
          </a:p>
          <a:p>
            <a:endParaRPr lang="en-US" dirty="0"/>
          </a:p>
          <a:p>
            <a:endParaRPr lang="en-US" dirty="0"/>
          </a:p>
        </p:txBody>
      </p:sp>
    </p:spTree>
    <p:extLst>
      <p:ext uri="{BB962C8B-B14F-4D97-AF65-F5344CB8AC3E}">
        <p14:creationId xmlns:p14="http://schemas.microsoft.com/office/powerpoint/2010/main" val="6416331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3CA000-139E-8949-9930-832DE4C45CBE}"/>
              </a:ext>
            </a:extLst>
          </p:cNvPr>
          <p:cNvPicPr>
            <a:picLocks noChangeAspect="1"/>
          </p:cNvPicPr>
          <p:nvPr/>
        </p:nvPicPr>
        <p:blipFill>
          <a:blip r:embed="rId2"/>
          <a:stretch>
            <a:fillRect/>
          </a:stretch>
        </p:blipFill>
        <p:spPr>
          <a:xfrm>
            <a:off x="655774" y="233415"/>
            <a:ext cx="3593055" cy="3593055"/>
          </a:xfrm>
          <a:prstGeom prst="rect">
            <a:avLst/>
          </a:prstGeom>
          <a:effectLst>
            <a:outerShdw blurRad="139700" dist="139700" dir="2700000" algn="tl" rotWithShape="0">
              <a:prstClr val="black">
                <a:alpha val="40000"/>
              </a:prstClr>
            </a:outerShdw>
          </a:effectLst>
        </p:spPr>
      </p:pic>
      <p:pic>
        <p:nvPicPr>
          <p:cNvPr id="5" name="Picture 4">
            <a:extLst>
              <a:ext uri="{FF2B5EF4-FFF2-40B4-BE49-F238E27FC236}">
                <a16:creationId xmlns:a16="http://schemas.microsoft.com/office/drawing/2014/main" id="{A711286B-67A9-5548-B9B2-C8D45E6419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13"/>
          <a:stretch/>
        </p:blipFill>
        <p:spPr>
          <a:xfrm>
            <a:off x="9600314" y="2952698"/>
            <a:ext cx="2076680" cy="2340402"/>
          </a:xfrm>
          <a:prstGeom prst="rect">
            <a:avLst/>
          </a:prstGeom>
          <a:effectLst>
            <a:outerShdw blurRad="139700" dist="139700" dir="2700000" algn="tl" rotWithShape="0">
              <a:prstClr val="black">
                <a:alpha val="40000"/>
              </a:prstClr>
            </a:outerShdw>
          </a:effectLst>
        </p:spPr>
      </p:pic>
      <p:sp>
        <p:nvSpPr>
          <p:cNvPr id="7" name="TextBox 6">
            <a:extLst>
              <a:ext uri="{FF2B5EF4-FFF2-40B4-BE49-F238E27FC236}">
                <a16:creationId xmlns:a16="http://schemas.microsoft.com/office/drawing/2014/main" id="{9853C4D9-7F6E-CB46-A1D7-7819B462DB7C}"/>
              </a:ext>
            </a:extLst>
          </p:cNvPr>
          <p:cNvSpPr txBox="1"/>
          <p:nvPr/>
        </p:nvSpPr>
        <p:spPr>
          <a:xfrm>
            <a:off x="512203" y="4477965"/>
            <a:ext cx="8102539" cy="461665"/>
          </a:xfrm>
          <a:prstGeom prst="rect">
            <a:avLst/>
          </a:prstGeom>
          <a:noFill/>
        </p:spPr>
        <p:txBody>
          <a:bodyPr wrap="none" rtlCol="0">
            <a:spAutoFit/>
          </a:bodyPr>
          <a:lstStyle/>
          <a:p>
            <a:r>
              <a:rPr lang="en-US" sz="2400" dirty="0" err="1"/>
              <a:t>Peaceweavers</a:t>
            </a:r>
            <a:r>
              <a:rPr lang="en-US" sz="2400" dirty="0"/>
              <a:t> reach out into the </a:t>
            </a:r>
            <a:r>
              <a:rPr lang="en-US" sz="2400" b="1" dirty="0"/>
              <a:t>experiences of everyday life</a:t>
            </a:r>
          </a:p>
        </p:txBody>
      </p:sp>
      <p:sp>
        <p:nvSpPr>
          <p:cNvPr id="4" name="TextBox 3"/>
          <p:cNvSpPr txBox="1"/>
          <p:nvPr/>
        </p:nvSpPr>
        <p:spPr>
          <a:xfrm>
            <a:off x="373481" y="5293100"/>
            <a:ext cx="5647508" cy="523220"/>
          </a:xfrm>
          <a:prstGeom prst="rect">
            <a:avLst/>
          </a:prstGeom>
          <a:noFill/>
        </p:spPr>
        <p:txBody>
          <a:bodyPr wrap="none" rtlCol="0">
            <a:spAutoFit/>
          </a:bodyPr>
          <a:lstStyle/>
          <a:p>
            <a:r>
              <a:rPr lang="en-US" sz="2800" dirty="0" err="1"/>
              <a:t>Peaceweaving</a:t>
            </a:r>
            <a:r>
              <a:rPr lang="en-US" sz="2800" dirty="0"/>
              <a:t> throughout the system</a:t>
            </a:r>
          </a:p>
        </p:txBody>
      </p:sp>
      <p:sp>
        <p:nvSpPr>
          <p:cNvPr id="8" name="TextBox 7"/>
          <p:cNvSpPr txBox="1"/>
          <p:nvPr/>
        </p:nvSpPr>
        <p:spPr>
          <a:xfrm>
            <a:off x="1177580" y="6151877"/>
            <a:ext cx="1475532" cy="369332"/>
          </a:xfrm>
          <a:prstGeom prst="rect">
            <a:avLst/>
          </a:prstGeom>
          <a:noFill/>
        </p:spPr>
        <p:txBody>
          <a:bodyPr wrap="none" rtlCol="0">
            <a:spAutoFit/>
          </a:bodyPr>
          <a:lstStyle/>
          <a:p>
            <a:r>
              <a:rPr lang="en-US" dirty="0"/>
              <a:t>Fractal design</a:t>
            </a:r>
          </a:p>
        </p:txBody>
      </p:sp>
      <p:pic>
        <p:nvPicPr>
          <p:cNvPr id="9" name="Picture 8">
            <a:extLst>
              <a:ext uri="{FF2B5EF4-FFF2-40B4-BE49-F238E27FC236}">
                <a16:creationId xmlns:a16="http://schemas.microsoft.com/office/drawing/2014/main" id="{1CEC7B34-AEC3-7F48-9218-BA9FE5B9A18C}"/>
              </a:ext>
            </a:extLst>
          </p:cNvPr>
          <p:cNvPicPr>
            <a:picLocks noChangeAspect="1"/>
          </p:cNvPicPr>
          <p:nvPr/>
        </p:nvPicPr>
        <p:blipFill>
          <a:blip r:embed="rId4"/>
          <a:stretch>
            <a:fillRect/>
          </a:stretch>
        </p:blipFill>
        <p:spPr>
          <a:xfrm>
            <a:off x="5201806" y="219903"/>
            <a:ext cx="3805559" cy="3805559"/>
          </a:xfrm>
          <a:prstGeom prst="rect">
            <a:avLst/>
          </a:prstGeom>
        </p:spPr>
      </p:pic>
      <p:sp>
        <p:nvSpPr>
          <p:cNvPr id="10" name="TextBox 9">
            <a:extLst>
              <a:ext uri="{FF2B5EF4-FFF2-40B4-BE49-F238E27FC236}">
                <a16:creationId xmlns:a16="http://schemas.microsoft.com/office/drawing/2014/main" id="{69C92D8C-7B49-9245-8E3B-2C6A17D39178}"/>
              </a:ext>
            </a:extLst>
          </p:cNvPr>
          <p:cNvSpPr txBox="1"/>
          <p:nvPr/>
        </p:nvSpPr>
        <p:spPr>
          <a:xfrm>
            <a:off x="5936905" y="6169790"/>
            <a:ext cx="5097549" cy="369332"/>
          </a:xfrm>
          <a:prstGeom prst="rect">
            <a:avLst/>
          </a:prstGeom>
          <a:noFill/>
        </p:spPr>
        <p:txBody>
          <a:bodyPr wrap="none" rtlCol="0">
            <a:spAutoFit/>
          </a:bodyPr>
          <a:lstStyle/>
          <a:p>
            <a:r>
              <a:rPr lang="en-US" dirty="0"/>
              <a:t>family-neighborhood-community-state-nation-world</a:t>
            </a:r>
          </a:p>
        </p:txBody>
      </p:sp>
    </p:spTree>
    <p:extLst>
      <p:ext uri="{BB962C8B-B14F-4D97-AF65-F5344CB8AC3E}">
        <p14:creationId xmlns:p14="http://schemas.microsoft.com/office/powerpoint/2010/main" val="96908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7F086E-0F1E-8946-9E2E-D3DCCA5E0D28}"/>
              </a:ext>
            </a:extLst>
          </p:cNvPr>
          <p:cNvSpPr txBox="1"/>
          <p:nvPr/>
        </p:nvSpPr>
        <p:spPr>
          <a:xfrm>
            <a:off x="425115" y="528109"/>
            <a:ext cx="6305188" cy="769441"/>
          </a:xfrm>
          <a:prstGeom prst="rect">
            <a:avLst/>
          </a:prstGeom>
          <a:noFill/>
        </p:spPr>
        <p:txBody>
          <a:bodyPr wrap="none" rtlCol="0">
            <a:spAutoFit/>
          </a:bodyPr>
          <a:lstStyle/>
          <a:p>
            <a:r>
              <a:rPr lang="en-US" sz="4400" dirty="0"/>
              <a:t>Commentary and Dialogue</a:t>
            </a:r>
          </a:p>
        </p:txBody>
      </p:sp>
      <p:pic>
        <p:nvPicPr>
          <p:cNvPr id="4" name="Picture 3">
            <a:extLst>
              <a:ext uri="{FF2B5EF4-FFF2-40B4-BE49-F238E27FC236}">
                <a16:creationId xmlns:a16="http://schemas.microsoft.com/office/drawing/2014/main" id="{DFED82A3-B28B-4847-A2F2-3C53B2E2E8B6}"/>
              </a:ext>
            </a:extLst>
          </p:cNvPr>
          <p:cNvPicPr>
            <a:picLocks noChangeAspect="1"/>
          </p:cNvPicPr>
          <p:nvPr/>
        </p:nvPicPr>
        <p:blipFill>
          <a:blip r:embed="rId2"/>
          <a:stretch>
            <a:fillRect/>
          </a:stretch>
        </p:blipFill>
        <p:spPr>
          <a:xfrm>
            <a:off x="6415538" y="3653126"/>
            <a:ext cx="4740081" cy="2654445"/>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715117AF-2732-1A46-B08E-96238B84C502}"/>
              </a:ext>
            </a:extLst>
          </p:cNvPr>
          <p:cNvSpPr txBox="1"/>
          <p:nvPr/>
        </p:nvSpPr>
        <p:spPr>
          <a:xfrm>
            <a:off x="945932" y="1755228"/>
            <a:ext cx="7839647" cy="1569660"/>
          </a:xfrm>
          <a:prstGeom prst="rect">
            <a:avLst/>
          </a:prstGeom>
          <a:noFill/>
        </p:spPr>
        <p:txBody>
          <a:bodyPr wrap="none" rtlCol="0">
            <a:spAutoFit/>
          </a:bodyPr>
          <a:lstStyle/>
          <a:p>
            <a:r>
              <a:rPr lang="en-US" sz="3200" dirty="0"/>
              <a:t>How can you be a </a:t>
            </a:r>
            <a:r>
              <a:rPr lang="en-US" sz="3200" dirty="0" err="1"/>
              <a:t>peaceweaver</a:t>
            </a:r>
            <a:r>
              <a:rPr lang="en-US" sz="3200" dirty="0"/>
              <a:t>?</a:t>
            </a:r>
          </a:p>
          <a:p>
            <a:endParaRPr lang="en-US" sz="3200" dirty="0"/>
          </a:p>
          <a:p>
            <a:r>
              <a:rPr lang="en-US" sz="3200" dirty="0"/>
              <a:t>How can San Marcos promote </a:t>
            </a:r>
            <a:r>
              <a:rPr lang="en-US" sz="3200" dirty="0" err="1"/>
              <a:t>peaceweaving</a:t>
            </a:r>
            <a:r>
              <a:rPr lang="en-US" sz="3200" dirty="0"/>
              <a:t>?</a:t>
            </a:r>
          </a:p>
        </p:txBody>
      </p:sp>
      <p:sp>
        <p:nvSpPr>
          <p:cNvPr id="6" name="TextBox 5">
            <a:extLst>
              <a:ext uri="{FF2B5EF4-FFF2-40B4-BE49-F238E27FC236}">
                <a16:creationId xmlns:a16="http://schemas.microsoft.com/office/drawing/2014/main" id="{9D34474A-2A41-A748-926A-2DEF0E26F175}"/>
              </a:ext>
            </a:extLst>
          </p:cNvPr>
          <p:cNvSpPr txBox="1"/>
          <p:nvPr/>
        </p:nvSpPr>
        <p:spPr>
          <a:xfrm>
            <a:off x="2417379" y="5465379"/>
            <a:ext cx="1975221" cy="369332"/>
          </a:xfrm>
          <a:prstGeom prst="rect">
            <a:avLst/>
          </a:prstGeom>
          <a:noFill/>
        </p:spPr>
        <p:txBody>
          <a:bodyPr wrap="none" rtlCol="0">
            <a:spAutoFit/>
          </a:bodyPr>
          <a:lstStyle/>
          <a:p>
            <a:r>
              <a:rPr lang="en-US" dirty="0"/>
              <a:t>Making and doing?</a:t>
            </a:r>
          </a:p>
        </p:txBody>
      </p:sp>
    </p:spTree>
    <p:extLst>
      <p:ext uri="{BB962C8B-B14F-4D97-AF65-F5344CB8AC3E}">
        <p14:creationId xmlns:p14="http://schemas.microsoft.com/office/powerpoint/2010/main" val="41502492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2704" y="0"/>
            <a:ext cx="11397343" cy="7109639"/>
          </a:xfrm>
          <a:prstGeom prst="rect">
            <a:avLst/>
          </a:prstGeom>
        </p:spPr>
        <p:txBody>
          <a:bodyPr wrap="square">
            <a:spAutoFit/>
          </a:bodyPr>
          <a:lstStyle/>
          <a:p>
            <a:pPr marL="457200" marR="0" indent="-457200">
              <a:lnSpc>
                <a:spcPct val="200000"/>
              </a:lnSpc>
              <a:spcBef>
                <a:spcPts val="0"/>
              </a:spcBef>
              <a:spcAft>
                <a:spcPts val="0"/>
              </a:spcAft>
            </a:pPr>
            <a:r>
              <a:rPr lang="en-US" sz="1200" b="1" dirty="0">
                <a:effectLst/>
                <a:latin typeface="Times New Roman" charset="0"/>
                <a:ea typeface="ＭＳ 明朝" charset="-128"/>
              </a:rPr>
              <a:t>Selected Bibliography</a:t>
            </a:r>
          </a:p>
          <a:p>
            <a:pPr marL="457200" marR="0" indent="-457200">
              <a:lnSpc>
                <a:spcPct val="200000"/>
              </a:lnSpc>
              <a:spcBef>
                <a:spcPts val="0"/>
              </a:spcBef>
              <a:spcAft>
                <a:spcPts val="0"/>
              </a:spcAft>
            </a:pPr>
            <a:r>
              <a:rPr lang="en-US" sz="1200" dirty="0">
                <a:effectLst/>
                <a:latin typeface="Times New Roman" charset="0"/>
                <a:ea typeface="ＭＳ 明朝" charset="-128"/>
              </a:rPr>
              <a:t>Addams, J. (1990). </a:t>
            </a:r>
            <a:r>
              <a:rPr lang="en-US" sz="1200" i="1" dirty="0">
                <a:effectLst/>
                <a:latin typeface="Times New Roman" charset="0"/>
                <a:ea typeface="ＭＳ 明朝" charset="-128"/>
              </a:rPr>
              <a:t>Twenty years at Hull House.</a:t>
            </a:r>
            <a:r>
              <a:rPr lang="en-US" sz="1200" dirty="0">
                <a:effectLst/>
                <a:latin typeface="Times New Roman" charset="0"/>
                <a:ea typeface="ＭＳ 明朝" charset="-128"/>
              </a:rPr>
              <a:t> Champaign, IL: University of Illinois Press. (Original work published 1910)</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(2002). </a:t>
            </a:r>
            <a:r>
              <a:rPr lang="en-US" sz="1200" i="1" dirty="0">
                <a:effectLst/>
                <a:latin typeface="Times New Roman" charset="0"/>
                <a:ea typeface="ＭＳ 明朝" charset="-128"/>
              </a:rPr>
              <a:t>Democracy and social ethics</a:t>
            </a:r>
            <a:r>
              <a:rPr lang="en-US" sz="1200" dirty="0">
                <a:effectLst/>
                <a:latin typeface="Times New Roman" charset="0"/>
                <a:ea typeface="ＭＳ 明朝" charset="-128"/>
              </a:rPr>
              <a:t>. Champaign, IL: University of Illinois Press. (Original work published 1902)</a:t>
            </a:r>
          </a:p>
          <a:p>
            <a:pPr marL="457200" marR="0" indent="-457200">
              <a:lnSpc>
                <a:spcPct val="200000"/>
              </a:lnSpc>
              <a:spcBef>
                <a:spcPts val="0"/>
              </a:spcBef>
              <a:spcAft>
                <a:spcPts val="0"/>
              </a:spcAft>
            </a:pPr>
            <a:r>
              <a:rPr lang="en-US" sz="1200" dirty="0">
                <a:effectLst/>
                <a:latin typeface="Times" charset="0"/>
                <a:ea typeface="ＭＳ 明朝" charset="-128"/>
                <a:cs typeface="Times" charset="0"/>
              </a:rPr>
              <a:t>Addams, J. (2002). </a:t>
            </a:r>
            <a:r>
              <a:rPr lang="en-US" sz="1200" i="1" dirty="0">
                <a:effectLst/>
                <a:latin typeface="Times" charset="0"/>
                <a:ea typeface="ＭＳ 明朝" charset="-128"/>
                <a:cs typeface="Times" charset="0"/>
              </a:rPr>
              <a:t>A New Conscience and an Ancient Evil</a:t>
            </a:r>
            <a:r>
              <a:rPr lang="en-US" sz="1200" dirty="0">
                <a:effectLst/>
                <a:latin typeface="Times" charset="0"/>
                <a:ea typeface="ＭＳ 明朝" charset="-128"/>
                <a:cs typeface="Times" charset="0"/>
              </a:rPr>
              <a:t> Chicago, IL: University of Chicago Press (Original work published 1912)</a:t>
            </a:r>
            <a:endParaRPr lang="en-US" sz="1200" dirty="0">
              <a:effectLst/>
              <a:latin typeface="Times New Roman" charset="0"/>
              <a:ea typeface="ＭＳ 明朝" charset="-128"/>
            </a:endParaRPr>
          </a:p>
          <a:p>
            <a:pPr marL="457200" marR="0" indent="-457200">
              <a:lnSpc>
                <a:spcPct val="200000"/>
              </a:lnSpc>
              <a:spcBef>
                <a:spcPts val="0"/>
              </a:spcBef>
              <a:spcAft>
                <a:spcPts val="0"/>
              </a:spcAft>
            </a:pPr>
            <a:r>
              <a:rPr lang="en-US" sz="1200" dirty="0">
                <a:effectLst/>
                <a:latin typeface="Times New Roman" charset="0"/>
                <a:ea typeface="ＭＳ 明朝" charset="-128"/>
              </a:rPr>
              <a:t>Addams, J. (2002). </a:t>
            </a:r>
            <a:r>
              <a:rPr lang="en-US" sz="1200" i="1" dirty="0">
                <a:effectLst/>
                <a:latin typeface="Times New Roman" charset="0"/>
                <a:ea typeface="ＭＳ 明朝" charset="-128"/>
              </a:rPr>
              <a:t>Peace and bread in time of war.</a:t>
            </a:r>
            <a:r>
              <a:rPr lang="en-US" sz="1200" dirty="0">
                <a:effectLst/>
                <a:latin typeface="Times New Roman" charset="0"/>
                <a:ea typeface="ＭＳ 明朝" charset="-128"/>
              </a:rPr>
              <a:t> Champaign, IL: University of Illinois Press. (Original work published 1922)</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(2002). A modern Lear. In J. B. </a:t>
            </a:r>
            <a:r>
              <a:rPr lang="en-US" sz="1200" dirty="0" err="1">
                <a:effectLst/>
                <a:latin typeface="Times New Roman" charset="0"/>
                <a:ea typeface="ＭＳ 明朝" charset="-128"/>
              </a:rPr>
              <a:t>Elshtain</a:t>
            </a:r>
            <a:r>
              <a:rPr lang="en-US" sz="1200" dirty="0">
                <a:effectLst/>
                <a:latin typeface="Times New Roman" charset="0"/>
                <a:ea typeface="ＭＳ 明朝" charset="-128"/>
              </a:rPr>
              <a:t> (</a:t>
            </a:r>
            <a:r>
              <a:rPr lang="en-US" sz="1200" dirty="0" err="1">
                <a:effectLst/>
                <a:latin typeface="Times New Roman" charset="0"/>
                <a:ea typeface="ＭＳ 明朝" charset="-128"/>
              </a:rPr>
              <a:t>ed</a:t>
            </a:r>
            <a:r>
              <a:rPr lang="en-US" sz="1200" dirty="0">
                <a:effectLst/>
                <a:latin typeface="Times New Roman" charset="0"/>
                <a:ea typeface="ＭＳ 明朝" charset="-128"/>
              </a:rPr>
              <a:t>) </a:t>
            </a:r>
            <a:r>
              <a:rPr lang="en-US" sz="1200" i="1" dirty="0">
                <a:effectLst/>
                <a:latin typeface="Times New Roman" charset="0"/>
                <a:ea typeface="ＭＳ 明朝" charset="-128"/>
              </a:rPr>
              <a:t>The Jane Addams Reader</a:t>
            </a:r>
            <a:r>
              <a:rPr lang="en-US" sz="1200" dirty="0">
                <a:effectLst/>
                <a:latin typeface="Times New Roman" charset="0"/>
                <a:ea typeface="ＭＳ 明朝" charset="-128"/>
              </a:rPr>
              <a:t> (pp. 163-234). New York: Basic Books. (Original work published in 1912)</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(2003). Women and internationalism. In J. Addams, E. G. Balch, &amp; A. Hamilton (Eds.), </a:t>
            </a:r>
            <a:r>
              <a:rPr lang="en-US" sz="1200" i="1" dirty="0">
                <a:effectLst/>
                <a:latin typeface="Times New Roman" charset="0"/>
                <a:ea typeface="ＭＳ 明朝" charset="-128"/>
              </a:rPr>
              <a:t>Women at The Hague: the international congress of women and its results </a:t>
            </a:r>
            <a:r>
              <a:rPr lang="en-US" sz="1200" dirty="0">
                <a:effectLst/>
                <a:latin typeface="Times New Roman" charset="0"/>
                <a:ea typeface="ＭＳ 明朝" charset="-128"/>
              </a:rPr>
              <a:t>(pp. 107-115). Champaign, IL: University of Illinois Press. (Original work published 1915)</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(2007). </a:t>
            </a:r>
            <a:r>
              <a:rPr lang="en-US" sz="1200" i="1" dirty="0">
                <a:effectLst/>
                <a:latin typeface="Times New Roman" charset="0"/>
                <a:ea typeface="ＭＳ 明朝" charset="-128"/>
              </a:rPr>
              <a:t>Newer ideals of peace</a:t>
            </a:r>
            <a:r>
              <a:rPr lang="en-US" sz="1200" dirty="0">
                <a:effectLst/>
                <a:latin typeface="Times New Roman" charset="0"/>
                <a:ea typeface="ＭＳ 明朝" charset="-128"/>
              </a:rPr>
              <a:t>. Champaign, IL: University of Illinois Press. (Original work published 1907).</a:t>
            </a:r>
          </a:p>
          <a:p>
            <a:pPr marL="457200" marR="0" indent="-457200">
              <a:lnSpc>
                <a:spcPct val="200000"/>
              </a:lnSpc>
              <a:spcBef>
                <a:spcPts val="0"/>
              </a:spcBef>
              <a:spcAft>
                <a:spcPts val="0"/>
              </a:spcAft>
            </a:pPr>
            <a:r>
              <a:rPr lang="en-US" sz="1200" dirty="0" err="1"/>
              <a:t>Burnier</a:t>
            </a:r>
            <a:r>
              <a:rPr lang="en-US" sz="1200" dirty="0"/>
              <a:t>, D. (2022). The long road of administrative memory: Jane Addams, Frances Perkins and care-centered administration. In </a:t>
            </a:r>
            <a:r>
              <a:rPr lang="en-US" sz="1200" i="1" dirty="0"/>
              <a:t>Handbook on Gender and Public Administration</a:t>
            </a:r>
            <a:r>
              <a:rPr lang="en-US" sz="1200" dirty="0"/>
              <a:t>. Edward Elgar Publishing.</a:t>
            </a:r>
            <a:endParaRPr lang="en-US" sz="1200" dirty="0">
              <a:effectLst/>
              <a:latin typeface="Times New Roman" charset="0"/>
              <a:ea typeface="ＭＳ 明朝" charset="-128"/>
            </a:endParaRPr>
          </a:p>
          <a:p>
            <a:r>
              <a:rPr lang="en-US" sz="1200" dirty="0">
                <a:latin typeface="Times New Roman" panose="02020603050405020304" pitchFamily="18" charset="0"/>
                <a:cs typeface="Times New Roman" panose="02020603050405020304" pitchFamily="18" charset="0"/>
              </a:rPr>
              <a:t>Dewey, J. (1929). </a:t>
            </a:r>
            <a:r>
              <a:rPr lang="en-US" sz="1200" i="1" dirty="0">
                <a:latin typeface="Times New Roman" panose="02020603050405020304" pitchFamily="18" charset="0"/>
                <a:cs typeface="Times New Roman" panose="02020603050405020304" pitchFamily="18" charset="0"/>
              </a:rPr>
              <a:t>The quest for certainty: A study of the relation of knowledge and action</a:t>
            </a:r>
            <a:r>
              <a:rPr lang="en-US" sz="1200" dirty="0">
                <a:latin typeface="Times New Roman" panose="02020603050405020304" pitchFamily="18" charset="0"/>
                <a:cs typeface="Times New Roman" panose="02020603050405020304" pitchFamily="18" charset="0"/>
              </a:rPr>
              <a:t>. New York: Minton </a:t>
            </a:r>
            <a:r>
              <a:rPr lang="en-US" sz="1200" dirty="0" err="1">
                <a:latin typeface="Times New Roman" panose="02020603050405020304" pitchFamily="18" charset="0"/>
                <a:cs typeface="Times New Roman" panose="02020603050405020304" pitchFamily="18" charset="0"/>
              </a:rPr>
              <a:t>Blach</a:t>
            </a:r>
            <a:r>
              <a:rPr lang="en-US" sz="1200" dirty="0">
                <a:latin typeface="Times New Roman" panose="02020603050405020304" pitchFamily="18" charset="0"/>
                <a:cs typeface="Times New Roman" panose="02020603050405020304" pitchFamily="18" charset="0"/>
              </a:rPr>
              <a:t> &amp; Co.</a:t>
            </a:r>
          </a:p>
          <a:p>
            <a:r>
              <a:rPr lang="en-US" sz="1200" dirty="0">
                <a:latin typeface="Times New Roman" panose="02020603050405020304" pitchFamily="18" charset="0"/>
                <a:cs typeface="Times New Roman" panose="02020603050405020304" pitchFamily="18" charset="0"/>
              </a:rPr>
              <a:t>Dewey, J. (1938). </a:t>
            </a:r>
            <a:r>
              <a:rPr lang="en-US" sz="1200" i="1" dirty="0">
                <a:latin typeface="Times New Roman" panose="02020603050405020304" pitchFamily="18" charset="0"/>
                <a:cs typeface="Times New Roman" panose="02020603050405020304" pitchFamily="18" charset="0"/>
              </a:rPr>
              <a:t>Logic: The theory of inquiry</a:t>
            </a:r>
            <a:r>
              <a:rPr lang="en-US" sz="1200" dirty="0">
                <a:latin typeface="Times New Roman" panose="02020603050405020304" pitchFamily="18" charset="0"/>
                <a:cs typeface="Times New Roman" panose="02020603050405020304" pitchFamily="18" charset="0"/>
              </a:rPr>
              <a:t>. New York: Holt, Rinehart and Winston. </a:t>
            </a:r>
          </a:p>
          <a:p>
            <a:r>
              <a:rPr lang="en-US" sz="1200" dirty="0">
                <a:latin typeface="Times New Roman" panose="02020603050405020304" pitchFamily="18" charset="0"/>
                <a:cs typeface="Times New Roman" panose="02020603050405020304" pitchFamily="18" charset="0"/>
              </a:rPr>
              <a:t>Dewey, J. (1948). </a:t>
            </a:r>
            <a:r>
              <a:rPr lang="en-US" sz="1200" i="1" dirty="0">
                <a:latin typeface="Times New Roman" panose="02020603050405020304" pitchFamily="18" charset="0"/>
                <a:cs typeface="Times New Roman" panose="02020603050405020304" pitchFamily="18" charset="0"/>
              </a:rPr>
              <a:t>Reconstruction in philosophy </a:t>
            </a:r>
            <a:r>
              <a:rPr lang="en-US" sz="1200" dirty="0">
                <a:latin typeface="Times New Roman" panose="02020603050405020304" pitchFamily="18" charset="0"/>
                <a:cs typeface="Times New Roman" panose="02020603050405020304" pitchFamily="18" charset="0"/>
              </a:rPr>
              <a:t>(enlarged ed.). Boston: Beacon Press. (</a:t>
            </a:r>
            <a:r>
              <a:rPr lang="en-US" sz="1200" dirty="0" err="1">
                <a:latin typeface="Times New Roman" panose="02020603050405020304" pitchFamily="18" charset="0"/>
                <a:cs typeface="Times New Roman" panose="02020603050405020304" pitchFamily="18" charset="0"/>
              </a:rPr>
              <a:t>Orig</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inal</a:t>
            </a:r>
            <a:r>
              <a:rPr lang="en-US" sz="1200" dirty="0">
                <a:latin typeface="Times New Roman" panose="02020603050405020304" pitchFamily="18" charset="0"/>
                <a:cs typeface="Times New Roman" panose="02020603050405020304" pitchFamily="18" charset="0"/>
              </a:rPr>
              <a:t> work published 1920)</a:t>
            </a:r>
            <a:br>
              <a:rPr lang="en-US" sz="1200"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Dewey, J. (1954). </a:t>
            </a:r>
            <a:r>
              <a:rPr lang="en-US" sz="1200" i="1" dirty="0">
                <a:latin typeface="Times New Roman" panose="02020603050405020304" pitchFamily="18" charset="0"/>
                <a:cs typeface="Times New Roman" panose="02020603050405020304" pitchFamily="18" charset="0"/>
              </a:rPr>
              <a:t>The public and its problem</a:t>
            </a:r>
            <a:r>
              <a:rPr lang="en-US" sz="1200" dirty="0">
                <a:latin typeface="Times New Roman" panose="02020603050405020304" pitchFamily="18" charset="0"/>
                <a:cs typeface="Times New Roman" panose="02020603050405020304" pitchFamily="18" charset="0"/>
              </a:rPr>
              <a:t>. Chicago: Swallow Press. (Original work published 1927)</a:t>
            </a:r>
            <a:br>
              <a:rPr lang="en-US" sz="1200"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Dewey, J. (1998). Creative democracy: The task before us. In L. Hickman &amp; T. Alexander (Eds.), </a:t>
            </a:r>
            <a:r>
              <a:rPr lang="en-US" sz="1200" i="1" dirty="0">
                <a:latin typeface="Times New Roman" panose="02020603050405020304" pitchFamily="18" charset="0"/>
                <a:cs typeface="Times New Roman" panose="02020603050405020304" pitchFamily="18" charset="0"/>
              </a:rPr>
              <a:t>The essential Dewey: Volume I. Pragmatism, education, democracy </a:t>
            </a:r>
            <a:r>
              <a:rPr lang="en-US" sz="1200" dirty="0">
                <a:latin typeface="Times New Roman" panose="02020603050405020304" pitchFamily="18" charset="0"/>
                <a:cs typeface="Times New Roman" panose="02020603050405020304" pitchFamily="18" charset="0"/>
              </a:rPr>
              <a:t>(pp. 340- </a:t>
            </a:r>
          </a:p>
          <a:p>
            <a:r>
              <a:rPr lang="en-US" sz="1200" dirty="0">
                <a:latin typeface="Times New Roman" panose="02020603050405020304" pitchFamily="18" charset="0"/>
                <a:cs typeface="Times New Roman" panose="02020603050405020304" pitchFamily="18" charset="0"/>
              </a:rPr>
              <a:t>344). Bloomington: Indiana University Press. (Original work published 1938)</a:t>
            </a:r>
            <a:br>
              <a:rPr lang="en-US" sz="1200" dirty="0">
                <a:latin typeface="Times New Roman" panose="02020603050405020304" pitchFamily="18" charset="0"/>
                <a:cs typeface="Times New Roman" panose="02020603050405020304" pitchFamily="18" charset="0"/>
              </a:rPr>
            </a:br>
            <a:endParaRPr lang="en-US" sz="1200" dirty="0">
              <a:effectLst/>
              <a:latin typeface="Times New Roman" charset="0"/>
              <a:ea typeface="ＭＳ 明朝" charset="-128"/>
            </a:endParaRPr>
          </a:p>
          <a:p>
            <a:r>
              <a:rPr lang="en-US" sz="1200" dirty="0">
                <a:latin typeface="Times New Roman" panose="02020603050405020304" pitchFamily="18" charset="0"/>
                <a:cs typeface="Times New Roman" panose="02020603050405020304" pitchFamily="18" charset="0"/>
              </a:rPr>
              <a:t>Diehl, P. (2016). Exploring Peace: Looking beyond war and negative peace. International Studies Quarterly 60(1), 1-10</a:t>
            </a:r>
          </a:p>
          <a:p>
            <a:r>
              <a:rPr lang="en-US" sz="1200" dirty="0">
                <a:latin typeface="Times New Roman" panose="02020603050405020304" pitchFamily="18" charset="0"/>
                <a:cs typeface="Times New Roman" panose="02020603050405020304" pitchFamily="18" charset="0"/>
              </a:rPr>
              <a:t> Diehl, P. (2016a). Thinking about peace: Negative terms versus positive outcomes. </a:t>
            </a:r>
            <a:r>
              <a:rPr lang="en-US" sz="1200" i="1" dirty="0">
                <a:latin typeface="Times New Roman" panose="02020603050405020304" pitchFamily="18" charset="0"/>
                <a:cs typeface="Times New Roman" panose="02020603050405020304" pitchFamily="18" charset="0"/>
              </a:rPr>
              <a:t>Strategic Studies Quarterly</a:t>
            </a:r>
            <a:r>
              <a:rPr lang="en-US" sz="1200" dirty="0">
                <a:latin typeface="Times New Roman" panose="02020603050405020304" pitchFamily="18" charset="0"/>
                <a:cs typeface="Times New Roman" panose="02020603050405020304" pitchFamily="18" charset="0"/>
              </a:rPr>
              <a:t> 10(1), 3 – 9.</a:t>
            </a:r>
          </a:p>
          <a:p>
            <a:endParaRPr lang="en-US" sz="1200" dirty="0">
              <a:latin typeface="Times New Roman" panose="02020603050405020304" pitchFamily="18" charset="0"/>
              <a:cs typeface="Times New Roman" panose="02020603050405020304" pitchFamily="18" charset="0"/>
            </a:endParaRPr>
          </a:p>
          <a:p>
            <a:r>
              <a:rPr lang="en-US" sz="1200" dirty="0"/>
              <a:t>Fenton, J. K. (2022). Gender in administrative ethics: Jane Addams’s feminist pragmatist conception of democracy as social ethics. In </a:t>
            </a:r>
            <a:r>
              <a:rPr lang="en-US" sz="1200" i="1" dirty="0"/>
              <a:t>Handbook on Gender and Public Administration</a:t>
            </a:r>
            <a:r>
              <a:rPr lang="en-US" sz="1200" dirty="0"/>
              <a:t>. 	Edward Elgar Publishing.</a:t>
            </a:r>
            <a:endParaRPr lang="en-US" sz="1200" dirty="0">
              <a:latin typeface="Times New Roman" panose="02020603050405020304" pitchFamily="18" charset="0"/>
              <a:cs typeface="Times New Roman" panose="02020603050405020304" pitchFamily="18" charset="0"/>
            </a:endParaRPr>
          </a:p>
          <a:p>
            <a:r>
              <a:rPr lang="en-US" sz="1200">
                <a:latin typeface="Times New Roman" panose="02020603050405020304" pitchFamily="18" charset="0"/>
                <a:cs typeface="Times New Roman" panose="02020603050405020304" pitchFamily="18" charset="0"/>
              </a:rPr>
              <a:t> Fischer</a:t>
            </a:r>
            <a:r>
              <a:rPr lang="en-US" sz="1200" dirty="0">
                <a:latin typeface="Times New Roman" panose="02020603050405020304" pitchFamily="18" charset="0"/>
                <a:cs typeface="Times New Roman" panose="02020603050405020304" pitchFamily="18" charset="0"/>
              </a:rPr>
              <a:t>, M. (2009).“The Conceptual Scaffolding of Newer Ideals of Peace,” in </a:t>
            </a:r>
            <a:r>
              <a:rPr lang="en-US" sz="1200" i="1" dirty="0">
                <a:latin typeface="Times New Roman" panose="02020603050405020304" pitchFamily="18" charset="0"/>
                <a:cs typeface="Times New Roman" panose="02020603050405020304" pitchFamily="18" charset="0"/>
              </a:rPr>
              <a:t>Jane Addams and the Practice of Democracy</a:t>
            </a:r>
            <a:r>
              <a:rPr lang="en-US" sz="1200" dirty="0">
                <a:latin typeface="Times New Roman" panose="02020603050405020304" pitchFamily="18" charset="0"/>
                <a:cs typeface="Times New Roman" panose="02020603050405020304" pitchFamily="18" charset="0"/>
              </a:rPr>
              <a:t>, ed. Marilyn Fischer, Carol </a:t>
            </a:r>
            <a:r>
              <a:rPr lang="en-US" sz="1200" dirty="0" err="1">
                <a:latin typeface="Times New Roman" panose="02020603050405020304" pitchFamily="18" charset="0"/>
                <a:cs typeface="Times New Roman" panose="02020603050405020304" pitchFamily="18" charset="0"/>
              </a:rPr>
              <a:t>Nackenoff</a:t>
            </a:r>
            <a:r>
              <a:rPr lang="en-US" sz="1200" dirty="0">
                <a:latin typeface="Times New Roman" panose="02020603050405020304" pitchFamily="18" charset="0"/>
                <a:cs typeface="Times New Roman" panose="02020603050405020304" pitchFamily="18" charset="0"/>
              </a:rPr>
              <a:t>, and Wendy 	Chmielewski (Urbana, IL: University of Illinois Press)</a:t>
            </a:r>
          </a:p>
          <a:p>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8797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736874-C2C1-D54A-B9F2-86C3A3E7536D}"/>
              </a:ext>
            </a:extLst>
          </p:cNvPr>
          <p:cNvSpPr txBox="1"/>
          <p:nvPr/>
        </p:nvSpPr>
        <p:spPr>
          <a:xfrm>
            <a:off x="438895" y="634264"/>
            <a:ext cx="5452647" cy="646331"/>
          </a:xfrm>
          <a:prstGeom prst="rect">
            <a:avLst/>
          </a:prstGeom>
          <a:noFill/>
        </p:spPr>
        <p:txBody>
          <a:bodyPr wrap="none" rtlCol="0">
            <a:spAutoFit/>
          </a:bodyPr>
          <a:lstStyle/>
          <a:p>
            <a:r>
              <a:rPr lang="en-US" sz="3600" dirty="0"/>
              <a:t>Theory, Practice, Production</a:t>
            </a:r>
          </a:p>
        </p:txBody>
      </p:sp>
      <p:sp>
        <p:nvSpPr>
          <p:cNvPr id="3" name="TextBox 2">
            <a:extLst>
              <a:ext uri="{FF2B5EF4-FFF2-40B4-BE49-F238E27FC236}">
                <a16:creationId xmlns:a16="http://schemas.microsoft.com/office/drawing/2014/main" id="{65F4AA55-F22C-EE4A-A76E-83846BD9BAA8}"/>
              </a:ext>
            </a:extLst>
          </p:cNvPr>
          <p:cNvSpPr txBox="1"/>
          <p:nvPr/>
        </p:nvSpPr>
        <p:spPr>
          <a:xfrm>
            <a:off x="248149" y="1711018"/>
            <a:ext cx="4988225" cy="646331"/>
          </a:xfrm>
          <a:prstGeom prst="rect">
            <a:avLst/>
          </a:prstGeom>
          <a:noFill/>
        </p:spPr>
        <p:txBody>
          <a:bodyPr wrap="none" rtlCol="0">
            <a:spAutoFit/>
          </a:bodyPr>
          <a:lstStyle/>
          <a:p>
            <a:r>
              <a:rPr lang="en-US" sz="3600" dirty="0"/>
              <a:t>Ranking ways of knowing </a:t>
            </a:r>
          </a:p>
        </p:txBody>
      </p:sp>
      <p:graphicFrame>
        <p:nvGraphicFramePr>
          <p:cNvPr id="5" name="Diagram 4">
            <a:extLst>
              <a:ext uri="{FF2B5EF4-FFF2-40B4-BE49-F238E27FC236}">
                <a16:creationId xmlns:a16="http://schemas.microsoft.com/office/drawing/2014/main" id="{415995C1-8404-DD4B-A5B7-282C908396EB}"/>
              </a:ext>
            </a:extLst>
          </p:cNvPr>
          <p:cNvGraphicFramePr/>
          <p:nvPr>
            <p:extLst>
              <p:ext uri="{D42A27DB-BD31-4B8C-83A1-F6EECF244321}">
                <p14:modId xmlns:p14="http://schemas.microsoft.com/office/powerpoint/2010/main" val="4120215746"/>
              </p:ext>
            </p:extLst>
          </p:nvPr>
        </p:nvGraphicFramePr>
        <p:xfrm>
          <a:off x="1773382" y="2992582"/>
          <a:ext cx="774764" cy="3693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E2C1A390-131B-4C43-87CE-527F4BE2E404}"/>
              </a:ext>
            </a:extLst>
          </p:cNvPr>
          <p:cNvGraphicFramePr/>
          <p:nvPr>
            <p:extLst>
              <p:ext uri="{D42A27DB-BD31-4B8C-83A1-F6EECF244321}">
                <p14:modId xmlns:p14="http://schemas.microsoft.com/office/powerpoint/2010/main" val="2983281652"/>
              </p:ext>
            </p:extLst>
          </p:nvPr>
        </p:nvGraphicFramePr>
        <p:xfrm>
          <a:off x="3782291" y="785308"/>
          <a:ext cx="7653088" cy="56778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a:extLst>
              <a:ext uri="{FF2B5EF4-FFF2-40B4-BE49-F238E27FC236}">
                <a16:creationId xmlns:a16="http://schemas.microsoft.com/office/drawing/2014/main" id="{BC0F22A0-154C-C14B-A749-EC4BA80A61D6}"/>
              </a:ext>
            </a:extLst>
          </p:cNvPr>
          <p:cNvSpPr txBox="1"/>
          <p:nvPr/>
        </p:nvSpPr>
        <p:spPr>
          <a:xfrm>
            <a:off x="8857249" y="922820"/>
            <a:ext cx="1303562" cy="369332"/>
          </a:xfrm>
          <a:prstGeom prst="rect">
            <a:avLst/>
          </a:prstGeom>
          <a:noFill/>
        </p:spPr>
        <p:txBody>
          <a:bodyPr wrap="none" rtlCol="0">
            <a:spAutoFit/>
          </a:bodyPr>
          <a:lstStyle/>
          <a:p>
            <a:r>
              <a:rPr lang="en-US" dirty="0"/>
              <a:t>Philosopher</a:t>
            </a:r>
          </a:p>
        </p:txBody>
      </p:sp>
      <p:sp>
        <p:nvSpPr>
          <p:cNvPr id="9" name="TextBox 8">
            <a:extLst>
              <a:ext uri="{FF2B5EF4-FFF2-40B4-BE49-F238E27FC236}">
                <a16:creationId xmlns:a16="http://schemas.microsoft.com/office/drawing/2014/main" id="{CD6A1452-8A0B-6C4B-AF6D-303342E4C3BF}"/>
              </a:ext>
            </a:extLst>
          </p:cNvPr>
          <p:cNvSpPr txBox="1"/>
          <p:nvPr/>
        </p:nvSpPr>
        <p:spPr>
          <a:xfrm>
            <a:off x="9803319" y="3254895"/>
            <a:ext cx="1804853" cy="369332"/>
          </a:xfrm>
          <a:prstGeom prst="rect">
            <a:avLst/>
          </a:prstGeom>
          <a:noFill/>
        </p:spPr>
        <p:txBody>
          <a:bodyPr wrap="none" rtlCol="0">
            <a:spAutoFit/>
          </a:bodyPr>
          <a:lstStyle/>
          <a:p>
            <a:r>
              <a:rPr lang="en-US" dirty="0"/>
              <a:t>Artisan/architect</a:t>
            </a:r>
          </a:p>
        </p:txBody>
      </p:sp>
      <p:sp>
        <p:nvSpPr>
          <p:cNvPr id="10" name="TextBox 9">
            <a:extLst>
              <a:ext uri="{FF2B5EF4-FFF2-40B4-BE49-F238E27FC236}">
                <a16:creationId xmlns:a16="http://schemas.microsoft.com/office/drawing/2014/main" id="{93FB81AD-9AF7-A448-8566-E21B228BDAAA}"/>
              </a:ext>
            </a:extLst>
          </p:cNvPr>
          <p:cNvSpPr txBox="1"/>
          <p:nvPr/>
        </p:nvSpPr>
        <p:spPr>
          <a:xfrm>
            <a:off x="11008018" y="5228216"/>
            <a:ext cx="854721" cy="369332"/>
          </a:xfrm>
          <a:prstGeom prst="rect">
            <a:avLst/>
          </a:prstGeom>
          <a:noFill/>
        </p:spPr>
        <p:txBody>
          <a:bodyPr wrap="none" rtlCol="0">
            <a:spAutoFit/>
          </a:bodyPr>
          <a:lstStyle/>
          <a:p>
            <a:r>
              <a:rPr lang="en-US" dirty="0"/>
              <a:t>Builder</a:t>
            </a:r>
          </a:p>
        </p:txBody>
      </p:sp>
      <p:pic>
        <p:nvPicPr>
          <p:cNvPr id="11" name="Picture 10">
            <a:extLst>
              <a:ext uri="{FF2B5EF4-FFF2-40B4-BE49-F238E27FC236}">
                <a16:creationId xmlns:a16="http://schemas.microsoft.com/office/drawing/2014/main" id="{A5E4D0DB-D8CC-1E4B-8354-EAF33D6F4B40}"/>
              </a:ext>
            </a:extLst>
          </p:cNvPr>
          <p:cNvPicPr>
            <a:picLocks noChangeAspect="1"/>
          </p:cNvPicPr>
          <p:nvPr/>
        </p:nvPicPr>
        <p:blipFill>
          <a:blip r:embed="rId12"/>
          <a:stretch>
            <a:fillRect/>
          </a:stretch>
        </p:blipFill>
        <p:spPr>
          <a:xfrm>
            <a:off x="617682" y="2992582"/>
            <a:ext cx="1155700" cy="1739900"/>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F76FC34D-1607-6945-B7E4-6932C32E98BE}"/>
              </a:ext>
            </a:extLst>
          </p:cNvPr>
          <p:cNvSpPr txBox="1"/>
          <p:nvPr/>
        </p:nvSpPr>
        <p:spPr>
          <a:xfrm>
            <a:off x="9224304" y="1292152"/>
            <a:ext cx="1873013" cy="369332"/>
          </a:xfrm>
          <a:prstGeom prst="rect">
            <a:avLst/>
          </a:prstGeom>
          <a:noFill/>
        </p:spPr>
        <p:txBody>
          <a:bodyPr wrap="none" rtlCol="0">
            <a:spAutoFit/>
          </a:bodyPr>
          <a:lstStyle/>
          <a:p>
            <a:r>
              <a:rPr lang="en-US" dirty="0"/>
              <a:t>Fixed Forms/truth</a:t>
            </a:r>
          </a:p>
        </p:txBody>
      </p:sp>
      <p:sp>
        <p:nvSpPr>
          <p:cNvPr id="6" name="TextBox 5">
            <a:extLst>
              <a:ext uri="{FF2B5EF4-FFF2-40B4-BE49-F238E27FC236}">
                <a16:creationId xmlns:a16="http://schemas.microsoft.com/office/drawing/2014/main" id="{EA3CF0C9-076B-164D-BCDD-DEAC480B07DE}"/>
              </a:ext>
            </a:extLst>
          </p:cNvPr>
          <p:cNvSpPr txBox="1"/>
          <p:nvPr/>
        </p:nvSpPr>
        <p:spPr>
          <a:xfrm>
            <a:off x="756745" y="4960883"/>
            <a:ext cx="661207" cy="369332"/>
          </a:xfrm>
          <a:prstGeom prst="rect">
            <a:avLst/>
          </a:prstGeom>
          <a:noFill/>
        </p:spPr>
        <p:txBody>
          <a:bodyPr wrap="none" rtlCol="0">
            <a:spAutoFit/>
          </a:bodyPr>
          <a:lstStyle/>
          <a:p>
            <a:r>
              <a:rPr lang="en-US" dirty="0"/>
              <a:t>Plato</a:t>
            </a:r>
          </a:p>
        </p:txBody>
      </p:sp>
    </p:spTree>
    <p:extLst>
      <p:ext uri="{BB962C8B-B14F-4D97-AF65-F5344CB8AC3E}">
        <p14:creationId xmlns:p14="http://schemas.microsoft.com/office/powerpoint/2010/main" val="38955362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160A7F-398A-2A49-B822-703D542237BE}"/>
              </a:ext>
            </a:extLst>
          </p:cNvPr>
          <p:cNvSpPr/>
          <p:nvPr/>
        </p:nvSpPr>
        <p:spPr>
          <a:xfrm>
            <a:off x="541555" y="350652"/>
            <a:ext cx="10450284" cy="6186309"/>
          </a:xfrm>
          <a:prstGeom prst="rect">
            <a:avLst/>
          </a:prstGeom>
        </p:spPr>
        <p:txBody>
          <a:bodyPr wrap="square">
            <a:spAutoFit/>
          </a:bodyPr>
          <a:lstStyle/>
          <a:p>
            <a:r>
              <a:rPr lang="en-US" sz="1200" dirty="0"/>
              <a:t>Fenton, J. K. (2022). Gender in administrative ethics: Jane Addams’s feminist pragmatist conception of democracy as social ethics. In </a:t>
            </a:r>
            <a:r>
              <a:rPr lang="en-US" sz="1200" i="1" dirty="0"/>
              <a:t>Handbook on Gender and Public Administration</a:t>
            </a:r>
            <a:r>
              <a:rPr lang="en-US" sz="1200" dirty="0"/>
              <a:t>. 	Edward Elgar Publishing.</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 </a:t>
            </a:r>
          </a:p>
          <a:p>
            <a:r>
              <a:rPr lang="en-US" sz="1200" dirty="0">
                <a:latin typeface="Times New Roman" panose="02020603050405020304" pitchFamily="18" charset="0"/>
                <a:cs typeface="Times New Roman" panose="02020603050405020304" pitchFamily="18" charset="0"/>
              </a:rPr>
              <a:t>Fischer, M. (2009).“The Conceptual Scaffolding of Newer Ideals of Peace,” in </a:t>
            </a:r>
            <a:r>
              <a:rPr lang="en-US" sz="1200" i="1" dirty="0">
                <a:latin typeface="Times New Roman" panose="02020603050405020304" pitchFamily="18" charset="0"/>
                <a:cs typeface="Times New Roman" panose="02020603050405020304" pitchFamily="18" charset="0"/>
              </a:rPr>
              <a:t>Jane Addams and the Practice of Democracy</a:t>
            </a:r>
            <a:r>
              <a:rPr lang="en-US" sz="1200" dirty="0">
                <a:latin typeface="Times New Roman" panose="02020603050405020304" pitchFamily="18" charset="0"/>
                <a:cs typeface="Times New Roman" panose="02020603050405020304" pitchFamily="18" charset="0"/>
              </a:rPr>
              <a:t>, ed. Marilyn Fischer, Carol </a:t>
            </a:r>
            <a:r>
              <a:rPr lang="en-US" sz="1200" dirty="0" err="1">
                <a:latin typeface="Times New Roman" panose="02020603050405020304" pitchFamily="18" charset="0"/>
                <a:cs typeface="Times New Roman" panose="02020603050405020304" pitchFamily="18" charset="0"/>
              </a:rPr>
              <a:t>Nackenoff</a:t>
            </a:r>
            <a:r>
              <a:rPr lang="en-US" sz="1200" dirty="0">
                <a:latin typeface="Times New Roman" panose="02020603050405020304" pitchFamily="18" charset="0"/>
                <a:cs typeface="Times New Roman" panose="02020603050405020304" pitchFamily="18" charset="0"/>
              </a:rPr>
              <a:t>, and Wendy 	</a:t>
            </a:r>
            <a:r>
              <a:rPr lang="en-US" sz="1200" dirty="0" err="1">
                <a:latin typeface="Times New Roman" panose="02020603050405020304" pitchFamily="18" charset="0"/>
                <a:cs typeface="Times New Roman" panose="02020603050405020304" pitchFamily="18" charset="0"/>
              </a:rPr>
              <a:t>Chmielewski</a:t>
            </a:r>
            <a:r>
              <a:rPr lang="en-US" sz="1200" dirty="0">
                <a:latin typeface="Times New Roman" panose="02020603050405020304" pitchFamily="18" charset="0"/>
                <a:cs typeface="Times New Roman" panose="02020603050405020304" pitchFamily="18" charset="0"/>
              </a:rPr>
              <a:t> (Urbana, IL: University of Illinois Press)</a:t>
            </a:r>
          </a:p>
          <a:p>
            <a:endParaRPr lang="en-US" sz="1200" dirty="0">
              <a:latin typeface="Times New Roman" panose="02020603050405020304" pitchFamily="18" charset="0"/>
              <a:cs typeface="Times New Roman" panose="02020603050405020304" pitchFamily="18" charset="0"/>
            </a:endParaRPr>
          </a:p>
          <a:p>
            <a:r>
              <a:rPr lang="en-US" sz="1200" dirty="0" err="1">
                <a:latin typeface="Times New Roman" panose="02020603050405020304" pitchFamily="18" charset="0"/>
                <a:cs typeface="Times New Roman" panose="02020603050405020304" pitchFamily="18" charset="0"/>
              </a:rPr>
              <a:t>Galtung</a:t>
            </a:r>
            <a:r>
              <a:rPr lang="en-US" sz="1200" dirty="0">
                <a:latin typeface="Times New Roman" panose="02020603050405020304" pitchFamily="18" charset="0"/>
                <a:cs typeface="Times New Roman" panose="02020603050405020304" pitchFamily="18" charset="0"/>
              </a:rPr>
              <a:t>, J., (1996). </a:t>
            </a:r>
            <a:r>
              <a:rPr lang="en-US" sz="1200" i="1" dirty="0">
                <a:latin typeface="Times New Roman" panose="02020603050405020304" pitchFamily="18" charset="0"/>
                <a:cs typeface="Times New Roman" panose="02020603050405020304" pitchFamily="18" charset="0"/>
              </a:rPr>
              <a:t>Peace by Peaceful Means: Peace and Conflict, Development and Civilization.</a:t>
            </a:r>
            <a:r>
              <a:rPr lang="en-US" sz="1200" dirty="0">
                <a:latin typeface="Times New Roman" panose="02020603050405020304" pitchFamily="18" charset="0"/>
                <a:cs typeface="Times New Roman" panose="02020603050405020304" pitchFamily="18" charset="0"/>
              </a:rPr>
              <a:t> Thousand Oaks, CA: Sage Publications.</a:t>
            </a:r>
          </a:p>
          <a:p>
            <a:r>
              <a:rPr lang="en-US" sz="1200" dirty="0">
                <a:latin typeface="Times New Roman" panose="02020603050405020304" pitchFamily="18" charset="0"/>
                <a:cs typeface="Times New Roman" panose="02020603050405020304" pitchFamily="18" charset="0"/>
              </a:rPr>
              <a:t> </a:t>
            </a:r>
          </a:p>
          <a:p>
            <a:r>
              <a:rPr lang="en-US" sz="1200" dirty="0" err="1">
                <a:latin typeface="Times New Roman" panose="02020603050405020304" pitchFamily="18" charset="0"/>
                <a:cs typeface="Times New Roman" panose="02020603050405020304" pitchFamily="18" charset="0"/>
              </a:rPr>
              <a:t>Gleditsch</a:t>
            </a:r>
            <a:r>
              <a:rPr lang="en-US" sz="1200" dirty="0">
                <a:latin typeface="Times New Roman" panose="02020603050405020304" pitchFamily="18" charset="0"/>
                <a:cs typeface="Times New Roman" panose="02020603050405020304" pitchFamily="18" charset="0"/>
              </a:rPr>
              <a:t>, N.P., </a:t>
            </a:r>
            <a:r>
              <a:rPr lang="en-US" sz="1200" dirty="0" err="1">
                <a:latin typeface="Times New Roman" panose="02020603050405020304" pitchFamily="18" charset="0"/>
                <a:cs typeface="Times New Roman" panose="02020603050405020304" pitchFamily="18" charset="0"/>
              </a:rPr>
              <a:t>Nordkvelle</a:t>
            </a:r>
            <a:r>
              <a:rPr lang="en-US" sz="1200" dirty="0">
                <a:latin typeface="Times New Roman" panose="02020603050405020304" pitchFamily="18" charset="0"/>
                <a:cs typeface="Times New Roman" panose="02020603050405020304" pitchFamily="18" charset="0"/>
              </a:rPr>
              <a:t> J., &amp; Strand, H. (2014). Peace research-Just the study of war? </a:t>
            </a:r>
            <a:r>
              <a:rPr lang="en-US" sz="1200" i="1" dirty="0">
                <a:latin typeface="Times New Roman" panose="02020603050405020304" pitchFamily="18" charset="0"/>
                <a:cs typeface="Times New Roman" panose="02020603050405020304" pitchFamily="18" charset="0"/>
              </a:rPr>
              <a:t>Journal of Peace Research</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51</a:t>
            </a:r>
            <a:r>
              <a:rPr lang="en-US" sz="1200" dirty="0">
                <a:latin typeface="Times New Roman" panose="02020603050405020304" pitchFamily="18" charset="0"/>
                <a:cs typeface="Times New Roman" panose="02020603050405020304" pitchFamily="18" charset="0"/>
              </a:rPr>
              <a:t>, 145-158.</a:t>
            </a:r>
          </a:p>
          <a:p>
            <a:r>
              <a:rPr lang="en-US" sz="1200" dirty="0">
                <a:latin typeface="Times New Roman" panose="02020603050405020304" pitchFamily="18" charset="0"/>
                <a:cs typeface="Times New Roman" panose="02020603050405020304" pitchFamily="18" charset="0"/>
              </a:rPr>
              <a:t> </a:t>
            </a:r>
          </a:p>
          <a:p>
            <a:r>
              <a:rPr lang="en-US" sz="1200" dirty="0">
                <a:latin typeface="Times New Roman" panose="02020603050405020304" pitchFamily="18" charset="0"/>
                <a:cs typeface="Times New Roman" panose="02020603050405020304" pitchFamily="18" charset="0"/>
              </a:rPr>
              <a:t>Goertz, g., Diehl, P. and </a:t>
            </a:r>
            <a:r>
              <a:rPr lang="en-US" sz="1200" dirty="0" err="1">
                <a:latin typeface="Times New Roman" panose="02020603050405020304" pitchFamily="18" charset="0"/>
                <a:cs typeface="Times New Roman" panose="02020603050405020304" pitchFamily="18" charset="0"/>
              </a:rPr>
              <a:t>Balas</a:t>
            </a:r>
            <a:r>
              <a:rPr lang="en-US" sz="1200" dirty="0">
                <a:latin typeface="Times New Roman" panose="02020603050405020304" pitchFamily="18" charset="0"/>
                <a:cs typeface="Times New Roman" panose="02020603050405020304" pitchFamily="18" charset="0"/>
              </a:rPr>
              <a:t>, A. (2016). </a:t>
            </a:r>
            <a:r>
              <a:rPr lang="en-US" sz="1200" i="1" dirty="0">
                <a:latin typeface="Times New Roman" panose="02020603050405020304" pitchFamily="18" charset="0"/>
                <a:cs typeface="Times New Roman" panose="02020603050405020304" pitchFamily="18" charset="0"/>
              </a:rPr>
              <a:t>The Puzzle of Peace: The Evolution of Peace in the International System. </a:t>
            </a:r>
            <a:r>
              <a:rPr lang="en-US" sz="1200" dirty="0">
                <a:latin typeface="Times New Roman" panose="02020603050405020304" pitchFamily="18" charset="0"/>
                <a:cs typeface="Times New Roman" panose="02020603050405020304" pitchFamily="18" charset="0"/>
              </a:rPr>
              <a:t>New York: Oxford University Press. </a:t>
            </a:r>
            <a:br>
              <a:rPr lang="en-US" sz="1200" dirty="0">
                <a:latin typeface="Times New Roman" panose="02020603050405020304" pitchFamily="18" charset="0"/>
                <a:cs typeface="Times New Roman" panose="02020603050405020304" pitchFamily="18" charset="0"/>
              </a:rPr>
            </a:br>
            <a:endParaRPr lang="en-US" sz="1200" dirty="0">
              <a:latin typeface="Times New Roman" panose="02020603050405020304" pitchFamily="18" charset="0"/>
              <a:cs typeface="Times New Roman" panose="02020603050405020304" pitchFamily="18" charset="0"/>
            </a:endParaRPr>
          </a:p>
          <a:p>
            <a:pPr marL="457200" marR="0" indent="-457200">
              <a:lnSpc>
                <a:spcPct val="200000"/>
              </a:lnSpc>
              <a:spcBef>
                <a:spcPts val="0"/>
              </a:spcBef>
              <a:spcAft>
                <a:spcPts val="0"/>
              </a:spcAft>
            </a:pPr>
            <a:r>
              <a:rPr lang="en-US" sz="1200" dirty="0"/>
              <a:t>Hickman, L. A. (1990). </a:t>
            </a:r>
            <a:r>
              <a:rPr lang="en-US" sz="1200" i="1" dirty="0"/>
              <a:t>John Dewey's pragmatic technology</a:t>
            </a:r>
            <a:r>
              <a:rPr lang="en-US" sz="1200" dirty="0"/>
              <a:t>. Indiana University Press.</a:t>
            </a:r>
          </a:p>
          <a:p>
            <a:pPr marL="457200" marR="0" indent="-457200">
              <a:lnSpc>
                <a:spcPct val="200000"/>
              </a:lnSpc>
              <a:spcBef>
                <a:spcPts val="0"/>
              </a:spcBef>
              <a:spcAft>
                <a:spcPts val="0"/>
              </a:spcAft>
            </a:pPr>
            <a:r>
              <a:rPr lang="en-US" sz="1200" dirty="0"/>
              <a:t>Hickman, L. A. (2001). </a:t>
            </a:r>
            <a:r>
              <a:rPr lang="en-US" sz="1200" i="1" dirty="0"/>
              <a:t>Philosophical tools for technological culture: Putting pragmatism to work</a:t>
            </a:r>
            <a:r>
              <a:rPr lang="en-US" sz="1200" dirty="0"/>
              <a:t>. Indiana University Press</a:t>
            </a:r>
            <a:r>
              <a:rPr lang="en-US" dirty="0"/>
              <a:t>.</a:t>
            </a:r>
            <a:endParaRPr lang="en-US" sz="1200" dirty="0">
              <a:effectLst/>
              <a:latin typeface="Times New Roman" charset="0"/>
              <a:ea typeface="ＭＳ 明朝" charset="-128"/>
            </a:endParaRPr>
          </a:p>
          <a:p>
            <a:pPr marL="457200" indent="-457200">
              <a:lnSpc>
                <a:spcPct val="200000"/>
              </a:lnSpc>
            </a:pPr>
            <a:r>
              <a:rPr lang="en-US" sz="1200" dirty="0" err="1">
                <a:latin typeface="Times New Roman" panose="02020603050405020304" pitchFamily="18" charset="0"/>
                <a:cs typeface="Times New Roman" panose="02020603050405020304" pitchFamily="18" charset="0"/>
              </a:rPr>
              <a:t>Hamington</a:t>
            </a:r>
            <a:r>
              <a:rPr lang="en-US" sz="1200" dirty="0">
                <a:latin typeface="Times New Roman" panose="02020603050405020304" pitchFamily="18" charset="0"/>
                <a:cs typeface="Times New Roman" panose="02020603050405020304" pitchFamily="18" charset="0"/>
              </a:rPr>
              <a:t>, M. (2009). </a:t>
            </a:r>
            <a:r>
              <a:rPr lang="en-US" sz="1200" i="1" dirty="0">
                <a:latin typeface="Times New Roman" panose="02020603050405020304" pitchFamily="18" charset="0"/>
                <a:cs typeface="Times New Roman" panose="02020603050405020304" pitchFamily="18" charset="0"/>
              </a:rPr>
              <a:t>The Social Philosophy of Jane Addams</a:t>
            </a:r>
            <a:r>
              <a:rPr lang="en-US" sz="1200" dirty="0">
                <a:latin typeface="Times New Roman" panose="02020603050405020304" pitchFamily="18" charset="0"/>
                <a:cs typeface="Times New Roman" panose="02020603050405020304" pitchFamily="18" charset="0"/>
              </a:rPr>
              <a:t>. Urbana: University of Illinois Press.</a:t>
            </a:r>
          </a:p>
          <a:p>
            <a:pPr marL="457200" indent="-457200">
              <a:lnSpc>
                <a:spcPct val="200000"/>
              </a:lnSpc>
            </a:pPr>
            <a:r>
              <a:rPr lang="en-US" sz="1200" dirty="0"/>
              <a:t>Ralston, S. J. (2022). Jane Addams and John Dewey. In Shields, P., </a:t>
            </a:r>
            <a:r>
              <a:rPr lang="en-US" sz="1200" dirty="0" err="1"/>
              <a:t>Hamington</a:t>
            </a:r>
            <a:r>
              <a:rPr lang="en-US" sz="1200" dirty="0"/>
              <a:t>, M. &amp; </a:t>
            </a:r>
            <a:r>
              <a:rPr lang="en-US" sz="1200" dirty="0" err="1"/>
              <a:t>Soeters</a:t>
            </a:r>
            <a:r>
              <a:rPr lang="en-US" sz="1200" dirty="0"/>
              <a:t>, J. </a:t>
            </a:r>
            <a:r>
              <a:rPr lang="en-US" sz="1200" i="1" dirty="0"/>
              <a:t>The Oxford Handbook of Jane Addams</a:t>
            </a:r>
            <a:r>
              <a:rPr lang="en-US" sz="1200" dirty="0"/>
              <a:t>. Oxford University Press</a:t>
            </a:r>
            <a:endParaRPr lang="en-US" sz="1200" dirty="0">
              <a:effectLst/>
              <a:latin typeface="Times New Roman" charset="0"/>
              <a:ea typeface="ＭＳ 明朝" charset="-128"/>
            </a:endParaRPr>
          </a:p>
          <a:p>
            <a:pPr marL="457200" marR="0" indent="-457200">
              <a:lnSpc>
                <a:spcPct val="200000"/>
              </a:lnSpc>
              <a:spcBef>
                <a:spcPts val="0"/>
              </a:spcBef>
              <a:spcAft>
                <a:spcPts val="0"/>
              </a:spcAft>
            </a:pPr>
            <a:r>
              <a:rPr lang="en-US" sz="1200" dirty="0" err="1">
                <a:latin typeface="Times New Roman" charset="0"/>
                <a:ea typeface="ＭＳ 明朝" charset="-128"/>
              </a:rPr>
              <a:t>Rissler</a:t>
            </a:r>
            <a:r>
              <a:rPr lang="en-US" sz="1200" dirty="0">
                <a:latin typeface="Times New Roman" charset="0"/>
                <a:ea typeface="ＭＳ 明朝" charset="-128"/>
              </a:rPr>
              <a:t>, G. &amp; Shields, P. (2018) Positive Peace – A Necessary Touchstone for Public Administration. </a:t>
            </a:r>
            <a:r>
              <a:rPr lang="en-US" sz="1200" i="1" dirty="0">
                <a:latin typeface="Times New Roman" charset="0"/>
                <a:ea typeface="ＭＳ 明朝" charset="-128"/>
              </a:rPr>
              <a:t>Administrative Theory &amp; Praxis </a:t>
            </a:r>
          </a:p>
          <a:p>
            <a:pPr marL="457200" marR="0" indent="-457200">
              <a:lnSpc>
                <a:spcPct val="200000"/>
              </a:lnSpc>
              <a:spcBef>
                <a:spcPts val="0"/>
              </a:spcBef>
              <a:spcAft>
                <a:spcPts val="0"/>
              </a:spcAft>
            </a:pPr>
            <a:r>
              <a:rPr lang="en-US" sz="1200" dirty="0" err="1">
                <a:effectLst/>
                <a:latin typeface="Times New Roman" charset="0"/>
                <a:ea typeface="ＭＳ 明朝" charset="-128"/>
              </a:rPr>
              <a:t>Seigfried</a:t>
            </a:r>
            <a:r>
              <a:rPr lang="en-US" sz="1200" dirty="0">
                <a:effectLst/>
                <a:latin typeface="Times New Roman" charset="0"/>
                <a:ea typeface="ＭＳ 明朝" charset="-128"/>
              </a:rPr>
              <a:t>, C. (1996). </a:t>
            </a:r>
            <a:r>
              <a:rPr lang="en-US" sz="1200" i="1" dirty="0">
                <a:effectLst/>
                <a:latin typeface="Times New Roman" charset="0"/>
                <a:ea typeface="ＭＳ 明朝" charset="-128"/>
              </a:rPr>
              <a:t>Pragmatism and Feminism: Reweaving the Social Fabric. </a:t>
            </a:r>
            <a:r>
              <a:rPr lang="en-US" sz="1200" dirty="0">
                <a:effectLst/>
                <a:latin typeface="Times New Roman" charset="0"/>
                <a:ea typeface="ＭＳ 明朝" charset="-128"/>
              </a:rPr>
              <a:t>Chicago, University of Chicago Press</a:t>
            </a:r>
            <a:r>
              <a:rPr lang="en-US" sz="1200" i="1" dirty="0">
                <a:effectLst/>
                <a:latin typeface="Times New Roman" charset="0"/>
                <a:ea typeface="ＭＳ 明朝" charset="-128"/>
              </a:rPr>
              <a:t>. </a:t>
            </a:r>
          </a:p>
          <a:p>
            <a:pPr marL="457200" marR="0" indent="-457200">
              <a:lnSpc>
                <a:spcPct val="200000"/>
              </a:lnSpc>
              <a:spcBef>
                <a:spcPts val="0"/>
              </a:spcBef>
              <a:spcAft>
                <a:spcPts val="0"/>
              </a:spcAft>
            </a:pPr>
            <a:r>
              <a:rPr lang="en-US" sz="1200" dirty="0">
                <a:effectLst/>
                <a:latin typeface="Times New Roman" charset="0"/>
                <a:ea typeface="ＭＳ 明朝" charset="-128"/>
              </a:rPr>
              <a:t>Shields, P. (2003). The community of inquiry: Classical pragmatism and public administration </a:t>
            </a:r>
            <a:r>
              <a:rPr lang="en-US" sz="1200" i="1" dirty="0">
                <a:effectLst/>
                <a:latin typeface="Times New Roman" charset="0"/>
                <a:ea typeface="ＭＳ 明朝" charset="-128"/>
              </a:rPr>
              <a:t>Administration &amp; Society</a:t>
            </a:r>
            <a:r>
              <a:rPr lang="en-US" sz="1200" dirty="0">
                <a:effectLst/>
                <a:latin typeface="Times New Roman" charset="0"/>
                <a:ea typeface="ＭＳ 明朝" charset="-128"/>
              </a:rPr>
              <a:t> 35 (5), 510-538.</a:t>
            </a:r>
          </a:p>
          <a:p>
            <a:pPr marL="457200" indent="-457200">
              <a:lnSpc>
                <a:spcPct val="200000"/>
              </a:lnSpc>
            </a:pPr>
            <a:r>
              <a:rPr lang="en-US" sz="1200" dirty="0">
                <a:latin typeface="Times New Roman" panose="02020603050405020304" pitchFamily="18" charset="0"/>
                <a:cs typeface="Times New Roman" panose="02020603050405020304" pitchFamily="18" charset="0"/>
              </a:rPr>
              <a:t>Shields, P. M. (2017). The limits of negative peace, faces of positive peace. </a:t>
            </a:r>
            <a:r>
              <a:rPr lang="en-US" sz="1200" i="1" dirty="0">
                <a:latin typeface="Times New Roman" panose="02020603050405020304" pitchFamily="18" charset="0"/>
                <a:cs typeface="Times New Roman" panose="02020603050405020304" pitchFamily="18" charset="0"/>
              </a:rPr>
              <a:t>Parameters</a:t>
            </a:r>
            <a:r>
              <a:rPr lang="en-US" sz="1200" dirty="0">
                <a:latin typeface="Times New Roman" panose="02020603050405020304" pitchFamily="18" charset="0"/>
                <a:cs typeface="Times New Roman" panose="02020603050405020304" pitchFamily="18" charset="0"/>
              </a:rPr>
              <a:t> 47(4):5-12.</a:t>
            </a:r>
          </a:p>
          <a:p>
            <a:pPr marL="457200" indent="-457200">
              <a:lnSpc>
                <a:spcPct val="200000"/>
              </a:lnSpc>
            </a:pPr>
            <a:r>
              <a:rPr lang="en-US" sz="1200" dirty="0">
                <a:latin typeface="Times New Roman" panose="02020603050405020304" pitchFamily="18" charset="0"/>
                <a:cs typeface="Times New Roman" panose="02020603050405020304" pitchFamily="18" charset="0"/>
              </a:rPr>
              <a:t>Shields, P. M. (2005). Classical Pragmatism: Roots and promise for a PA feminist Theory. </a:t>
            </a:r>
            <a:r>
              <a:rPr lang="en-US" sz="1200" i="1" dirty="0">
                <a:latin typeface="Times New Roman" panose="02020603050405020304" pitchFamily="18" charset="0"/>
                <a:cs typeface="Times New Roman" panose="02020603050405020304" pitchFamily="18" charset="0"/>
              </a:rPr>
              <a:t>Administrative Theory &amp; Praxis </a:t>
            </a:r>
            <a:r>
              <a:rPr lang="en-US" sz="1200" dirty="0">
                <a:latin typeface="Times New Roman" panose="02020603050405020304" pitchFamily="18" charset="0"/>
                <a:cs typeface="Times New Roman" panose="02020603050405020304" pitchFamily="18" charset="0"/>
              </a:rPr>
              <a:t>27(2): 370-376.</a:t>
            </a:r>
          </a:p>
          <a:p>
            <a:pPr marL="457200" marR="0" indent="-457200">
              <a:lnSpc>
                <a:spcPct val="200000"/>
              </a:lnSpc>
              <a:spcBef>
                <a:spcPts val="0"/>
              </a:spcBef>
              <a:spcAft>
                <a:spcPts val="0"/>
              </a:spcAft>
            </a:pPr>
            <a:endParaRPr lang="en-US" sz="1200" dirty="0">
              <a:effectLst/>
              <a:latin typeface="Times New Roman" charset="0"/>
              <a:ea typeface="ＭＳ 明朝" charset="-128"/>
            </a:endParaRPr>
          </a:p>
        </p:txBody>
      </p:sp>
    </p:spTree>
    <p:extLst>
      <p:ext uri="{BB962C8B-B14F-4D97-AF65-F5344CB8AC3E}">
        <p14:creationId xmlns:p14="http://schemas.microsoft.com/office/powerpoint/2010/main" val="42042593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7457" y="562098"/>
            <a:ext cx="10602686" cy="5945410"/>
          </a:xfrm>
          <a:prstGeom prst="rect">
            <a:avLst/>
          </a:prstGeom>
        </p:spPr>
        <p:txBody>
          <a:bodyPr wrap="square">
            <a:spAutoFit/>
          </a:bodyPr>
          <a:lstStyle/>
          <a:p>
            <a:pPr marL="457200" indent="-457200">
              <a:lnSpc>
                <a:spcPct val="200000"/>
              </a:lnSpc>
            </a:pPr>
            <a:r>
              <a:rPr lang="en-US" sz="1200" dirty="0">
                <a:latin typeface="Times New Roman" charset="0"/>
                <a:ea typeface="ＭＳ 明朝" charset="-128"/>
              </a:rPr>
              <a:t>Shields, P. (2006). Democracy and the social ethics of Jane Addams: A vision for public administration. </a:t>
            </a:r>
            <a:r>
              <a:rPr lang="en-US" sz="1200" i="1" dirty="0">
                <a:latin typeface="Times New Roman" charset="0"/>
                <a:ea typeface="ＭＳ 明朝" charset="-128"/>
              </a:rPr>
              <a:t>Administrative Theory and Praxis</a:t>
            </a:r>
            <a:r>
              <a:rPr lang="en-US" sz="1200" dirty="0">
                <a:latin typeface="Times New Roman" charset="0"/>
                <a:ea typeface="ＭＳ 明朝" charset="-128"/>
              </a:rPr>
              <a:t> 28(3), 418-443.</a:t>
            </a:r>
          </a:p>
          <a:p>
            <a:pPr marL="457200" indent="-457200">
              <a:lnSpc>
                <a:spcPct val="200000"/>
              </a:lnSpc>
            </a:pPr>
            <a:r>
              <a:rPr lang="en-US" sz="1200" dirty="0">
                <a:latin typeface="Times New Roman" charset="0"/>
                <a:ea typeface="ＭＳ 明朝" charset="-128"/>
              </a:rPr>
              <a:t>Shields, P. (2008). Rediscovering the Taproot:  Is Classical Pragmatism the Route to Renew Public Administration.  </a:t>
            </a:r>
            <a:r>
              <a:rPr lang="en-US" sz="1200" i="1" dirty="0">
                <a:latin typeface="Times New Roman" charset="0"/>
                <a:ea typeface="ＭＳ 明朝" charset="-128"/>
              </a:rPr>
              <a:t>Public Administration Review</a:t>
            </a:r>
            <a:r>
              <a:rPr lang="en-US" sz="1200" dirty="0">
                <a:latin typeface="Times New Roman" charset="0"/>
                <a:ea typeface="ＭＳ 明朝" charset="-128"/>
              </a:rPr>
              <a:t> 68(2), 205-221.</a:t>
            </a:r>
          </a:p>
          <a:p>
            <a:pPr marL="457200" indent="-457200">
              <a:lnSpc>
                <a:spcPct val="200000"/>
              </a:lnSpc>
            </a:pPr>
            <a:r>
              <a:rPr lang="en-US" sz="1200" dirty="0">
                <a:latin typeface="Times New Roman" charset="0"/>
                <a:ea typeface="ＭＳ 明朝" charset="-128"/>
              </a:rPr>
              <a:t>Shields, P. (2022). Jane Addams and Public Administration: Clarifying Industrial Citizenship. In Shields, P., </a:t>
            </a:r>
            <a:r>
              <a:rPr lang="en-US" sz="1200" dirty="0" err="1">
                <a:latin typeface="Times New Roman" charset="0"/>
                <a:ea typeface="ＭＳ 明朝" charset="-128"/>
              </a:rPr>
              <a:t>Hamington</a:t>
            </a:r>
            <a:r>
              <a:rPr lang="en-US" sz="1200" dirty="0">
                <a:latin typeface="Times New Roman" charset="0"/>
                <a:ea typeface="ＭＳ 明朝" charset="-128"/>
              </a:rPr>
              <a:t>, M. &amp; </a:t>
            </a:r>
            <a:r>
              <a:rPr lang="en-US" sz="1200" dirty="0" err="1">
                <a:latin typeface="Times New Roman" charset="0"/>
                <a:ea typeface="ＭＳ 明朝" charset="-128"/>
              </a:rPr>
              <a:t>Soeters</a:t>
            </a:r>
            <a:r>
              <a:rPr lang="en-US" sz="1200" dirty="0">
                <a:latin typeface="Times New Roman" charset="0"/>
                <a:ea typeface="ＭＳ 明朝" charset="-128"/>
              </a:rPr>
              <a:t>, J. (</a:t>
            </a:r>
            <a:r>
              <a:rPr lang="en-US" sz="1200" dirty="0" err="1">
                <a:latin typeface="Times New Roman" charset="0"/>
                <a:ea typeface="ＭＳ 明朝" charset="-128"/>
              </a:rPr>
              <a:t>Eds</a:t>
            </a:r>
            <a:r>
              <a:rPr lang="en-US" sz="1200" dirty="0">
                <a:latin typeface="Times New Roman" charset="0"/>
                <a:ea typeface="ＭＳ 明朝" charset="-128"/>
              </a:rPr>
              <a:t>), </a:t>
            </a:r>
            <a:r>
              <a:rPr lang="en-US" sz="1200" i="1" dirty="0">
                <a:latin typeface="Times New Roman" charset="0"/>
                <a:ea typeface="ＭＳ 明朝" charset="-128"/>
              </a:rPr>
              <a:t>The Oxford Handbook of Jane Addams, </a:t>
            </a:r>
            <a:r>
              <a:rPr lang="en-US" sz="1200" dirty="0">
                <a:latin typeface="Times New Roman" charset="0"/>
                <a:ea typeface="ＭＳ 明朝" charset="-128"/>
              </a:rPr>
              <a:t>Oxford University Press </a:t>
            </a:r>
            <a:r>
              <a:rPr lang="sk-SK" sz="1200" dirty="0"/>
              <a:t>DOI: 10.1093/</a:t>
            </a:r>
            <a:r>
              <a:rPr lang="sk-SK" sz="1200" dirty="0" err="1"/>
              <a:t>oxfordhb</a:t>
            </a:r>
            <a:r>
              <a:rPr lang="sk-SK" sz="1200" dirty="0"/>
              <a:t>/9780197544518.013.3</a:t>
            </a:r>
            <a:endParaRPr lang="en-US" sz="1200" dirty="0">
              <a:latin typeface="Times New Roman" charset="0"/>
              <a:ea typeface="ＭＳ 明朝" charset="-128"/>
            </a:endParaRPr>
          </a:p>
          <a:p>
            <a:pPr marL="457200" indent="-457200">
              <a:lnSpc>
                <a:spcPct val="200000"/>
              </a:lnSpc>
            </a:pPr>
            <a:r>
              <a:rPr lang="en-US" sz="1200" dirty="0">
                <a:latin typeface="Times New Roman" charset="0"/>
                <a:ea typeface="ＭＳ 明朝" charset="-128"/>
              </a:rPr>
              <a:t>Shields, P. &amp; </a:t>
            </a:r>
            <a:r>
              <a:rPr lang="en-US" sz="1200" dirty="0" err="1">
                <a:latin typeface="Times New Roman" charset="0"/>
                <a:ea typeface="ＭＳ 明朝" charset="-128"/>
              </a:rPr>
              <a:t>Rangarajan</a:t>
            </a:r>
            <a:r>
              <a:rPr lang="en-US" sz="1200" dirty="0">
                <a:latin typeface="Times New Roman" charset="0"/>
                <a:ea typeface="ＭＳ 明朝" charset="-128"/>
              </a:rPr>
              <a:t>, N. (2011). Public Service Professionals: The Legacy of Florence Nightingale, Mary Livermore and Jane Addams. In Menzel, D. &amp; White, H. (Eds.) </a:t>
            </a:r>
            <a:r>
              <a:rPr lang="en-US" sz="1200" i="1" dirty="0">
                <a:latin typeface="Times New Roman" charset="0"/>
                <a:ea typeface="ＭＳ 明朝" charset="-128"/>
              </a:rPr>
              <a:t>The State of Public Administration: Issues, Challenges and Opportunity</a:t>
            </a:r>
            <a:r>
              <a:rPr lang="en-US" sz="1200" dirty="0">
                <a:latin typeface="Times New Roman" charset="0"/>
                <a:ea typeface="ＭＳ 明朝" charset="-128"/>
              </a:rPr>
              <a:t>. 36-53. New York: M.E. Sharpe.</a:t>
            </a:r>
          </a:p>
          <a:p>
            <a:pPr marL="457200" marR="0" indent="-457200">
              <a:lnSpc>
                <a:spcPct val="200000"/>
              </a:lnSpc>
              <a:spcBef>
                <a:spcPts val="0"/>
              </a:spcBef>
              <a:spcAft>
                <a:spcPts val="0"/>
              </a:spcAft>
            </a:pPr>
            <a:r>
              <a:rPr lang="en-US" sz="1200" dirty="0">
                <a:effectLst/>
                <a:latin typeface="Times New Roman" charset="0"/>
                <a:ea typeface="ＭＳ 明朝" charset="-128"/>
              </a:rPr>
              <a:t>Shields, P. &amp; </a:t>
            </a:r>
            <a:r>
              <a:rPr lang="en-US" sz="1200" dirty="0" err="1">
                <a:effectLst/>
                <a:latin typeface="Times New Roman" charset="0"/>
                <a:ea typeface="ＭＳ 明朝" charset="-128"/>
              </a:rPr>
              <a:t>Soeters</a:t>
            </a:r>
            <a:r>
              <a:rPr lang="en-US" sz="1200" dirty="0">
                <a:effectLst/>
                <a:latin typeface="Times New Roman" charset="0"/>
                <a:ea typeface="ＭＳ 明朝" charset="-128"/>
              </a:rPr>
              <a:t>, J. (2013). Pragmatism, peacekeeping and the constabulary force. In Ralston (Ed.)</a:t>
            </a:r>
            <a:r>
              <a:rPr lang="en-US" sz="1200" i="1" dirty="0">
                <a:effectLst/>
                <a:latin typeface="Times New Roman" charset="0"/>
                <a:ea typeface="ＭＳ 明朝" charset="-128"/>
              </a:rPr>
              <a:t> A Bold New World: Essays on Philosophical Pragmatism and International Relations</a:t>
            </a:r>
            <a:r>
              <a:rPr lang="en-US" sz="1200" dirty="0">
                <a:effectLst/>
                <a:latin typeface="Times New Roman" charset="0"/>
                <a:ea typeface="ＭＳ 明朝" charset="-128"/>
              </a:rPr>
              <a:t>. 87-110. New York: Lexington Books.</a:t>
            </a:r>
          </a:p>
          <a:p>
            <a:pPr marL="457200" marR="0" indent="-457200">
              <a:lnSpc>
                <a:spcPct val="200000"/>
              </a:lnSpc>
              <a:spcBef>
                <a:spcPts val="0"/>
              </a:spcBef>
              <a:spcAft>
                <a:spcPts val="0"/>
              </a:spcAft>
            </a:pPr>
            <a:r>
              <a:rPr lang="en-US" sz="1200" dirty="0"/>
              <a:t>Shields P. (2022).The origins of the settlement model of public administration . In Shields, P. &amp; Elias, N. </a:t>
            </a:r>
            <a:r>
              <a:rPr lang="en-US" sz="1200" i="1" dirty="0"/>
              <a:t>Handbook on Gender and Public Administration</a:t>
            </a:r>
            <a:r>
              <a:rPr lang="en-US" sz="1200" dirty="0"/>
              <a:t>. Edward Elgar Publishing. pp. 35-52  </a:t>
            </a:r>
            <a:r>
              <a:rPr lang="cs-CZ" sz="1200" b="1" dirty="0"/>
              <a:t>ISBN:</a:t>
            </a:r>
            <a:r>
              <a:rPr lang="cs-CZ" sz="1200" dirty="0"/>
              <a:t> 978 1 78990 472 7</a:t>
            </a:r>
          </a:p>
          <a:p>
            <a:pPr marL="457200" marR="0" indent="-457200">
              <a:lnSpc>
                <a:spcPct val="200000"/>
              </a:lnSpc>
              <a:spcBef>
                <a:spcPts val="0"/>
              </a:spcBef>
              <a:spcAft>
                <a:spcPts val="0"/>
              </a:spcAft>
            </a:pPr>
            <a:r>
              <a:rPr lang="cs-CZ" sz="1200" dirty="0">
                <a:latin typeface="Times New Roman" panose="02020603050405020304" pitchFamily="18" charset="0"/>
                <a:cs typeface="Times New Roman" panose="02020603050405020304" pitchFamily="18" charset="0"/>
              </a:rPr>
              <a:t>Shields, P. &amp; Elias, N. </a:t>
            </a:r>
            <a:r>
              <a:rPr lang="cs-CZ" sz="1200" dirty="0" err="1">
                <a:latin typeface="Times New Roman" panose="02020603050405020304" pitchFamily="18" charset="0"/>
                <a:cs typeface="Times New Roman" panose="02020603050405020304" pitchFamily="18" charset="0"/>
              </a:rPr>
              <a:t>Introduction</a:t>
            </a:r>
            <a:r>
              <a:rPr lang="cs-CZ" sz="1200" dirty="0">
                <a:latin typeface="Times New Roman" panose="02020603050405020304" pitchFamily="18" charset="0"/>
                <a:cs typeface="Times New Roman" panose="02020603050405020304" pitchFamily="18" charset="0"/>
              </a:rPr>
              <a:t> to </a:t>
            </a:r>
            <a:r>
              <a:rPr lang="cs-CZ" sz="1200" dirty="0" err="1">
                <a:latin typeface="Times New Roman" panose="02020603050405020304" pitchFamily="18" charset="0"/>
                <a:cs typeface="Times New Roman" panose="02020603050405020304" pitchFamily="18" charset="0"/>
              </a:rPr>
              <a:t>the</a:t>
            </a:r>
            <a:r>
              <a:rPr lang="cs-CZ" sz="1200" dirty="0">
                <a:latin typeface="Times New Roman" panose="02020603050405020304" pitchFamily="18" charset="0"/>
                <a:cs typeface="Times New Roman" panose="02020603050405020304" pitchFamily="18" charset="0"/>
              </a:rPr>
              <a:t> Handbook </a:t>
            </a:r>
            <a:r>
              <a:rPr lang="cs-CZ" sz="1200" dirty="0" err="1">
                <a:latin typeface="Times New Roman" panose="02020603050405020304" pitchFamily="18" charset="0"/>
                <a:cs typeface="Times New Roman" panose="02020603050405020304" pitchFamily="18" charset="0"/>
              </a:rPr>
              <a:t>of</a:t>
            </a:r>
            <a:r>
              <a:rPr lang="cs-CZ" sz="1200" dirty="0">
                <a:latin typeface="Times New Roman" panose="02020603050405020304" pitchFamily="18" charset="0"/>
                <a:cs typeface="Times New Roman" panose="02020603050405020304" pitchFamily="18" charset="0"/>
              </a:rPr>
              <a:t> Gender and Public </a:t>
            </a:r>
            <a:r>
              <a:rPr lang="cs-CZ" sz="1200" dirty="0" err="1">
                <a:latin typeface="Times New Roman" panose="02020603050405020304" pitchFamily="18" charset="0"/>
                <a:cs typeface="Times New Roman" panose="02020603050405020304" pitchFamily="18" charset="0"/>
              </a:rPr>
              <a:t>Administration</a:t>
            </a:r>
            <a:r>
              <a:rPr lang="cs-CZ" sz="1200" dirty="0">
                <a:latin typeface="Times New Roman" panose="02020603050405020304" pitchFamily="18" charset="0"/>
                <a:cs typeface="Times New Roman" panose="02020603050405020304" pitchFamily="18" charset="0"/>
              </a:rPr>
              <a:t>, </a:t>
            </a:r>
            <a:r>
              <a:rPr lang="en-US" sz="1200" dirty="0"/>
              <a:t>In Shields, P. &amp; Elias, N. </a:t>
            </a:r>
            <a:r>
              <a:rPr lang="en-US" sz="1200" i="1" dirty="0"/>
              <a:t>Handbook on Gender and Public Administration</a:t>
            </a:r>
            <a:r>
              <a:rPr lang="en-US" sz="1200" dirty="0"/>
              <a:t>. Edward Elgar Publishing. pp. 1-19.</a:t>
            </a:r>
            <a:r>
              <a:rPr lang="en-US" sz="1200" dirty="0">
                <a:latin typeface="Times New Roman" charset="0"/>
                <a:ea typeface="ＭＳ 明朝" charset="-128"/>
              </a:rPr>
              <a:t> </a:t>
            </a:r>
            <a:r>
              <a:rPr lang="en-US" sz="1200" dirty="0">
                <a:latin typeface="Times New Roman" charset="0"/>
                <a:ea typeface="ＭＳ 明朝" charset="-128"/>
                <a:hlinkClick r:id="rId3"/>
              </a:rPr>
              <a:t>https://www.elgaronline.com/view/edcoll/9781789904727/9781789904727.00008.xml</a:t>
            </a:r>
            <a:r>
              <a:rPr lang="en-US" sz="1200" dirty="0">
                <a:latin typeface="Times New Roman" charset="0"/>
                <a:ea typeface="ＭＳ 明朝" charset="-128"/>
              </a:rPr>
              <a:t>  </a:t>
            </a:r>
          </a:p>
          <a:p>
            <a:pPr marL="457200" marR="0" indent="-457200">
              <a:lnSpc>
                <a:spcPct val="200000"/>
              </a:lnSpc>
              <a:spcBef>
                <a:spcPts val="0"/>
              </a:spcBef>
              <a:spcAft>
                <a:spcPts val="0"/>
              </a:spcAft>
            </a:pPr>
            <a:r>
              <a:rPr lang="en-US" sz="1200" dirty="0">
                <a:latin typeface="Times New Roman" charset="0"/>
                <a:ea typeface="ＭＳ 明朝" charset="-128"/>
              </a:rPr>
              <a:t>Shields, P. &amp; </a:t>
            </a:r>
            <a:r>
              <a:rPr lang="en-US" sz="1200" dirty="0" err="1">
                <a:latin typeface="Times New Roman" charset="0"/>
                <a:ea typeface="ＭＳ 明朝" charset="-128"/>
              </a:rPr>
              <a:t>Soeters</a:t>
            </a:r>
            <a:r>
              <a:rPr lang="en-US" sz="1200" dirty="0">
                <a:latin typeface="Times New Roman" charset="0"/>
                <a:ea typeface="ＭＳ 明朝" charset="-128"/>
              </a:rPr>
              <a:t>, J. (2022). Jane Addams and the Noble Art of </a:t>
            </a:r>
            <a:r>
              <a:rPr lang="en-US" sz="1200" dirty="0" err="1">
                <a:latin typeface="Times New Roman" charset="0"/>
                <a:ea typeface="ＭＳ 明朝" charset="-128"/>
              </a:rPr>
              <a:t>Peaceweaving</a:t>
            </a:r>
            <a:r>
              <a:rPr lang="en-US" sz="1200" dirty="0">
                <a:latin typeface="Times New Roman" charset="0"/>
                <a:ea typeface="ＭＳ 明朝" charset="-128"/>
              </a:rPr>
              <a:t>. In Shields, P., </a:t>
            </a:r>
            <a:r>
              <a:rPr lang="en-US" sz="1200" dirty="0" err="1">
                <a:latin typeface="Times New Roman" charset="0"/>
                <a:ea typeface="ＭＳ 明朝" charset="-128"/>
              </a:rPr>
              <a:t>Hamington</a:t>
            </a:r>
            <a:r>
              <a:rPr lang="en-US" sz="1200" dirty="0">
                <a:latin typeface="Times New Roman" charset="0"/>
                <a:ea typeface="ＭＳ 明朝" charset="-128"/>
              </a:rPr>
              <a:t>, M. &amp; </a:t>
            </a:r>
            <a:r>
              <a:rPr lang="en-US" sz="1200" dirty="0" err="1">
                <a:latin typeface="Times New Roman" charset="0"/>
                <a:ea typeface="ＭＳ 明朝" charset="-128"/>
              </a:rPr>
              <a:t>Soeters</a:t>
            </a:r>
            <a:r>
              <a:rPr lang="en-US" sz="1200" dirty="0">
                <a:latin typeface="Times New Roman" charset="0"/>
                <a:ea typeface="ＭＳ 明朝" charset="-128"/>
              </a:rPr>
              <a:t>, J. (</a:t>
            </a:r>
            <a:r>
              <a:rPr lang="en-US" sz="1200" dirty="0" err="1">
                <a:latin typeface="Times New Roman" charset="0"/>
                <a:ea typeface="ＭＳ 明朝" charset="-128"/>
              </a:rPr>
              <a:t>Eds</a:t>
            </a:r>
            <a:r>
              <a:rPr lang="en-US" sz="1200" dirty="0">
                <a:latin typeface="Times New Roman" charset="0"/>
                <a:ea typeface="ＭＳ 明朝" charset="-128"/>
              </a:rPr>
              <a:t>), </a:t>
            </a:r>
            <a:r>
              <a:rPr lang="en-US" sz="1200" i="1" dirty="0">
                <a:latin typeface="Times New Roman" charset="0"/>
                <a:ea typeface="ＭＳ 明朝" charset="-128"/>
              </a:rPr>
              <a:t>The Oxford Handbook of Jane Addams, </a:t>
            </a:r>
            <a:r>
              <a:rPr lang="en-US" sz="1200" dirty="0">
                <a:latin typeface="Times New Roman" charset="0"/>
                <a:ea typeface="ＭＳ 明朝" charset="-128"/>
              </a:rPr>
              <a:t>Oxford University Press </a:t>
            </a:r>
            <a:r>
              <a:rPr lang="sk-SK" sz="1200" dirty="0"/>
              <a:t>DOI: 10.1093/</a:t>
            </a:r>
            <a:r>
              <a:rPr lang="sk-SK" sz="1200" dirty="0" err="1"/>
              <a:t>oxfordhb</a:t>
            </a:r>
            <a:r>
              <a:rPr lang="sk-SK" sz="1200" dirty="0"/>
              <a:t>/9780197544518.013.8</a:t>
            </a:r>
            <a:endParaRPr lang="en-US" sz="1200" dirty="0">
              <a:effectLst/>
              <a:latin typeface="Times New Roman" charset="0"/>
              <a:ea typeface="ＭＳ 明朝" charset="-128"/>
            </a:endParaRPr>
          </a:p>
          <a:p>
            <a:pPr marL="457200" marR="0" indent="-457200">
              <a:lnSpc>
                <a:spcPct val="200000"/>
              </a:lnSpc>
              <a:spcBef>
                <a:spcPts val="0"/>
              </a:spcBef>
              <a:spcAft>
                <a:spcPts val="0"/>
              </a:spcAft>
            </a:pPr>
            <a:r>
              <a:rPr lang="en-US" sz="1200" dirty="0">
                <a:latin typeface="Times New Roman" charset="0"/>
                <a:ea typeface="ＭＳ 明朝" charset="-128"/>
              </a:rPr>
              <a:t>Shields, P &amp; </a:t>
            </a:r>
            <a:r>
              <a:rPr lang="en-US" sz="1200" dirty="0" err="1">
                <a:latin typeface="Times New Roman" charset="0"/>
                <a:ea typeface="ＭＳ 明朝" charset="-128"/>
              </a:rPr>
              <a:t>Soeters</a:t>
            </a:r>
            <a:r>
              <a:rPr lang="en-US" sz="1200" dirty="0">
                <a:latin typeface="Times New Roman" charset="0"/>
                <a:ea typeface="ＭＳ 明朝" charset="-128"/>
              </a:rPr>
              <a:t>, J. (2017). </a:t>
            </a:r>
            <a:r>
              <a:rPr lang="en-US" sz="1200" dirty="0" err="1">
                <a:latin typeface="Times New Roman" charset="0"/>
                <a:ea typeface="ＭＳ 明朝" charset="-128"/>
              </a:rPr>
              <a:t>Peaceweaving</a:t>
            </a:r>
            <a:r>
              <a:rPr lang="en-US" sz="1200" dirty="0">
                <a:latin typeface="Times New Roman" charset="0"/>
                <a:ea typeface="ＭＳ 明朝" charset="-128"/>
              </a:rPr>
              <a:t>: Jane Addams, Positive Peace and Public Administration.  </a:t>
            </a:r>
            <a:r>
              <a:rPr lang="en-US" sz="1200" i="1" dirty="0">
                <a:latin typeface="Times New Roman" charset="0"/>
                <a:ea typeface="ＭＳ 明朝" charset="-128"/>
              </a:rPr>
              <a:t>American Review of Public Administration47(3), 323-339.</a:t>
            </a:r>
          </a:p>
          <a:p>
            <a:pPr marL="457200" marR="0" indent="-457200">
              <a:lnSpc>
                <a:spcPct val="200000"/>
              </a:lnSpc>
              <a:spcBef>
                <a:spcPts val="0"/>
              </a:spcBef>
              <a:spcAft>
                <a:spcPts val="0"/>
              </a:spcAft>
            </a:pPr>
            <a:endParaRPr lang="en-US" sz="1200" dirty="0">
              <a:effectLst/>
              <a:latin typeface="Times New Roman" charset="0"/>
              <a:ea typeface="ＭＳ 明朝" charset="-128"/>
            </a:endParaRPr>
          </a:p>
        </p:txBody>
      </p:sp>
    </p:spTree>
    <p:extLst>
      <p:ext uri="{BB962C8B-B14F-4D97-AF65-F5344CB8AC3E}">
        <p14:creationId xmlns:p14="http://schemas.microsoft.com/office/powerpoint/2010/main" val="27154061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690" y="808734"/>
            <a:ext cx="10954692" cy="2677656"/>
          </a:xfrm>
          <a:prstGeom prst="rect">
            <a:avLst/>
          </a:prstGeom>
        </p:spPr>
        <p:txBody>
          <a:bodyPr wrap="square">
            <a:spAutoFit/>
          </a:bodyPr>
          <a:lstStyle/>
          <a:p>
            <a:pPr marL="457200" marR="0" indent="-457200">
              <a:lnSpc>
                <a:spcPct val="200000"/>
              </a:lnSpc>
              <a:spcBef>
                <a:spcPts val="0"/>
              </a:spcBef>
              <a:spcAft>
                <a:spcPts val="0"/>
              </a:spcAft>
            </a:pPr>
            <a:r>
              <a:rPr lang="en-US" sz="1200" dirty="0">
                <a:latin typeface="Times New Roman" charset="0"/>
                <a:ea typeface="ＭＳ 明朝" charset="-128"/>
              </a:rPr>
              <a:t>Shields, P., </a:t>
            </a:r>
            <a:r>
              <a:rPr lang="en-US" sz="1200" dirty="0" err="1">
                <a:latin typeface="Times New Roman" charset="0"/>
                <a:ea typeface="ＭＳ 明朝" charset="-128"/>
              </a:rPr>
              <a:t>Hamington</a:t>
            </a:r>
            <a:r>
              <a:rPr lang="en-US" sz="1200" dirty="0">
                <a:latin typeface="Times New Roman" charset="0"/>
                <a:ea typeface="ＭＳ 明朝" charset="-128"/>
              </a:rPr>
              <a:t>, M. &amp; </a:t>
            </a:r>
            <a:r>
              <a:rPr lang="en-US" sz="1200" dirty="0" err="1">
                <a:latin typeface="Times New Roman" charset="0"/>
                <a:ea typeface="ＭＳ 明朝" charset="-128"/>
              </a:rPr>
              <a:t>Soeters</a:t>
            </a:r>
            <a:r>
              <a:rPr lang="en-US" sz="1200" dirty="0">
                <a:latin typeface="Times New Roman" charset="0"/>
                <a:ea typeface="ＭＳ 明朝" charset="-128"/>
              </a:rPr>
              <a:t>, J. (Eds.)(2023), </a:t>
            </a:r>
            <a:r>
              <a:rPr lang="en-US" sz="1200" i="1" dirty="0">
                <a:latin typeface="Times New Roman" charset="0"/>
                <a:ea typeface="ＭＳ 明朝" charset="-128"/>
              </a:rPr>
              <a:t>The Oxford Handbook of Jane Addams, </a:t>
            </a:r>
            <a:r>
              <a:rPr lang="en-US" sz="1200" dirty="0">
                <a:latin typeface="Times New Roman" charset="0"/>
                <a:ea typeface="ＭＳ 明朝" charset="-128"/>
              </a:rPr>
              <a:t>Oxford University Press (https://</a:t>
            </a:r>
            <a:r>
              <a:rPr lang="en-US" sz="1200" dirty="0" err="1">
                <a:latin typeface="Times New Roman" charset="0"/>
                <a:ea typeface="ＭＳ 明朝" charset="-128"/>
              </a:rPr>
              <a:t>www.oxfordhandbooks.com</a:t>
            </a:r>
            <a:r>
              <a:rPr lang="en-US" sz="1200" dirty="0">
                <a:latin typeface="Times New Roman" charset="0"/>
                <a:ea typeface="ＭＳ 明朝" charset="-128"/>
              </a:rPr>
              <a:t>/view/10.1093/</a:t>
            </a:r>
            <a:r>
              <a:rPr lang="en-US" sz="1200" dirty="0" err="1">
                <a:latin typeface="Times New Roman" charset="0"/>
                <a:ea typeface="ＭＳ 明朝" charset="-128"/>
              </a:rPr>
              <a:t>oxfordhb</a:t>
            </a:r>
            <a:r>
              <a:rPr lang="en-US" sz="1200" dirty="0">
                <a:latin typeface="Times New Roman" charset="0"/>
                <a:ea typeface="ＭＳ 明朝" charset="-128"/>
              </a:rPr>
              <a:t>/9780197544518.001.0001/oxfordhb-9780197544518)</a:t>
            </a:r>
          </a:p>
          <a:p>
            <a:pPr marL="457200" marR="0" indent="-457200">
              <a:lnSpc>
                <a:spcPct val="200000"/>
              </a:lnSpc>
              <a:spcBef>
                <a:spcPts val="0"/>
              </a:spcBef>
              <a:spcAft>
                <a:spcPts val="0"/>
              </a:spcAft>
            </a:pPr>
            <a:r>
              <a:rPr lang="en-US" sz="1200" dirty="0">
                <a:latin typeface="Times New Roman" charset="0"/>
                <a:ea typeface="ＭＳ 明朝" charset="-128"/>
              </a:rPr>
              <a:t>Shields, P. (2017</a:t>
            </a:r>
            <a:r>
              <a:rPr lang="en-US" sz="1200" i="1" dirty="0">
                <a:latin typeface="Times New Roman" charset="0"/>
                <a:ea typeface="ＭＳ 明朝" charset="-128"/>
              </a:rPr>
              <a:t>). Jane Addams: Progressive Pioneer of Peace, Philosophy, Sociology, Social Work and Public Administration. </a:t>
            </a:r>
            <a:r>
              <a:rPr lang="en-US" sz="1200" dirty="0">
                <a:latin typeface="Times New Roman" charset="0"/>
                <a:ea typeface="ＭＳ 明朝" charset="-128"/>
              </a:rPr>
              <a:t>New York, Springer</a:t>
            </a:r>
          </a:p>
          <a:p>
            <a:pPr marL="457200" marR="0" indent="-457200">
              <a:lnSpc>
                <a:spcPct val="200000"/>
              </a:lnSpc>
              <a:spcBef>
                <a:spcPts val="0"/>
              </a:spcBef>
              <a:spcAft>
                <a:spcPts val="0"/>
              </a:spcAft>
            </a:pPr>
            <a:r>
              <a:rPr lang="en-US" sz="1200" dirty="0">
                <a:latin typeface="Times New Roman" panose="02020603050405020304" pitchFamily="18" charset="0"/>
                <a:cs typeface="Times New Roman" panose="02020603050405020304" pitchFamily="18" charset="0"/>
              </a:rPr>
              <a:t>Shields, P. M., &amp; </a:t>
            </a:r>
            <a:r>
              <a:rPr lang="en-US" sz="1200" dirty="0" err="1">
                <a:latin typeface="Times New Roman" panose="02020603050405020304" pitchFamily="18" charset="0"/>
                <a:cs typeface="Times New Roman" panose="02020603050405020304" pitchFamily="18" charset="0"/>
              </a:rPr>
              <a:t>Rissler</a:t>
            </a:r>
            <a:r>
              <a:rPr lang="en-US" sz="1200" dirty="0">
                <a:latin typeface="Times New Roman" panose="02020603050405020304" pitchFamily="18" charset="0"/>
                <a:cs typeface="Times New Roman" panose="02020603050405020304" pitchFamily="18" charset="0"/>
              </a:rPr>
              <a:t>, G. E. (2016). Positive Peace: Exploring its Roots and Potential for Public Administration. </a:t>
            </a:r>
            <a:r>
              <a:rPr lang="en-US" sz="1200" i="1" dirty="0">
                <a:latin typeface="Times New Roman" panose="02020603050405020304" pitchFamily="18" charset="0"/>
                <a:cs typeface="Times New Roman" panose="02020603050405020304" pitchFamily="18" charset="0"/>
              </a:rPr>
              <a:t>Global Virtue Ethics Review, 7</a:t>
            </a:r>
            <a:r>
              <a:rPr lang="en-US" sz="1200" dirty="0">
                <a:latin typeface="Times New Roman" panose="02020603050405020304" pitchFamily="18" charset="0"/>
                <a:cs typeface="Times New Roman" panose="02020603050405020304" pitchFamily="18" charset="0"/>
              </a:rPr>
              <a:t>(3), 1-13. </a:t>
            </a:r>
            <a:endParaRPr lang="en-US" sz="1200" dirty="0">
              <a:latin typeface="Times New Roman" panose="02020603050405020304" pitchFamily="18" charset="0"/>
              <a:ea typeface="ＭＳ 明朝" charset="-128"/>
              <a:cs typeface="Times New Roman" panose="02020603050405020304" pitchFamily="18" charset="0"/>
            </a:endParaRPr>
          </a:p>
          <a:p>
            <a:pPr marL="457200" marR="0" indent="-457200">
              <a:lnSpc>
                <a:spcPct val="200000"/>
              </a:lnSpc>
              <a:spcBef>
                <a:spcPts val="0"/>
              </a:spcBef>
              <a:spcAft>
                <a:spcPts val="0"/>
              </a:spcAft>
            </a:pPr>
            <a:r>
              <a:rPr lang="en-US" sz="1200" dirty="0" err="1">
                <a:latin typeface="Times New Roman" charset="0"/>
                <a:ea typeface="ＭＳ 明朝" charset="-128"/>
              </a:rPr>
              <a:t>Stivers</a:t>
            </a:r>
            <a:r>
              <a:rPr lang="en-US" sz="1200" dirty="0">
                <a:latin typeface="Times New Roman" charset="0"/>
                <a:ea typeface="ＭＳ 明朝" charset="-128"/>
              </a:rPr>
              <a:t>, C. (2000). </a:t>
            </a:r>
            <a:r>
              <a:rPr lang="en-US" sz="1200" i="1" dirty="0">
                <a:latin typeface="Times New Roman" charset="0"/>
                <a:ea typeface="ＭＳ 明朝" charset="-128"/>
              </a:rPr>
              <a:t>Bureau Men, Settlement Women: Constructing Public Administration in the Progressive Era. Lawrence</a:t>
            </a:r>
            <a:r>
              <a:rPr lang="en-US" sz="1200" dirty="0">
                <a:latin typeface="Times New Roman" charset="0"/>
                <a:ea typeface="ＭＳ 明朝" charset="-128"/>
              </a:rPr>
              <a:t>, KA, University Press of Kansas. </a:t>
            </a:r>
          </a:p>
          <a:p>
            <a:pPr marL="457200" marR="0" indent="-457200">
              <a:lnSpc>
                <a:spcPct val="200000"/>
              </a:lnSpc>
              <a:spcBef>
                <a:spcPts val="0"/>
              </a:spcBef>
              <a:spcAft>
                <a:spcPts val="0"/>
              </a:spcAft>
            </a:pPr>
            <a:r>
              <a:rPr lang="en-US" sz="1200" dirty="0" err="1">
                <a:latin typeface="Times New Roman" charset="0"/>
                <a:ea typeface="ＭＳ 明朝" charset="-128"/>
              </a:rPr>
              <a:t>Skocpol</a:t>
            </a:r>
            <a:r>
              <a:rPr lang="en-US" sz="1200" dirty="0">
                <a:latin typeface="Times New Roman" charset="0"/>
                <a:ea typeface="ＭＳ 明朝" charset="-128"/>
              </a:rPr>
              <a:t>, T. (1995). </a:t>
            </a:r>
            <a:r>
              <a:rPr lang="en-US" sz="1200" i="1" dirty="0">
                <a:latin typeface="Times New Roman" charset="0"/>
                <a:ea typeface="ＭＳ 明朝" charset="-128"/>
              </a:rPr>
              <a:t>Protecting soldiers and mothers: The political origins of social policy in the United States</a:t>
            </a:r>
            <a:r>
              <a:rPr lang="en-US" sz="1200" dirty="0">
                <a:latin typeface="Times New Roman" charset="0"/>
                <a:ea typeface="ＭＳ 明朝" charset="-128"/>
              </a:rPr>
              <a:t>. Cambridge, MA: Harvard University Press.</a:t>
            </a:r>
          </a:p>
          <a:p>
            <a:pPr marL="457200" indent="-457200">
              <a:lnSpc>
                <a:spcPct val="200000"/>
              </a:lnSpc>
            </a:pPr>
            <a:r>
              <a:rPr lang="en-US" sz="1200" dirty="0">
                <a:latin typeface="Times New Roman" panose="02020603050405020304" pitchFamily="18" charset="0"/>
                <a:cs typeface="Times New Roman" panose="02020603050405020304" pitchFamily="18" charset="0"/>
              </a:rPr>
              <a:t>Westbrook, R. (1991). </a:t>
            </a:r>
            <a:r>
              <a:rPr lang="en-US" sz="1200" i="1" dirty="0">
                <a:latin typeface="Times New Roman" panose="02020603050405020304" pitchFamily="18" charset="0"/>
                <a:cs typeface="Times New Roman" panose="02020603050405020304" pitchFamily="18" charset="0"/>
              </a:rPr>
              <a:t>John Dewey and American democracy</a:t>
            </a:r>
            <a:r>
              <a:rPr lang="en-US" sz="1200" dirty="0">
                <a:latin typeface="Times New Roman" panose="02020603050405020304" pitchFamily="18" charset="0"/>
                <a:cs typeface="Times New Roman" panose="02020603050405020304" pitchFamily="18" charset="0"/>
              </a:rPr>
              <a:t>. Ithaca, NY: Cornell University Press. </a:t>
            </a:r>
          </a:p>
        </p:txBody>
      </p:sp>
    </p:spTree>
    <p:extLst>
      <p:ext uri="{BB962C8B-B14F-4D97-AF65-F5344CB8AC3E}">
        <p14:creationId xmlns:p14="http://schemas.microsoft.com/office/powerpoint/2010/main" val="1874889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E3EE9A8C-9722-5448-82D0-629F36CB8C07}"/>
              </a:ext>
            </a:extLst>
          </p:cNvPr>
          <p:cNvGraphicFramePr/>
          <p:nvPr>
            <p:extLst>
              <p:ext uri="{D42A27DB-BD31-4B8C-83A1-F6EECF244321}">
                <p14:modId xmlns:p14="http://schemas.microsoft.com/office/powerpoint/2010/main" val="710593041"/>
              </p:ext>
            </p:extLst>
          </p:nvPr>
        </p:nvGraphicFramePr>
        <p:xfrm>
          <a:off x="3888827" y="669279"/>
          <a:ext cx="7409917" cy="5611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4E9701D1-B46A-4D4E-995C-97DEDC6D7DE5}"/>
              </a:ext>
            </a:extLst>
          </p:cNvPr>
          <p:cNvSpPr txBox="1"/>
          <p:nvPr/>
        </p:nvSpPr>
        <p:spPr>
          <a:xfrm>
            <a:off x="839097" y="4108535"/>
            <a:ext cx="3670428" cy="1569660"/>
          </a:xfrm>
          <a:prstGeom prst="rect">
            <a:avLst/>
          </a:prstGeom>
          <a:noFill/>
        </p:spPr>
        <p:txBody>
          <a:bodyPr wrap="none" rtlCol="0">
            <a:spAutoFit/>
          </a:bodyPr>
          <a:lstStyle/>
          <a:p>
            <a:r>
              <a:rPr lang="en-US" sz="3200" dirty="0"/>
              <a:t>Problems with Greek</a:t>
            </a:r>
          </a:p>
          <a:p>
            <a:r>
              <a:rPr lang="en-US" sz="3200" dirty="0"/>
              <a:t>Failed to stimulate </a:t>
            </a:r>
          </a:p>
          <a:p>
            <a:r>
              <a:rPr lang="en-US" sz="3200" dirty="0"/>
              <a:t>experimental inquiry</a:t>
            </a:r>
          </a:p>
        </p:txBody>
      </p:sp>
      <p:pic>
        <p:nvPicPr>
          <p:cNvPr id="6" name="Picture 5">
            <a:extLst>
              <a:ext uri="{FF2B5EF4-FFF2-40B4-BE49-F238E27FC236}">
                <a16:creationId xmlns:a16="http://schemas.microsoft.com/office/drawing/2014/main" id="{B908AA61-FD99-0744-8026-10142B992F05}"/>
              </a:ext>
            </a:extLst>
          </p:cNvPr>
          <p:cNvPicPr>
            <a:picLocks noChangeAspect="1"/>
          </p:cNvPicPr>
          <p:nvPr/>
        </p:nvPicPr>
        <p:blipFill>
          <a:blip r:embed="rId7"/>
          <a:stretch>
            <a:fillRect/>
          </a:stretch>
        </p:blipFill>
        <p:spPr>
          <a:xfrm>
            <a:off x="699246" y="570711"/>
            <a:ext cx="1785769" cy="2436831"/>
          </a:xfrm>
          <a:prstGeom prst="rect">
            <a:avLst/>
          </a:prstGeom>
          <a:effectLst>
            <a:outerShdw blurRad="152400" dist="114300" dir="13500000" algn="br" rotWithShape="0">
              <a:prstClr val="black">
                <a:alpha val="40000"/>
              </a:prstClr>
            </a:outerShdw>
          </a:effectLst>
        </p:spPr>
      </p:pic>
      <p:sp>
        <p:nvSpPr>
          <p:cNvPr id="7" name="TextBox 6">
            <a:extLst>
              <a:ext uri="{FF2B5EF4-FFF2-40B4-BE49-F238E27FC236}">
                <a16:creationId xmlns:a16="http://schemas.microsoft.com/office/drawing/2014/main" id="{91FB2F87-167E-A442-A99A-5D90625B01BE}"/>
              </a:ext>
            </a:extLst>
          </p:cNvPr>
          <p:cNvSpPr txBox="1"/>
          <p:nvPr/>
        </p:nvSpPr>
        <p:spPr>
          <a:xfrm>
            <a:off x="1008668" y="3167406"/>
            <a:ext cx="1062663" cy="307777"/>
          </a:xfrm>
          <a:prstGeom prst="rect">
            <a:avLst/>
          </a:prstGeom>
          <a:noFill/>
        </p:spPr>
        <p:txBody>
          <a:bodyPr wrap="none" rtlCol="0">
            <a:spAutoFit/>
          </a:bodyPr>
          <a:lstStyle/>
          <a:p>
            <a:r>
              <a:rPr lang="en-US" sz="1400" dirty="0"/>
              <a:t>John Dewey</a:t>
            </a:r>
          </a:p>
        </p:txBody>
      </p:sp>
      <p:sp>
        <p:nvSpPr>
          <p:cNvPr id="4" name="TextBox 3"/>
          <p:cNvSpPr txBox="1"/>
          <p:nvPr/>
        </p:nvSpPr>
        <p:spPr>
          <a:xfrm>
            <a:off x="3147672" y="2311543"/>
            <a:ext cx="2448106" cy="830997"/>
          </a:xfrm>
          <a:prstGeom prst="rect">
            <a:avLst/>
          </a:prstGeom>
          <a:noFill/>
        </p:spPr>
        <p:txBody>
          <a:bodyPr wrap="none" rtlCol="0">
            <a:spAutoFit/>
          </a:bodyPr>
          <a:lstStyle/>
          <a:p>
            <a:r>
              <a:rPr lang="en-US" sz="2400" dirty="0"/>
              <a:t>Stresses</a:t>
            </a:r>
          </a:p>
          <a:p>
            <a:r>
              <a:rPr lang="en-US" sz="2400" dirty="0"/>
              <a:t>Doing and Making</a:t>
            </a:r>
          </a:p>
        </p:txBody>
      </p:sp>
      <p:sp>
        <p:nvSpPr>
          <p:cNvPr id="5" name="TextBox 4">
            <a:extLst>
              <a:ext uri="{FF2B5EF4-FFF2-40B4-BE49-F238E27FC236}">
                <a16:creationId xmlns:a16="http://schemas.microsoft.com/office/drawing/2014/main" id="{9B6D00EE-D919-8841-B3F2-9E9495C3A301}"/>
              </a:ext>
            </a:extLst>
          </p:cNvPr>
          <p:cNvSpPr txBox="1"/>
          <p:nvPr/>
        </p:nvSpPr>
        <p:spPr>
          <a:xfrm>
            <a:off x="8166538" y="4893365"/>
            <a:ext cx="2312813" cy="369332"/>
          </a:xfrm>
          <a:prstGeom prst="rect">
            <a:avLst/>
          </a:prstGeom>
          <a:noFill/>
        </p:spPr>
        <p:txBody>
          <a:bodyPr wrap="none" rtlCol="0">
            <a:spAutoFit/>
          </a:bodyPr>
          <a:lstStyle/>
          <a:p>
            <a:r>
              <a:rPr lang="en-US" dirty="0"/>
              <a:t>Questioned fixed truth</a:t>
            </a:r>
          </a:p>
        </p:txBody>
      </p:sp>
      <p:sp>
        <p:nvSpPr>
          <p:cNvPr id="8" name="TextBox 7">
            <a:extLst>
              <a:ext uri="{FF2B5EF4-FFF2-40B4-BE49-F238E27FC236}">
                <a16:creationId xmlns:a16="http://schemas.microsoft.com/office/drawing/2014/main" id="{E2A3F287-BBF9-864A-97CB-9B59DEA2B71E}"/>
              </a:ext>
            </a:extLst>
          </p:cNvPr>
          <p:cNvSpPr txBox="1"/>
          <p:nvPr/>
        </p:nvSpPr>
        <p:spPr>
          <a:xfrm>
            <a:off x="10098670" y="2373098"/>
            <a:ext cx="2093330" cy="707886"/>
          </a:xfrm>
          <a:prstGeom prst="rect">
            <a:avLst/>
          </a:prstGeom>
          <a:noFill/>
        </p:spPr>
        <p:txBody>
          <a:bodyPr wrap="none" rtlCol="0">
            <a:spAutoFit/>
          </a:bodyPr>
          <a:lstStyle/>
          <a:p>
            <a:r>
              <a:rPr lang="en-US" sz="2000" dirty="0"/>
              <a:t>World of practical </a:t>
            </a:r>
            <a:br>
              <a:rPr lang="en-US" sz="2000" dirty="0"/>
            </a:br>
            <a:r>
              <a:rPr lang="en-US" sz="2000" dirty="0"/>
              <a:t>problems</a:t>
            </a:r>
          </a:p>
        </p:txBody>
      </p:sp>
      <p:sp>
        <p:nvSpPr>
          <p:cNvPr id="9" name="TextBox 8">
            <a:extLst>
              <a:ext uri="{FF2B5EF4-FFF2-40B4-BE49-F238E27FC236}">
                <a16:creationId xmlns:a16="http://schemas.microsoft.com/office/drawing/2014/main" id="{CADE13AA-2024-BA4D-958A-92BA8C793BC6}"/>
              </a:ext>
            </a:extLst>
          </p:cNvPr>
          <p:cNvSpPr txBox="1"/>
          <p:nvPr/>
        </p:nvSpPr>
        <p:spPr>
          <a:xfrm>
            <a:off x="8238339" y="5791200"/>
            <a:ext cx="2157707" cy="369332"/>
          </a:xfrm>
          <a:prstGeom prst="rect">
            <a:avLst/>
          </a:prstGeom>
          <a:noFill/>
        </p:spPr>
        <p:txBody>
          <a:bodyPr wrap="none" rtlCol="0">
            <a:spAutoFit/>
          </a:bodyPr>
          <a:lstStyle/>
          <a:p>
            <a:r>
              <a:rPr lang="en-US" dirty="0"/>
              <a:t>Fight over fixed truth</a:t>
            </a:r>
          </a:p>
        </p:txBody>
      </p:sp>
    </p:spTree>
    <p:extLst>
      <p:ext uri="{BB962C8B-B14F-4D97-AF65-F5344CB8AC3E}">
        <p14:creationId xmlns:p14="http://schemas.microsoft.com/office/powerpoint/2010/main" val="4005274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5BF0EED-7A98-CE45-B13C-7FF4EFA68868}"/>
              </a:ext>
            </a:extLst>
          </p:cNvPr>
          <p:cNvGraphicFramePr/>
          <p:nvPr>
            <p:extLst>
              <p:ext uri="{D42A27DB-BD31-4B8C-83A1-F6EECF244321}">
                <p14:modId xmlns:p14="http://schemas.microsoft.com/office/powerpoint/2010/main" val="1763712717"/>
              </p:ext>
            </p:extLst>
          </p:nvPr>
        </p:nvGraphicFramePr>
        <p:xfrm>
          <a:off x="5836683" y="1588808"/>
          <a:ext cx="6286867" cy="40302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E5CFF417-996A-B847-8786-E4E1A6D30FC2}"/>
              </a:ext>
            </a:extLst>
          </p:cNvPr>
          <p:cNvSpPr txBox="1"/>
          <p:nvPr/>
        </p:nvSpPr>
        <p:spPr>
          <a:xfrm>
            <a:off x="448176" y="513677"/>
            <a:ext cx="7912551" cy="646331"/>
          </a:xfrm>
          <a:prstGeom prst="rect">
            <a:avLst/>
          </a:prstGeom>
          <a:noFill/>
        </p:spPr>
        <p:txBody>
          <a:bodyPr wrap="none" rtlCol="0">
            <a:spAutoFit/>
          </a:bodyPr>
          <a:lstStyle/>
          <a:p>
            <a:r>
              <a:rPr lang="en-US" sz="3600" b="1" dirty="0"/>
              <a:t>Public Administration </a:t>
            </a:r>
            <a:r>
              <a:rPr lang="en-US" sz="3600" dirty="0"/>
              <a:t>-- implementation </a:t>
            </a:r>
          </a:p>
        </p:txBody>
      </p:sp>
      <p:sp>
        <p:nvSpPr>
          <p:cNvPr id="4" name="TextBox 3">
            <a:extLst>
              <a:ext uri="{FF2B5EF4-FFF2-40B4-BE49-F238E27FC236}">
                <a16:creationId xmlns:a16="http://schemas.microsoft.com/office/drawing/2014/main" id="{F46831EC-7F6B-0743-B925-7606F8688983}"/>
              </a:ext>
            </a:extLst>
          </p:cNvPr>
          <p:cNvSpPr txBox="1"/>
          <p:nvPr/>
        </p:nvSpPr>
        <p:spPr>
          <a:xfrm>
            <a:off x="448176" y="1735409"/>
            <a:ext cx="5297091" cy="461665"/>
          </a:xfrm>
          <a:prstGeom prst="rect">
            <a:avLst/>
          </a:prstGeom>
          <a:noFill/>
        </p:spPr>
        <p:txBody>
          <a:bodyPr wrap="none" rtlCol="0">
            <a:spAutoFit/>
          </a:bodyPr>
          <a:lstStyle/>
          <a:p>
            <a:r>
              <a:rPr lang="en-US" sz="2400" dirty="0"/>
              <a:t>Implement (designing, build, production)</a:t>
            </a:r>
          </a:p>
        </p:txBody>
      </p:sp>
      <p:sp>
        <p:nvSpPr>
          <p:cNvPr id="5" name="TextBox 4">
            <a:extLst>
              <a:ext uri="{FF2B5EF4-FFF2-40B4-BE49-F238E27FC236}">
                <a16:creationId xmlns:a16="http://schemas.microsoft.com/office/drawing/2014/main" id="{EC0FF999-825A-6B48-960E-B76AFD0BABC7}"/>
              </a:ext>
            </a:extLst>
          </p:cNvPr>
          <p:cNvSpPr txBox="1"/>
          <p:nvPr/>
        </p:nvSpPr>
        <p:spPr>
          <a:xfrm>
            <a:off x="303049" y="2820552"/>
            <a:ext cx="4692503" cy="830997"/>
          </a:xfrm>
          <a:prstGeom prst="rect">
            <a:avLst/>
          </a:prstGeom>
          <a:noFill/>
        </p:spPr>
        <p:txBody>
          <a:bodyPr wrap="none" rtlCol="0">
            <a:spAutoFit/>
          </a:bodyPr>
          <a:lstStyle/>
          <a:p>
            <a:r>
              <a:rPr lang="en-US" sz="2400" dirty="0"/>
              <a:t>Involved with the </a:t>
            </a:r>
            <a:r>
              <a:rPr lang="en-US" sz="2400" b="1" dirty="0"/>
              <a:t>making and doing</a:t>
            </a:r>
          </a:p>
          <a:p>
            <a:r>
              <a:rPr lang="en-US" sz="2400" dirty="0"/>
              <a:t> of public policy</a:t>
            </a:r>
          </a:p>
        </p:txBody>
      </p:sp>
      <p:sp>
        <p:nvSpPr>
          <p:cNvPr id="6" name="Donut 5">
            <a:extLst>
              <a:ext uri="{FF2B5EF4-FFF2-40B4-BE49-F238E27FC236}">
                <a16:creationId xmlns:a16="http://schemas.microsoft.com/office/drawing/2014/main" id="{29D9C1AD-C5F1-184D-8CAA-F9C14E6C62F9}"/>
              </a:ext>
            </a:extLst>
          </p:cNvPr>
          <p:cNvSpPr/>
          <p:nvPr/>
        </p:nvSpPr>
        <p:spPr>
          <a:xfrm>
            <a:off x="7120086" y="1342004"/>
            <a:ext cx="3465438" cy="3159176"/>
          </a:xfrm>
          <a:prstGeom prst="donut">
            <a:avLst>
              <a:gd name="adj" fmla="val 378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7" name="Picture 6">
            <a:extLst>
              <a:ext uri="{FF2B5EF4-FFF2-40B4-BE49-F238E27FC236}">
                <a16:creationId xmlns:a16="http://schemas.microsoft.com/office/drawing/2014/main" id="{3D42064C-629B-9C4F-B9E2-213E01DC8F1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5760" y="4077148"/>
            <a:ext cx="2532123" cy="1856890"/>
          </a:xfrm>
          <a:prstGeom prst="rect">
            <a:avLst/>
          </a:prstGeom>
          <a:effectLst>
            <a:outerShdw blurRad="88900" dist="88900" dir="13500000" algn="br" rotWithShape="0">
              <a:prstClr val="black">
                <a:alpha val="40000"/>
              </a:prstClr>
            </a:outerShdw>
          </a:effectLst>
        </p:spPr>
      </p:pic>
      <p:pic>
        <p:nvPicPr>
          <p:cNvPr id="8" name="Picture 7">
            <a:extLst>
              <a:ext uri="{FF2B5EF4-FFF2-40B4-BE49-F238E27FC236}">
                <a16:creationId xmlns:a16="http://schemas.microsoft.com/office/drawing/2014/main" id="{0F94BB5E-B53C-AE43-A737-32E9DF2982B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361760" y="3296349"/>
            <a:ext cx="2129280" cy="1596960"/>
          </a:xfrm>
          <a:prstGeom prst="rect">
            <a:avLst/>
          </a:prstGeom>
          <a:effectLst>
            <a:outerShdw blurRad="101600" dist="88900" dir="13500000" algn="br" rotWithShape="0">
              <a:prstClr val="black">
                <a:alpha val="40000"/>
              </a:prstClr>
            </a:outerShdw>
          </a:effectLst>
        </p:spPr>
      </p:pic>
      <p:pic>
        <p:nvPicPr>
          <p:cNvPr id="9" name="Picture 8">
            <a:extLst>
              <a:ext uri="{FF2B5EF4-FFF2-40B4-BE49-F238E27FC236}">
                <a16:creationId xmlns:a16="http://schemas.microsoft.com/office/drawing/2014/main" id="{B3FE5E63-46DE-EA41-98CD-0A219D80BEC3}"/>
              </a:ext>
            </a:extLst>
          </p:cNvPr>
          <p:cNvPicPr>
            <a:picLocks noChangeAspect="1"/>
          </p:cNvPicPr>
          <p:nvPr/>
        </p:nvPicPr>
        <p:blipFill>
          <a:blip r:embed="rId10"/>
          <a:stretch>
            <a:fillRect/>
          </a:stretch>
        </p:blipFill>
        <p:spPr>
          <a:xfrm>
            <a:off x="2331564" y="5278132"/>
            <a:ext cx="1974925" cy="1311811"/>
          </a:xfrm>
          <a:prstGeom prst="rect">
            <a:avLst/>
          </a:prstGeom>
          <a:effectLst>
            <a:outerShdw blurRad="76200" dist="88900" dir="13500000" algn="br" rotWithShape="0">
              <a:prstClr val="black">
                <a:alpha val="40000"/>
              </a:prstClr>
            </a:outerShdw>
          </a:effectLst>
        </p:spPr>
      </p:pic>
      <p:sp>
        <p:nvSpPr>
          <p:cNvPr id="11" name="TextBox 10">
            <a:extLst>
              <a:ext uri="{FF2B5EF4-FFF2-40B4-BE49-F238E27FC236}">
                <a16:creationId xmlns:a16="http://schemas.microsoft.com/office/drawing/2014/main" id="{B0F06AD6-DAA1-2447-B9A3-EB3F0330C047}"/>
              </a:ext>
            </a:extLst>
          </p:cNvPr>
          <p:cNvSpPr txBox="1"/>
          <p:nvPr/>
        </p:nvSpPr>
        <p:spPr>
          <a:xfrm>
            <a:off x="10094980" y="4498510"/>
            <a:ext cx="1773947" cy="369332"/>
          </a:xfrm>
          <a:prstGeom prst="rect">
            <a:avLst/>
          </a:prstGeom>
          <a:noFill/>
        </p:spPr>
        <p:txBody>
          <a:bodyPr wrap="none" rtlCol="0">
            <a:spAutoFit/>
          </a:bodyPr>
          <a:lstStyle/>
          <a:p>
            <a:r>
              <a:rPr lang="en-US" dirty="0"/>
              <a:t>Ways of knowing</a:t>
            </a:r>
          </a:p>
        </p:txBody>
      </p:sp>
      <p:sp>
        <p:nvSpPr>
          <p:cNvPr id="12" name="TextBox 11">
            <a:extLst>
              <a:ext uri="{FF2B5EF4-FFF2-40B4-BE49-F238E27FC236}">
                <a16:creationId xmlns:a16="http://schemas.microsoft.com/office/drawing/2014/main" id="{3A2409CD-7480-F444-BBCB-F2FCED635642}"/>
              </a:ext>
            </a:extLst>
          </p:cNvPr>
          <p:cNvSpPr txBox="1"/>
          <p:nvPr/>
        </p:nvSpPr>
        <p:spPr>
          <a:xfrm>
            <a:off x="4847959" y="6135070"/>
            <a:ext cx="4132157" cy="400110"/>
          </a:xfrm>
          <a:prstGeom prst="rect">
            <a:avLst/>
          </a:prstGeom>
          <a:noFill/>
        </p:spPr>
        <p:txBody>
          <a:bodyPr wrap="none" rtlCol="0">
            <a:spAutoFit/>
          </a:bodyPr>
          <a:lstStyle/>
          <a:p>
            <a:r>
              <a:rPr lang="en-US" sz="2000" dirty="0"/>
              <a:t>Inquiry logical part of implementation</a:t>
            </a:r>
          </a:p>
        </p:txBody>
      </p:sp>
      <p:sp>
        <p:nvSpPr>
          <p:cNvPr id="14" name="TextBox 13">
            <a:extLst>
              <a:ext uri="{FF2B5EF4-FFF2-40B4-BE49-F238E27FC236}">
                <a16:creationId xmlns:a16="http://schemas.microsoft.com/office/drawing/2014/main" id="{24267210-AEA8-214E-B771-F57DC1AA8109}"/>
              </a:ext>
            </a:extLst>
          </p:cNvPr>
          <p:cNvSpPr txBox="1"/>
          <p:nvPr/>
        </p:nvSpPr>
        <p:spPr>
          <a:xfrm>
            <a:off x="257175" y="6272213"/>
            <a:ext cx="1217000" cy="369332"/>
          </a:xfrm>
          <a:prstGeom prst="rect">
            <a:avLst/>
          </a:prstGeom>
          <a:noFill/>
        </p:spPr>
        <p:txBody>
          <a:bodyPr wrap="none" rtlCol="0">
            <a:spAutoFit/>
          </a:bodyPr>
          <a:lstStyle/>
          <a:p>
            <a:r>
              <a:rPr lang="en-US" dirty="0"/>
              <a:t>Experience</a:t>
            </a:r>
          </a:p>
        </p:txBody>
      </p:sp>
      <p:sp>
        <p:nvSpPr>
          <p:cNvPr id="15" name="TextBox 14"/>
          <p:cNvSpPr txBox="1"/>
          <p:nvPr/>
        </p:nvSpPr>
        <p:spPr>
          <a:xfrm>
            <a:off x="9747834" y="1097700"/>
            <a:ext cx="2121093" cy="400110"/>
          </a:xfrm>
          <a:prstGeom prst="rect">
            <a:avLst/>
          </a:prstGeom>
          <a:noFill/>
        </p:spPr>
        <p:txBody>
          <a:bodyPr wrap="none" rtlCol="0">
            <a:spAutoFit/>
          </a:bodyPr>
          <a:lstStyle/>
          <a:p>
            <a:r>
              <a:rPr lang="en-US" sz="2000" b="1" dirty="0"/>
              <a:t>Doing and Making</a:t>
            </a:r>
          </a:p>
        </p:txBody>
      </p:sp>
    </p:spTree>
    <p:extLst>
      <p:ext uri="{BB962C8B-B14F-4D97-AF65-F5344CB8AC3E}">
        <p14:creationId xmlns:p14="http://schemas.microsoft.com/office/powerpoint/2010/main" val="2884207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2D3323-EC94-DA40-AD87-C0E16A227A04}"/>
              </a:ext>
            </a:extLst>
          </p:cNvPr>
          <p:cNvSpPr txBox="1"/>
          <p:nvPr/>
        </p:nvSpPr>
        <p:spPr>
          <a:xfrm>
            <a:off x="448176" y="513677"/>
            <a:ext cx="7955768" cy="707886"/>
          </a:xfrm>
          <a:prstGeom prst="rect">
            <a:avLst/>
          </a:prstGeom>
          <a:noFill/>
        </p:spPr>
        <p:txBody>
          <a:bodyPr wrap="none" rtlCol="0">
            <a:spAutoFit/>
          </a:bodyPr>
          <a:lstStyle/>
          <a:p>
            <a:r>
              <a:rPr lang="en-US" sz="4000" b="1" dirty="0"/>
              <a:t>Public Administration </a:t>
            </a:r>
            <a:r>
              <a:rPr lang="en-US" sz="4000" dirty="0"/>
              <a:t>-- stewardship </a:t>
            </a:r>
          </a:p>
        </p:txBody>
      </p:sp>
      <p:graphicFrame>
        <p:nvGraphicFramePr>
          <p:cNvPr id="3" name="Diagram 2">
            <a:extLst>
              <a:ext uri="{FF2B5EF4-FFF2-40B4-BE49-F238E27FC236}">
                <a16:creationId xmlns:a16="http://schemas.microsoft.com/office/drawing/2014/main" id="{65AB3F9A-17B9-BF49-98F8-49444CB67EE5}"/>
              </a:ext>
            </a:extLst>
          </p:cNvPr>
          <p:cNvGraphicFramePr/>
          <p:nvPr>
            <p:extLst>
              <p:ext uri="{D42A27DB-BD31-4B8C-83A1-F6EECF244321}">
                <p14:modId xmlns:p14="http://schemas.microsoft.com/office/powerpoint/2010/main" val="2612892319"/>
              </p:ext>
            </p:extLst>
          </p:nvPr>
        </p:nvGraphicFramePr>
        <p:xfrm>
          <a:off x="5599992" y="2745462"/>
          <a:ext cx="5626249" cy="3754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onut 3">
            <a:extLst>
              <a:ext uri="{FF2B5EF4-FFF2-40B4-BE49-F238E27FC236}">
                <a16:creationId xmlns:a16="http://schemas.microsoft.com/office/drawing/2014/main" id="{939A46EE-9A6C-CE46-B55C-27AA182BFE9C}"/>
              </a:ext>
            </a:extLst>
          </p:cNvPr>
          <p:cNvSpPr/>
          <p:nvPr/>
        </p:nvSpPr>
        <p:spPr>
          <a:xfrm>
            <a:off x="6680397" y="2366682"/>
            <a:ext cx="3465438" cy="3159176"/>
          </a:xfrm>
          <a:prstGeom prst="donut">
            <a:avLst>
              <a:gd name="adj" fmla="val 378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F363D112-C536-384D-ADEF-DDD50D63B4A7}"/>
              </a:ext>
            </a:extLst>
          </p:cNvPr>
          <p:cNvSpPr txBox="1"/>
          <p:nvPr/>
        </p:nvSpPr>
        <p:spPr>
          <a:xfrm>
            <a:off x="448176" y="2219537"/>
            <a:ext cx="4284122" cy="1200329"/>
          </a:xfrm>
          <a:prstGeom prst="rect">
            <a:avLst/>
          </a:prstGeom>
          <a:noFill/>
        </p:spPr>
        <p:txBody>
          <a:bodyPr wrap="none" rtlCol="0">
            <a:spAutoFit/>
          </a:bodyPr>
          <a:lstStyle/>
          <a:p>
            <a:r>
              <a:rPr lang="en-US" sz="2400" dirty="0"/>
              <a:t>Efficient, ethical use of resources</a:t>
            </a:r>
          </a:p>
          <a:p>
            <a:pPr lvl="1"/>
            <a:r>
              <a:rPr lang="en-US" sz="2400" dirty="0"/>
              <a:t>Finance</a:t>
            </a:r>
          </a:p>
          <a:p>
            <a:pPr lvl="1"/>
            <a:r>
              <a:rPr lang="en-US" sz="2400" dirty="0"/>
              <a:t>Human resources</a:t>
            </a:r>
          </a:p>
        </p:txBody>
      </p:sp>
      <p:sp>
        <p:nvSpPr>
          <p:cNvPr id="6" name="TextBox 5">
            <a:extLst>
              <a:ext uri="{FF2B5EF4-FFF2-40B4-BE49-F238E27FC236}">
                <a16:creationId xmlns:a16="http://schemas.microsoft.com/office/drawing/2014/main" id="{AA81BFB9-59FB-6746-8B2B-574D25183B1C}"/>
              </a:ext>
            </a:extLst>
          </p:cNvPr>
          <p:cNvSpPr txBox="1"/>
          <p:nvPr/>
        </p:nvSpPr>
        <p:spPr>
          <a:xfrm>
            <a:off x="688489" y="1538344"/>
            <a:ext cx="3044936" cy="461665"/>
          </a:xfrm>
          <a:prstGeom prst="rect">
            <a:avLst/>
          </a:prstGeom>
          <a:noFill/>
        </p:spPr>
        <p:txBody>
          <a:bodyPr wrap="none" rtlCol="0">
            <a:spAutoFit/>
          </a:bodyPr>
          <a:lstStyle/>
          <a:p>
            <a:r>
              <a:rPr lang="en-US" sz="2400" dirty="0"/>
              <a:t>Concerned with </a:t>
            </a:r>
            <a:r>
              <a:rPr lang="en-US" sz="2400" b="1" dirty="0"/>
              <a:t>Values</a:t>
            </a:r>
          </a:p>
        </p:txBody>
      </p:sp>
      <p:sp>
        <p:nvSpPr>
          <p:cNvPr id="7" name="TextBox 6">
            <a:extLst>
              <a:ext uri="{FF2B5EF4-FFF2-40B4-BE49-F238E27FC236}">
                <a16:creationId xmlns:a16="http://schemas.microsoft.com/office/drawing/2014/main" id="{F3FE0A43-0654-6241-BC8A-E37FADC00F49}"/>
              </a:ext>
            </a:extLst>
          </p:cNvPr>
          <p:cNvSpPr txBox="1"/>
          <p:nvPr/>
        </p:nvSpPr>
        <p:spPr>
          <a:xfrm>
            <a:off x="340002" y="3639394"/>
            <a:ext cx="2493952" cy="3046988"/>
          </a:xfrm>
          <a:prstGeom prst="rect">
            <a:avLst/>
          </a:prstGeom>
          <a:noFill/>
        </p:spPr>
        <p:txBody>
          <a:bodyPr wrap="none" rtlCol="0">
            <a:spAutoFit/>
          </a:bodyPr>
          <a:lstStyle/>
          <a:p>
            <a:r>
              <a:rPr lang="en-US" sz="2400" dirty="0"/>
              <a:t>Democratic Values</a:t>
            </a:r>
          </a:p>
          <a:p>
            <a:pPr lvl="1"/>
            <a:r>
              <a:rPr lang="en-US" sz="2400" dirty="0"/>
              <a:t>Liberty</a:t>
            </a:r>
          </a:p>
          <a:p>
            <a:pPr lvl="1"/>
            <a:r>
              <a:rPr lang="en-US" sz="2400" dirty="0"/>
              <a:t>Equality</a:t>
            </a:r>
          </a:p>
          <a:p>
            <a:pPr lvl="1"/>
            <a:r>
              <a:rPr lang="en-US" sz="2400" dirty="0"/>
              <a:t>Justice</a:t>
            </a:r>
          </a:p>
          <a:p>
            <a:pPr lvl="1"/>
            <a:r>
              <a:rPr lang="en-US" sz="2400" dirty="0"/>
              <a:t>Rule of law</a:t>
            </a:r>
          </a:p>
          <a:p>
            <a:pPr lvl="1"/>
            <a:endParaRPr lang="en-US" sz="2400" dirty="0"/>
          </a:p>
          <a:p>
            <a:pPr lvl="1"/>
            <a:r>
              <a:rPr lang="en-US" sz="2400" b="1" dirty="0"/>
              <a:t>Peace</a:t>
            </a:r>
          </a:p>
          <a:p>
            <a:pPr lvl="1"/>
            <a:endParaRPr lang="en-US" sz="2400" dirty="0"/>
          </a:p>
        </p:txBody>
      </p:sp>
      <p:pic>
        <p:nvPicPr>
          <p:cNvPr id="8" name="Picture 7">
            <a:extLst>
              <a:ext uri="{FF2B5EF4-FFF2-40B4-BE49-F238E27FC236}">
                <a16:creationId xmlns:a16="http://schemas.microsoft.com/office/drawing/2014/main" id="{1073CB5C-C3AA-D24F-A906-9024C94B6412}"/>
              </a:ext>
            </a:extLst>
          </p:cNvPr>
          <p:cNvPicPr>
            <a:picLocks noChangeAspect="1"/>
          </p:cNvPicPr>
          <p:nvPr/>
        </p:nvPicPr>
        <p:blipFill>
          <a:blip r:embed="rId7"/>
          <a:stretch>
            <a:fillRect/>
          </a:stretch>
        </p:blipFill>
        <p:spPr>
          <a:xfrm>
            <a:off x="9509759" y="318093"/>
            <a:ext cx="2349651" cy="1560717"/>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A945FEDF-891A-2E41-BE7D-DAF439234A69}"/>
              </a:ext>
            </a:extLst>
          </p:cNvPr>
          <p:cNvSpPr txBox="1"/>
          <p:nvPr/>
        </p:nvSpPr>
        <p:spPr>
          <a:xfrm>
            <a:off x="9481072" y="6207844"/>
            <a:ext cx="1313501" cy="369332"/>
          </a:xfrm>
          <a:prstGeom prst="rect">
            <a:avLst/>
          </a:prstGeom>
          <a:noFill/>
        </p:spPr>
        <p:txBody>
          <a:bodyPr wrap="none" rtlCol="0">
            <a:spAutoFit/>
          </a:bodyPr>
          <a:lstStyle/>
          <a:p>
            <a:r>
              <a:rPr lang="en-US" dirty="0"/>
              <a:t>constitution</a:t>
            </a:r>
          </a:p>
        </p:txBody>
      </p:sp>
    </p:spTree>
    <p:extLst>
      <p:ext uri="{BB962C8B-B14F-4D97-AF65-F5344CB8AC3E}">
        <p14:creationId xmlns:p14="http://schemas.microsoft.com/office/powerpoint/2010/main" val="3055745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21322</TotalTime>
  <Words>3676</Words>
  <Application>Microsoft Macintosh PowerPoint</Application>
  <PresentationFormat>Widescreen</PresentationFormat>
  <Paragraphs>473</Paragraphs>
  <Slides>62</Slides>
  <Notes>16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62</vt:i4>
      </vt:variant>
    </vt:vector>
  </HeadingPairs>
  <TitlesOfParts>
    <vt:vector size="73" baseType="lpstr">
      <vt:lpstr>ＭＳ 明朝</vt:lpstr>
      <vt:lpstr>-apple-system</vt:lpstr>
      <vt:lpstr>Arial</vt:lpstr>
      <vt:lpstr>Ayuthaya</vt:lpstr>
      <vt:lpstr>Calibri</vt:lpstr>
      <vt:lpstr>Calibri Light</vt:lpstr>
      <vt:lpstr>Mangal</vt:lpstr>
      <vt:lpstr>Times</vt:lpstr>
      <vt:lpstr>Times New Roman</vt:lpstr>
      <vt:lpstr>TimesTen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presentation uses the lenses of pragmatism to explore participatory democracy and the social ethics of Jane Addams. It applies these concepts using examples from public administration. The contributions of Larry Hickman inform the discussion throughout.</dc:title>
  <dc:creator>Patricia Shields</dc:creator>
  <cp:lastModifiedBy>Shields, Patricia M</cp:lastModifiedBy>
  <cp:revision>114</cp:revision>
  <cp:lastPrinted>2022-03-24T02:00:50Z</cp:lastPrinted>
  <dcterms:created xsi:type="dcterms:W3CDTF">2022-03-09T22:26:51Z</dcterms:created>
  <dcterms:modified xsi:type="dcterms:W3CDTF">2022-09-29T20:25:43Z</dcterms:modified>
</cp:coreProperties>
</file>