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50.jpg" ContentType="image/png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6" r:id="rId2"/>
    <p:sldId id="258" r:id="rId3"/>
    <p:sldId id="263" r:id="rId4"/>
    <p:sldId id="330" r:id="rId5"/>
    <p:sldId id="261" r:id="rId6"/>
    <p:sldId id="262" r:id="rId7"/>
    <p:sldId id="257" r:id="rId8"/>
    <p:sldId id="349" r:id="rId9"/>
    <p:sldId id="268" r:id="rId10"/>
    <p:sldId id="331" r:id="rId11"/>
    <p:sldId id="335" r:id="rId12"/>
    <p:sldId id="345" r:id="rId13"/>
    <p:sldId id="270" r:id="rId14"/>
    <p:sldId id="269" r:id="rId15"/>
    <p:sldId id="350" r:id="rId16"/>
    <p:sldId id="272" r:id="rId17"/>
    <p:sldId id="271" r:id="rId18"/>
    <p:sldId id="347" r:id="rId19"/>
    <p:sldId id="273" r:id="rId20"/>
    <p:sldId id="326" r:id="rId21"/>
    <p:sldId id="353" r:id="rId22"/>
    <p:sldId id="344" r:id="rId23"/>
    <p:sldId id="260" r:id="rId24"/>
    <p:sldId id="277" r:id="rId25"/>
    <p:sldId id="276" r:id="rId26"/>
    <p:sldId id="259" r:id="rId27"/>
    <p:sldId id="340" r:id="rId28"/>
    <p:sldId id="275" r:id="rId29"/>
    <p:sldId id="266" r:id="rId30"/>
    <p:sldId id="333" r:id="rId31"/>
    <p:sldId id="351" r:id="rId32"/>
    <p:sldId id="342" r:id="rId33"/>
    <p:sldId id="339" r:id="rId34"/>
    <p:sldId id="341" r:id="rId35"/>
    <p:sldId id="264" r:id="rId36"/>
    <p:sldId id="343" r:id="rId37"/>
    <p:sldId id="267" r:id="rId38"/>
    <p:sldId id="332" r:id="rId39"/>
    <p:sldId id="265" r:id="rId40"/>
    <p:sldId id="327" r:id="rId41"/>
    <p:sldId id="328" r:id="rId42"/>
    <p:sldId id="352" r:id="rId43"/>
    <p:sldId id="278" r:id="rId44"/>
    <p:sldId id="279" r:id="rId45"/>
    <p:sldId id="280" r:id="rId46"/>
    <p:sldId id="281" r:id="rId47"/>
    <p:sldId id="282" r:id="rId48"/>
    <p:sldId id="283" r:id="rId49"/>
    <p:sldId id="284" r:id="rId50"/>
    <p:sldId id="285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18" autoAdjust="0"/>
    <p:restoredTop sz="96015" autoAdjust="0"/>
  </p:normalViewPr>
  <p:slideViewPr>
    <p:cSldViewPr snapToGrid="0">
      <p:cViewPr varScale="1">
        <p:scale>
          <a:sx n="96" d="100"/>
          <a:sy n="96" d="100"/>
        </p:scale>
        <p:origin x="252" y="72"/>
      </p:cViewPr>
      <p:guideLst/>
    </p:cSldViewPr>
  </p:slideViewPr>
  <p:outlineViewPr>
    <p:cViewPr>
      <p:scale>
        <a:sx n="33" d="100"/>
        <a:sy n="33" d="100"/>
      </p:scale>
      <p:origin x="0" y="-1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55019090577902"/>
          <c:y val="1.8298420244639304E-3"/>
          <c:w val="0.71183177355741312"/>
          <c:h val="0.7510936958351901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Biology</c:v>
                </c:pt>
              </c:strCache>
            </c:strRef>
          </c:tx>
          <c:spPr>
            <a:solidFill>
              <a:srgbClr val="C3D69B"/>
            </a:solidFill>
            <a:ln w="3176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Sheet1!$B$1:$L$1</c:f>
              <c:strCache>
                <c:ptCount val="11"/>
                <c:pt idx="0">
                  <c:v>Biology</c:v>
                </c:pt>
                <c:pt idx="1">
                  <c:v>Economics</c:v>
                </c:pt>
                <c:pt idx="2">
                  <c:v>Political Sci</c:v>
                </c:pt>
                <c:pt idx="3">
                  <c:v>Health Sci</c:v>
                </c:pt>
                <c:pt idx="4">
                  <c:v>Business</c:v>
                </c:pt>
                <c:pt idx="5">
                  <c:v>Education</c:v>
                </c:pt>
                <c:pt idx="6">
                  <c:v>Management</c:v>
                </c:pt>
                <c:pt idx="7">
                  <c:v>Law</c:v>
                </c:pt>
                <c:pt idx="8">
                  <c:v>Psychology</c:v>
                </c:pt>
                <c:pt idx="9">
                  <c:v>Sociology</c:v>
                </c:pt>
                <c:pt idx="10">
                  <c:v>Physics</c:v>
                </c:pt>
              </c:strCache>
            </c:strRef>
          </c:cat>
          <c:val>
            <c:numRef>
              <c:f>Sheet1!$B$2:$L$2</c:f>
              <c:numCache>
                <c:formatCode>General</c:formatCode>
                <c:ptCount val="11"/>
                <c:pt idx="0">
                  <c:v>36</c:v>
                </c:pt>
                <c:pt idx="1">
                  <c:v>49</c:v>
                </c:pt>
                <c:pt idx="2">
                  <c:v>57</c:v>
                </c:pt>
                <c:pt idx="3">
                  <c:v>57</c:v>
                </c:pt>
                <c:pt idx="4">
                  <c:v>76</c:v>
                </c:pt>
                <c:pt idx="5">
                  <c:v>77</c:v>
                </c:pt>
                <c:pt idx="6">
                  <c:v>92</c:v>
                </c:pt>
                <c:pt idx="7">
                  <c:v>108</c:v>
                </c:pt>
                <c:pt idx="8">
                  <c:v>108</c:v>
                </c:pt>
                <c:pt idx="9">
                  <c:v>172</c:v>
                </c:pt>
                <c:pt idx="10">
                  <c:v>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56-4693-A252-8E3B4F9260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05271296"/>
        <c:axId val="105272832"/>
      </c:barChart>
      <c:catAx>
        <c:axId val="1052712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+mn-lt"/>
                <a:ea typeface="Geneva"/>
                <a:cs typeface="Geneva"/>
              </a:defRPr>
            </a:pPr>
            <a:endParaRPr lang="en-US"/>
          </a:p>
        </c:txPr>
        <c:crossAx val="105272832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05272832"/>
        <c:scaling>
          <c:orientation val="minMax"/>
          <c:max val="250"/>
        </c:scaling>
        <c:delete val="0"/>
        <c:axPos val="b"/>
        <c:majorGridlines>
          <c:spPr>
            <a:ln w="3176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8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b="1" dirty="0"/>
                  <a:t>% Increase in Citations with Open Access</a:t>
                </a:r>
              </a:p>
            </c:rich>
          </c:tx>
          <c:layout>
            <c:manualLayout>
              <c:xMode val="edge"/>
              <c:yMode val="edge"/>
              <c:x val="0.30656828452213447"/>
              <c:y val="0.85481599931468222"/>
            </c:manualLayout>
          </c:layout>
          <c:overlay val="0"/>
          <c:spPr>
            <a:noFill/>
            <a:ln w="25405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+mn-lt"/>
                <a:ea typeface="Geneva"/>
                <a:cs typeface="Geneva"/>
              </a:defRPr>
            </a:pPr>
            <a:endParaRPr lang="en-US"/>
          </a:p>
        </c:txPr>
        <c:crossAx val="105271296"/>
        <c:crosses val="autoZero"/>
        <c:crossBetween val="between"/>
      </c:valAx>
      <c:spPr>
        <a:noFill/>
        <a:ln w="12702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Geneva"/>
          <a:ea typeface="Geneva"/>
          <a:cs typeface="Geneva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3A3B1-E279-415D-870F-83DC649F17FE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1490CB-1275-401A-B7D3-E8710F3A4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79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Ecosystem Metaphor Look at Relationships in the Digital Environment</a:t>
            </a:r>
            <a:br>
              <a:rPr lang="en-US"/>
            </a:br>
            <a:r>
              <a:rPr lang="en-US"/>
              <a:t> Specifically Focuses Upon the Discrete Component Relationships with the Networked Digital Environment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1490CB-1275-401A-B7D3-E8710F3A4A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13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Ecosystem Metaphor Look at Relationships in the Digital Environment</a:t>
            </a:r>
            <a:br>
              <a:rPr lang="en-US" dirty="0"/>
            </a:br>
            <a:r>
              <a:rPr lang="en-US" dirty="0"/>
              <a:t> Specifically Focuses Upon the Discrete Component Relationships with the Networked Digital Environment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1490CB-1275-401A-B7D3-E8710F3A4A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42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Early Telecommunications Law for Ethernet (1993)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1490CB-1275-401A-B7D3-E8710F3A4A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814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Metadata Librarian: Dublin Core, Specialized Schema</a:t>
            </a:r>
            <a:br>
              <a:rPr lang="en-US" sz="1200" dirty="0"/>
            </a:br>
            <a:r>
              <a:rPr lang="en-US" sz="1200" dirty="0"/>
              <a:t>Web Developer/Programmer: OMEKA, System Integration</a:t>
            </a:r>
            <a:br>
              <a:rPr lang="en-US" sz="1200" dirty="0"/>
            </a:br>
            <a:r>
              <a:rPr lang="en-US" sz="1200" dirty="0"/>
              <a:t>Project Manager/Department Head (PMP Certification)</a:t>
            </a:r>
            <a:br>
              <a:rPr lang="en-US" sz="1200" dirty="0"/>
            </a:br>
            <a:r>
              <a:rPr lang="en-US" sz="1200" dirty="0"/>
              <a:t>Digitization Specialist</a:t>
            </a:r>
            <a:br>
              <a:rPr lang="en-US" sz="1200" dirty="0"/>
            </a:br>
            <a:r>
              <a:rPr lang="en-US" sz="1200" dirty="0"/>
              <a:t>GIS Specialist/Data Visualization Specialist</a:t>
            </a:r>
            <a:br>
              <a:rPr lang="en-US" sz="1200" dirty="0"/>
            </a:br>
            <a:r>
              <a:rPr lang="en-US" sz="1200" dirty="0"/>
              <a:t>AI Specialist/Post-Doc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1490CB-1275-401A-B7D3-E8710F3A4A5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773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4CB5C-9868-4999-9C2C-1CA61D0181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9BC8EE-2D46-48AC-92D3-73BCBA3043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2BEDD2-97DB-4093-9225-9F008A9ED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2493F9-BFE4-46F8-B034-CD7ADAA51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B3AAD-A67C-40DC-9A28-651D59A29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77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8EB45-FED4-454E-AD51-A903E70B7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67E078-1778-4B33-AAD9-3BDE42D168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92141-B5C0-4115-96E9-B8357D81B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CAB23-74F7-49C0-B479-34EE553EB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40C5A-D7CA-4B6E-BABB-BB77FEC1D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505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F31375-DB50-4BE9-B31B-AEB0E3F72F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16DF41-DADA-41B5-9857-70263C8BA9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D0293-F165-451F-B448-5ED1BC978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EE503-FBE0-4798-95F9-64AA63C47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829FE-C319-4ED0-A9F6-F3CAD0144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32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94963-84BC-4715-95AC-6A7323E90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19947-AF39-4D23-B547-26F2114A8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91DA0-E94B-41C1-900D-B7156A5C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2AB075-1481-487F-923E-2F00AA60D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BB127-A754-4BD8-A268-B08408BEF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480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051EA-8B7D-41A4-9DDE-9DD42EEEF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A2006A-CE27-4094-9F5D-217C9158F4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C0C0B-64F4-4C7C-A0EA-F6D885D5E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6B15D-C2C6-4C8A-8AA0-1AB985E92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DC010-2618-4AC0-A5AA-B3400865E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167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48C3E-B203-44BE-9E73-1AF3253CD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C3EF9-0F3A-44A5-8A12-6DEBE2A0DF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BAD95-AD2F-4EB7-B488-34C15E18A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361BF-772B-4A08-B592-420026C11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B7C9EF-E871-48C2-9858-ED6442B49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C8ACA2-5E22-46B9-8142-DAC0D5EB2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147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97242-6840-44B1-8F0C-EBA1A877A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72141-FC0B-4FFB-90CF-841FC26D30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927BC0-876B-4C60-99CC-84E1C79B65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A63AF0-4A8B-4B68-AEBB-85C0FBCA07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A31FAF-E236-426C-B587-E468D6EEDE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1F3D32-F648-41A0-9290-FE03A6375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C3B0BC-CAE2-402E-8874-C4F4FAF60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FDC7A3-A7A7-4DCF-845C-523208F29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62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CB692-A04D-4FDA-9BF9-5DAFFF6CF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68607B-ED32-46E7-95F5-102C3E857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8DF910-E420-4143-9FA0-11E2BB1DD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24013-9628-4E39-BFC8-88AF98B0B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811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71F65E-70F5-4412-8DF2-EC31014C5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FCB63F-E791-44F5-B1BC-915B6BBF4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B3B5E9-AFFB-44E8-A0E6-9FEA607E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12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4CE09-049C-4578-9836-683FC2E3A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B9BD49-FC50-48B9-BF09-5C74F5DD7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831CF4-F8DF-403E-A5E3-7C4403A66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563483-DB09-4084-A571-5AEBB6AF6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B045CE-34ED-4572-823D-736AF2C45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466D24-9AE1-4D2B-8430-2CC91FC46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32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96761-5549-4CCF-88D3-FB5C8B0DD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DCB74D-DA3F-4367-BB09-8AFD61C72C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07DF11-1523-49ED-836D-806ADABE31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15A4BA-20F2-4F68-872E-8B6FDB297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E6DAA8-5B18-41E9-B8D2-3808A5F50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0B41CE-1F8C-42D6-BE2B-54EF96B7F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13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E3999D-907C-450F-89C9-B1106FED6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22595-4F73-48B6-B351-9442BDDC46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EA6952-3A03-441A-810F-1A00CDBEC6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C1A59-911E-4762-8378-217F961CF313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08473-658A-4905-AA96-BB97B6EF0D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637AAF-A479-40B5-9BF9-6A28559132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89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_U@txstate.edu" TargetMode="External"/><Relationship Id="rId2" Type="http://schemas.openxmlformats.org/officeDocument/2006/relationships/hyperlink" Target="http://rayuzwyshyn.net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igital.library.txstate.edu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ataverse.tdl.org/dataverse/txstat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ataverse.tdl.org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brary.txstate.edu/about/departments/dws/faculty-digitization.html" TargetMode="External"/><Relationship Id="rId3" Type="http://schemas.openxmlformats.org/officeDocument/2006/relationships/hyperlink" Target="http://exhibits.library.txstate.edu/thewittliffcollections/exhibits/show/severo-perez/" TargetMode="External"/><Relationship Id="rId7" Type="http://schemas.openxmlformats.org/officeDocument/2006/relationships/hyperlink" Target="https://exhibits.library.txstate.edu/univarchives/exhibits/show/pedagog" TargetMode="External"/><Relationship Id="rId2" Type="http://schemas.openxmlformats.org/officeDocument/2006/relationships/hyperlink" Target="http://exhibits.library.txstate.edu/thewittliffcollections/exhibits/show/the-national-tour-of-texa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lickr.com/photos/txstate-library/albums" TargetMode="External"/><Relationship Id="rId5" Type="http://schemas.openxmlformats.org/officeDocument/2006/relationships/hyperlink" Target="http://exhibits.library.txstate.edu/thewittliffcollections/exhibits/show/santiago-tafolla-collection/rev-tafolla" TargetMode="External"/><Relationship Id="rId4" Type="http://schemas.openxmlformats.org/officeDocument/2006/relationships/hyperlink" Target="http://exhibits.library.txstate.edu/cabeza/" TargetMode="External"/><Relationship Id="rId9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ruzwyshyn@txstate.edu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ayuzwyshyn.net/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brary.txstate.edu/services/faculty-staff/digital-web-services.html" TargetMode="External"/><Relationship Id="rId3" Type="http://schemas.openxmlformats.org/officeDocument/2006/relationships/hyperlink" Target="https://www.library.txstate.edu/" TargetMode="External"/><Relationship Id="rId7" Type="http://schemas.openxmlformats.org/officeDocument/2006/relationships/hyperlink" Target="https://www.tdl.org/etds/" TargetMode="External"/><Relationship Id="rId2" Type="http://schemas.openxmlformats.org/officeDocument/2006/relationships/hyperlink" Target="https://www.researchgate.net/publication/336923249_Developing_an_Open_Source_Digital_Scholarship_Ecosyste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uides.library.txstate.edu/researcherprofile/orcidTexas" TargetMode="External"/><Relationship Id="rId5" Type="http://schemas.openxmlformats.org/officeDocument/2006/relationships/hyperlink" Target="https://dataverse.tdl.org/dataverse/txstate" TargetMode="External"/><Relationship Id="rId4" Type="http://schemas.openxmlformats.org/officeDocument/2006/relationships/hyperlink" Target="https://digital.library.txstate.edu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jpg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brary.txstate.edu/about/departments/dws/faculty-digitization.html" TargetMode="External"/><Relationship Id="rId3" Type="http://schemas.openxmlformats.org/officeDocument/2006/relationships/hyperlink" Target="http://exhibits.library.txstate.edu/thewittliffcollections/exhibits/show/severo-perez/" TargetMode="External"/><Relationship Id="rId7" Type="http://schemas.openxmlformats.org/officeDocument/2006/relationships/hyperlink" Target="https://exhibits.library.txstate.edu/univarchives/exhibits/show/pedagog" TargetMode="External"/><Relationship Id="rId2" Type="http://schemas.openxmlformats.org/officeDocument/2006/relationships/hyperlink" Target="http://exhibits.library.txstate.edu/thewittliffcollections/exhibits/show/the-national-tour-of-texa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lickr.com/photos/txstate-library/albums" TargetMode="External"/><Relationship Id="rId5" Type="http://schemas.openxmlformats.org/officeDocument/2006/relationships/hyperlink" Target="http://exhibits.library.txstate.edu/thewittliffcollections/exhibits/show/santiago-tafolla-collection/rev-tafolla" TargetMode="External"/><Relationship Id="rId4" Type="http://schemas.openxmlformats.org/officeDocument/2006/relationships/hyperlink" Target="http://exhibits.library.txstate.edu/cabeza/" TargetMode="External"/><Relationship Id="rId9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496E6-862F-4656-B049-C90AA06F77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747" y="2769654"/>
            <a:ext cx="8023503" cy="1497998"/>
          </a:xfrm>
        </p:spPr>
        <p:txBody>
          <a:bodyPr anchor="t">
            <a:noAutofit/>
          </a:bodyPr>
          <a:lstStyle/>
          <a:p>
            <a:pPr algn="l"/>
            <a:r>
              <a:rPr lang="en-US" b="1" dirty="0"/>
              <a:t>Developing a </a:t>
            </a:r>
            <a:br>
              <a:rPr lang="en-US" b="1" dirty="0"/>
            </a:br>
            <a:r>
              <a:rPr lang="en-US" b="1" dirty="0"/>
              <a:t>Digital Scholarship </a:t>
            </a:r>
            <a:br>
              <a:rPr lang="en-US" b="1" dirty="0"/>
            </a:br>
            <a:r>
              <a:rPr lang="en-US" b="1" dirty="0"/>
              <a:t>Research Ecosystem</a:t>
            </a:r>
            <a:br>
              <a:rPr lang="en-US" dirty="0"/>
            </a:br>
            <a:endParaRPr lang="en-US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14A791-7A02-4340-9572-17EE87F996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9607" y="5784018"/>
            <a:ext cx="6776932" cy="1073434"/>
          </a:xfrm>
        </p:spPr>
        <p:txBody>
          <a:bodyPr anchor="b">
            <a:normAutofit fontScale="92500" lnSpcReduction="10000"/>
          </a:bodyPr>
          <a:lstStyle/>
          <a:p>
            <a:pPr algn="l"/>
            <a:r>
              <a:rPr lang="en-US" sz="1600" b="1" dirty="0"/>
              <a:t>Ray Uzwyshyn, Ph.D. MBA MLIS</a:t>
            </a:r>
            <a:br>
              <a:rPr lang="en-US" sz="1600" b="1" dirty="0"/>
            </a:br>
            <a:r>
              <a:rPr lang="en-US" sz="1600" b="1" dirty="0">
                <a:hlinkClick r:id="rId2"/>
              </a:rPr>
              <a:t>http://rayuzwyshyn.net</a:t>
            </a:r>
            <a:r>
              <a:rPr lang="en-US" sz="1600" b="1" dirty="0"/>
              <a:t> , </a:t>
            </a:r>
            <a:r>
              <a:rPr lang="en-US" sz="1600" b="1">
                <a:hlinkClick r:id="rId3"/>
              </a:rPr>
              <a:t>R_U@txstate.edu</a:t>
            </a:r>
            <a:r>
              <a:rPr lang="en-US" sz="1600" b="1"/>
              <a:t> </a:t>
            </a:r>
            <a:br>
              <a:rPr lang="en-US" sz="1600" b="1" dirty="0"/>
            </a:br>
            <a:r>
              <a:rPr lang="en-US" sz="1600" b="1" dirty="0"/>
              <a:t>Director, Collections and Digital Services</a:t>
            </a:r>
            <a:br>
              <a:rPr lang="en-US" sz="1600" b="1" dirty="0"/>
            </a:br>
            <a:r>
              <a:rPr lang="en-US" sz="1600" b="1" dirty="0"/>
              <a:t>Texas State University Libraries</a:t>
            </a:r>
            <a:br>
              <a:rPr lang="en-US" sz="1300" b="1" dirty="0"/>
            </a:br>
            <a:endParaRPr lang="en-US" sz="1300" b="1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6B9EF5-5D92-4AC7-BC55-FC5C4C98E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6199" y="548"/>
            <a:ext cx="4349752" cy="3142889"/>
          </a:xfrm>
          <a:custGeom>
            <a:avLst/>
            <a:gdLst>
              <a:gd name="connsiteX0" fmla="*/ 229420 w 4349752"/>
              <a:gd name="connsiteY0" fmla="*/ 0 h 3142889"/>
              <a:gd name="connsiteX1" fmla="*/ 4120333 w 4349752"/>
              <a:gd name="connsiteY1" fmla="*/ 0 h 3142889"/>
              <a:gd name="connsiteX2" fmla="*/ 4178840 w 4349752"/>
              <a:gd name="connsiteY2" fmla="*/ 121453 h 3142889"/>
              <a:gd name="connsiteX3" fmla="*/ 4349752 w 4349752"/>
              <a:gd name="connsiteY3" fmla="*/ 968013 h 3142889"/>
              <a:gd name="connsiteX4" fmla="*/ 2174876 w 4349752"/>
              <a:gd name="connsiteY4" fmla="*/ 3142889 h 3142889"/>
              <a:gd name="connsiteX5" fmla="*/ 0 w 4349752"/>
              <a:gd name="connsiteY5" fmla="*/ 968013 h 3142889"/>
              <a:gd name="connsiteX6" fmla="*/ 170913 w 4349752"/>
              <a:gd name="connsiteY6" fmla="*/ 121453 h 3142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9752" h="3142889">
                <a:moveTo>
                  <a:pt x="229420" y="0"/>
                </a:moveTo>
                <a:lnTo>
                  <a:pt x="4120333" y="0"/>
                </a:lnTo>
                <a:lnTo>
                  <a:pt x="4178840" y="121453"/>
                </a:lnTo>
                <a:cubicBezTo>
                  <a:pt x="4288894" y="381652"/>
                  <a:pt x="4349752" y="667725"/>
                  <a:pt x="4349752" y="968013"/>
                </a:cubicBezTo>
                <a:cubicBezTo>
                  <a:pt x="4349752" y="2169164"/>
                  <a:pt x="3376027" y="3142889"/>
                  <a:pt x="2174876" y="3142889"/>
                </a:cubicBezTo>
                <a:cubicBezTo>
                  <a:pt x="973725" y="3142889"/>
                  <a:pt x="0" y="2169164"/>
                  <a:pt x="0" y="968013"/>
                </a:cubicBezTo>
                <a:cubicBezTo>
                  <a:pt x="0" y="667725"/>
                  <a:pt x="60858" y="381652"/>
                  <a:pt x="170913" y="12145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05C5575-0F07-43D0-AE78-81EAA8E67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3759" y="1421356"/>
            <a:ext cx="4538241" cy="5436644"/>
          </a:xfrm>
          <a:custGeom>
            <a:avLst/>
            <a:gdLst>
              <a:gd name="connsiteX0" fmla="*/ 3084645 w 4538241"/>
              <a:gd name="connsiteY0" fmla="*/ 0 h 5436644"/>
              <a:gd name="connsiteX1" fmla="*/ 4285328 w 4538241"/>
              <a:gd name="connsiteY1" fmla="*/ 242407 h 5436644"/>
              <a:gd name="connsiteX2" fmla="*/ 4538241 w 4538241"/>
              <a:gd name="connsiteY2" fmla="*/ 364242 h 5436644"/>
              <a:gd name="connsiteX3" fmla="*/ 4538241 w 4538241"/>
              <a:gd name="connsiteY3" fmla="*/ 5436644 h 5436644"/>
              <a:gd name="connsiteX4" fmla="*/ 1091428 w 4538241"/>
              <a:gd name="connsiteY4" fmla="*/ 5436644 h 5436644"/>
              <a:gd name="connsiteX5" fmla="*/ 903472 w 4538241"/>
              <a:gd name="connsiteY5" fmla="*/ 5265818 h 5436644"/>
              <a:gd name="connsiteX6" fmla="*/ 0 w 4538241"/>
              <a:gd name="connsiteY6" fmla="*/ 3084645 h 5436644"/>
              <a:gd name="connsiteX7" fmla="*/ 3084645 w 4538241"/>
              <a:gd name="connsiteY7" fmla="*/ 0 h 543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8241" h="5436644">
                <a:moveTo>
                  <a:pt x="3084645" y="0"/>
                </a:moveTo>
                <a:cubicBezTo>
                  <a:pt x="3510546" y="0"/>
                  <a:pt x="3916286" y="86315"/>
                  <a:pt x="4285328" y="242407"/>
                </a:cubicBezTo>
                <a:lnTo>
                  <a:pt x="4538241" y="364242"/>
                </a:lnTo>
                <a:lnTo>
                  <a:pt x="4538241" y="5436644"/>
                </a:lnTo>
                <a:lnTo>
                  <a:pt x="1091428" y="5436644"/>
                </a:lnTo>
                <a:lnTo>
                  <a:pt x="903472" y="5265818"/>
                </a:lnTo>
                <a:cubicBezTo>
                  <a:pt x="345261" y="4707608"/>
                  <a:pt x="0" y="3936446"/>
                  <a:pt x="0" y="3084645"/>
                </a:cubicBezTo>
                <a:cubicBezTo>
                  <a:pt x="0" y="1381043"/>
                  <a:pt x="1381043" y="0"/>
                  <a:pt x="3084645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A3CFEAC5-CB8E-48EA-B7E9-F41458B0A4F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0" r="-3" b="-3"/>
          <a:stretch/>
        </p:blipFill>
        <p:spPr>
          <a:xfrm>
            <a:off x="3639395" y="10"/>
            <a:ext cx="4023360" cy="2980230"/>
          </a:xfrm>
          <a:custGeom>
            <a:avLst/>
            <a:gdLst>
              <a:gd name="connsiteX0" fmla="*/ 248676 w 4023360"/>
              <a:gd name="connsiteY0" fmla="*/ 0 h 2980240"/>
              <a:gd name="connsiteX1" fmla="*/ 3774684 w 4023360"/>
              <a:gd name="connsiteY1" fmla="*/ 0 h 2980240"/>
              <a:gd name="connsiteX2" fmla="*/ 3780561 w 4023360"/>
              <a:gd name="connsiteY2" fmla="*/ 9674 h 2980240"/>
              <a:gd name="connsiteX3" fmla="*/ 4023360 w 4023360"/>
              <a:gd name="connsiteY3" fmla="*/ 968560 h 2980240"/>
              <a:gd name="connsiteX4" fmla="*/ 2011680 w 4023360"/>
              <a:gd name="connsiteY4" fmla="*/ 2980240 h 2980240"/>
              <a:gd name="connsiteX5" fmla="*/ 0 w 4023360"/>
              <a:gd name="connsiteY5" fmla="*/ 968560 h 2980240"/>
              <a:gd name="connsiteX6" fmla="*/ 242799 w 4023360"/>
              <a:gd name="connsiteY6" fmla="*/ 9674 h 298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23360" h="2980240">
                <a:moveTo>
                  <a:pt x="248676" y="0"/>
                </a:moveTo>
                <a:lnTo>
                  <a:pt x="3774684" y="0"/>
                </a:lnTo>
                <a:lnTo>
                  <a:pt x="3780561" y="9674"/>
                </a:lnTo>
                <a:cubicBezTo>
                  <a:pt x="3935405" y="294716"/>
                  <a:pt x="4023360" y="621366"/>
                  <a:pt x="4023360" y="968560"/>
                </a:cubicBezTo>
                <a:cubicBezTo>
                  <a:pt x="4023360" y="2079580"/>
                  <a:pt x="3122700" y="2980240"/>
                  <a:pt x="2011680" y="2980240"/>
                </a:cubicBezTo>
                <a:cubicBezTo>
                  <a:pt x="900660" y="2980240"/>
                  <a:pt x="0" y="2079580"/>
                  <a:pt x="0" y="968560"/>
                </a:cubicBezTo>
                <a:cubicBezTo>
                  <a:pt x="0" y="621366"/>
                  <a:pt x="87955" y="294716"/>
                  <a:pt x="242799" y="9674"/>
                </a:cubicBezTo>
                <a:close/>
              </a:path>
            </a:pathLst>
          </a:custGeom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B673DF66-EF7D-45E5-9D0A-E0769458674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8" r="37276"/>
          <a:stretch/>
        </p:blipFill>
        <p:spPr>
          <a:xfrm>
            <a:off x="7816897" y="1584494"/>
            <a:ext cx="4375105" cy="5273507"/>
          </a:xfrm>
          <a:custGeom>
            <a:avLst/>
            <a:gdLst>
              <a:gd name="connsiteX0" fmla="*/ 2921508 w 4375105"/>
              <a:gd name="connsiteY0" fmla="*/ 0 h 5273507"/>
              <a:gd name="connsiteX1" fmla="*/ 4314072 w 4375105"/>
              <a:gd name="connsiteY1" fmla="*/ 352611 h 5273507"/>
              <a:gd name="connsiteX2" fmla="*/ 4375105 w 4375105"/>
              <a:gd name="connsiteY2" fmla="*/ 389689 h 5273507"/>
              <a:gd name="connsiteX3" fmla="*/ 4375105 w 4375105"/>
              <a:gd name="connsiteY3" fmla="*/ 5273507 h 5273507"/>
              <a:gd name="connsiteX4" fmla="*/ 1193705 w 4375105"/>
              <a:gd name="connsiteY4" fmla="*/ 5273507 h 5273507"/>
              <a:gd name="connsiteX5" fmla="*/ 1063158 w 4375105"/>
              <a:gd name="connsiteY5" fmla="*/ 5175886 h 5273507"/>
              <a:gd name="connsiteX6" fmla="*/ 0 w 4375105"/>
              <a:gd name="connsiteY6" fmla="*/ 2921508 h 5273507"/>
              <a:gd name="connsiteX7" fmla="*/ 2921508 w 4375105"/>
              <a:gd name="connsiteY7" fmla="*/ 0 h 5273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75105" h="5273507">
                <a:moveTo>
                  <a:pt x="2921508" y="0"/>
                </a:moveTo>
                <a:cubicBezTo>
                  <a:pt x="3425728" y="0"/>
                  <a:pt x="3900114" y="127735"/>
                  <a:pt x="4314072" y="352611"/>
                </a:cubicBezTo>
                <a:lnTo>
                  <a:pt x="4375105" y="389689"/>
                </a:lnTo>
                <a:lnTo>
                  <a:pt x="4375105" y="5273507"/>
                </a:lnTo>
                <a:lnTo>
                  <a:pt x="1193705" y="5273507"/>
                </a:lnTo>
                <a:lnTo>
                  <a:pt x="1063158" y="5175886"/>
                </a:lnTo>
                <a:cubicBezTo>
                  <a:pt x="413861" y="4640038"/>
                  <a:pt x="0" y="3829104"/>
                  <a:pt x="0" y="2921508"/>
                </a:cubicBezTo>
                <a:cubicBezTo>
                  <a:pt x="0" y="1308004"/>
                  <a:pt x="1308004" y="0"/>
                  <a:pt x="2921508" y="0"/>
                </a:cubicBez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8580868-C01D-4F2E-B63A-AA14AB0E0027}"/>
              </a:ext>
            </a:extLst>
          </p:cNvPr>
          <p:cNvSpPr txBox="1"/>
          <p:nvPr/>
        </p:nvSpPr>
        <p:spPr>
          <a:xfrm>
            <a:off x="5071334" y="5784018"/>
            <a:ext cx="294856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/>
              <a:t>Presented for ICEIT2020</a:t>
            </a:r>
            <a:br>
              <a:rPr lang="en-US" sz="1300" b="1" dirty="0"/>
            </a:br>
            <a:r>
              <a:rPr lang="en-US" sz="1300" b="1" dirty="0"/>
              <a:t>St. Anne’s College, Oxford University  Oxford, United Kingdom</a:t>
            </a:r>
            <a:br>
              <a:rPr lang="en-US" sz="1300" b="1" dirty="0"/>
            </a:br>
            <a:r>
              <a:rPr lang="en-US" sz="1300" b="1" dirty="0"/>
              <a:t>February 12, 2020 </a:t>
            </a:r>
          </a:p>
        </p:txBody>
      </p:sp>
    </p:spTree>
    <p:extLst>
      <p:ext uri="{BB962C8B-B14F-4D97-AF65-F5344CB8AC3E}">
        <p14:creationId xmlns:p14="http://schemas.microsoft.com/office/powerpoint/2010/main" val="10254411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0095A-B8A7-4896-98FA-D8D236ED7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4657" y="4056060"/>
            <a:ext cx="5731980" cy="1537222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4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Primary Use Case Value</a:t>
            </a:r>
            <a:br>
              <a:rPr lang="en-US" sz="3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700" b="1" dirty="0"/>
              <a:t>Application</a:t>
            </a:r>
            <a:r>
              <a:rPr lang="en-US" sz="27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of Structured Metadata Schema for Search Engine Optimization</a:t>
            </a:r>
            <a:br>
              <a:rPr lang="en-US" sz="27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22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6E384F5-137A-40B1-97F0-694CC6ECD5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122218"/>
            <a:ext cx="3730752" cy="4735782"/>
          </a:xfrm>
          <a:custGeom>
            <a:avLst/>
            <a:gdLst>
              <a:gd name="connsiteX0" fmla="*/ 640080 w 3730752"/>
              <a:gd name="connsiteY0" fmla="*/ 0 h 4735782"/>
              <a:gd name="connsiteX1" fmla="*/ 3730752 w 3730752"/>
              <a:gd name="connsiteY1" fmla="*/ 3090672 h 4735782"/>
              <a:gd name="connsiteX2" fmla="*/ 3357725 w 3730752"/>
              <a:gd name="connsiteY2" fmla="*/ 4563870 h 4735782"/>
              <a:gd name="connsiteX3" fmla="*/ 3253285 w 3730752"/>
              <a:gd name="connsiteY3" fmla="*/ 4735782 h 4735782"/>
              <a:gd name="connsiteX4" fmla="*/ 0 w 3730752"/>
              <a:gd name="connsiteY4" fmla="*/ 4735782 h 4735782"/>
              <a:gd name="connsiteX5" fmla="*/ 0 w 3730752"/>
              <a:gd name="connsiteY5" fmla="*/ 67215 h 4735782"/>
              <a:gd name="connsiteX6" fmla="*/ 17202 w 3730752"/>
              <a:gd name="connsiteY6" fmla="*/ 62792 h 4735782"/>
              <a:gd name="connsiteX7" fmla="*/ 640080 w 3730752"/>
              <a:gd name="connsiteY7" fmla="*/ 0 h 473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30752" h="4735782">
                <a:moveTo>
                  <a:pt x="640080" y="0"/>
                </a:moveTo>
                <a:cubicBezTo>
                  <a:pt x="2347011" y="0"/>
                  <a:pt x="3730752" y="1383741"/>
                  <a:pt x="3730752" y="3090672"/>
                </a:cubicBezTo>
                <a:cubicBezTo>
                  <a:pt x="3730752" y="3624088"/>
                  <a:pt x="3595621" y="4125943"/>
                  <a:pt x="3357725" y="4563870"/>
                </a:cubicBezTo>
                <a:lnTo>
                  <a:pt x="3253285" y="4735782"/>
                </a:lnTo>
                <a:lnTo>
                  <a:pt x="0" y="4735782"/>
                </a:lnTo>
                <a:lnTo>
                  <a:pt x="0" y="67215"/>
                </a:lnTo>
                <a:lnTo>
                  <a:pt x="17202" y="62792"/>
                </a:lnTo>
                <a:cubicBezTo>
                  <a:pt x="218397" y="21621"/>
                  <a:pt x="426714" y="0"/>
                  <a:pt x="64008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DBC4630-03DA-474F-BBCB-BA3AE6B317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1982" y="-4332"/>
            <a:ext cx="4242816" cy="2454158"/>
          </a:xfrm>
          <a:custGeom>
            <a:avLst/>
            <a:gdLst>
              <a:gd name="connsiteX0" fmla="*/ 28633 w 4242816"/>
              <a:gd name="connsiteY0" fmla="*/ 0 h 2454158"/>
              <a:gd name="connsiteX1" fmla="*/ 4214183 w 4242816"/>
              <a:gd name="connsiteY1" fmla="*/ 0 h 2454158"/>
              <a:gd name="connsiteX2" fmla="*/ 4231864 w 4242816"/>
              <a:gd name="connsiteY2" fmla="*/ 115848 h 2454158"/>
              <a:gd name="connsiteX3" fmla="*/ 4242816 w 4242816"/>
              <a:gd name="connsiteY3" fmla="*/ 332750 h 2454158"/>
              <a:gd name="connsiteX4" fmla="*/ 2121408 w 4242816"/>
              <a:gd name="connsiteY4" fmla="*/ 2454158 h 2454158"/>
              <a:gd name="connsiteX5" fmla="*/ 0 w 4242816"/>
              <a:gd name="connsiteY5" fmla="*/ 332750 h 2454158"/>
              <a:gd name="connsiteX6" fmla="*/ 10953 w 4242816"/>
              <a:gd name="connsiteY6" fmla="*/ 115848 h 245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2816" h="2454158">
                <a:moveTo>
                  <a:pt x="28633" y="0"/>
                </a:moveTo>
                <a:lnTo>
                  <a:pt x="4214183" y="0"/>
                </a:lnTo>
                <a:lnTo>
                  <a:pt x="4231864" y="115848"/>
                </a:lnTo>
                <a:cubicBezTo>
                  <a:pt x="4239106" y="187164"/>
                  <a:pt x="4242816" y="259524"/>
                  <a:pt x="4242816" y="332750"/>
                </a:cubicBezTo>
                <a:cubicBezTo>
                  <a:pt x="4242816" y="1504371"/>
                  <a:pt x="3293029" y="2454158"/>
                  <a:pt x="2121408" y="2454158"/>
                </a:cubicBezTo>
                <a:cubicBezTo>
                  <a:pt x="949787" y="2454158"/>
                  <a:pt x="0" y="1504371"/>
                  <a:pt x="0" y="332750"/>
                </a:cubicBezTo>
                <a:cubicBezTo>
                  <a:pt x="0" y="259524"/>
                  <a:pt x="3710" y="187164"/>
                  <a:pt x="10953" y="115848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14D230-6B55-48C7-9DFA-ECC90B9301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469" r="-1" b="12675"/>
          <a:stretch/>
        </p:blipFill>
        <p:spPr>
          <a:xfrm>
            <a:off x="1246573" y="10"/>
            <a:ext cx="3913632" cy="2285224"/>
          </a:xfrm>
          <a:custGeom>
            <a:avLst/>
            <a:gdLst>
              <a:gd name="connsiteX0" fmla="*/ 29691 w 3913632"/>
              <a:gd name="connsiteY0" fmla="*/ 0 h 2285234"/>
              <a:gd name="connsiteX1" fmla="*/ 3883942 w 3913632"/>
              <a:gd name="connsiteY1" fmla="*/ 0 h 2285234"/>
              <a:gd name="connsiteX2" fmla="*/ 3903529 w 3913632"/>
              <a:gd name="connsiteY2" fmla="*/ 128345 h 2285234"/>
              <a:gd name="connsiteX3" fmla="*/ 3913632 w 3913632"/>
              <a:gd name="connsiteY3" fmla="*/ 328418 h 2285234"/>
              <a:gd name="connsiteX4" fmla="*/ 1956816 w 3913632"/>
              <a:gd name="connsiteY4" fmla="*/ 2285234 h 2285234"/>
              <a:gd name="connsiteX5" fmla="*/ 0 w 3913632"/>
              <a:gd name="connsiteY5" fmla="*/ 328418 h 2285234"/>
              <a:gd name="connsiteX6" fmla="*/ 10103 w 3913632"/>
              <a:gd name="connsiteY6" fmla="*/ 128345 h 228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13632" h="2285234">
                <a:moveTo>
                  <a:pt x="29691" y="0"/>
                </a:moveTo>
                <a:lnTo>
                  <a:pt x="3883942" y="0"/>
                </a:lnTo>
                <a:lnTo>
                  <a:pt x="3903529" y="128345"/>
                </a:lnTo>
                <a:cubicBezTo>
                  <a:pt x="3910210" y="194127"/>
                  <a:pt x="3913632" y="260873"/>
                  <a:pt x="3913632" y="328418"/>
                </a:cubicBezTo>
                <a:cubicBezTo>
                  <a:pt x="3913632" y="1409138"/>
                  <a:pt x="3037536" y="2285234"/>
                  <a:pt x="1956816" y="2285234"/>
                </a:cubicBezTo>
                <a:cubicBezTo>
                  <a:pt x="876096" y="2285234"/>
                  <a:pt x="0" y="1409138"/>
                  <a:pt x="0" y="328418"/>
                </a:cubicBezTo>
                <a:cubicBezTo>
                  <a:pt x="0" y="260873"/>
                  <a:pt x="3422" y="194127"/>
                  <a:pt x="10103" y="128345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A51AB4-E806-49D3-961F-D3284EE038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62" r="9203" b="-1"/>
          <a:stretch/>
        </p:blipFill>
        <p:spPr>
          <a:xfrm>
            <a:off x="20" y="2288331"/>
            <a:ext cx="3564618" cy="4569668"/>
          </a:xfrm>
          <a:custGeom>
            <a:avLst/>
            <a:gdLst>
              <a:gd name="connsiteX0" fmla="*/ 640080 w 3564638"/>
              <a:gd name="connsiteY0" fmla="*/ 0 h 4569668"/>
              <a:gd name="connsiteX1" fmla="*/ 3564638 w 3564638"/>
              <a:gd name="connsiteY1" fmla="*/ 2924558 h 4569668"/>
              <a:gd name="connsiteX2" fmla="*/ 3065170 w 3564638"/>
              <a:gd name="connsiteY2" fmla="*/ 4559707 h 4569668"/>
              <a:gd name="connsiteX3" fmla="*/ 3057720 w 3564638"/>
              <a:gd name="connsiteY3" fmla="*/ 4569668 h 4569668"/>
              <a:gd name="connsiteX4" fmla="*/ 0 w 3564638"/>
              <a:gd name="connsiteY4" fmla="*/ 4569668 h 4569668"/>
              <a:gd name="connsiteX5" fmla="*/ 0 w 3564638"/>
              <a:gd name="connsiteY5" fmla="*/ 72448 h 4569668"/>
              <a:gd name="connsiteX6" fmla="*/ 50679 w 3564638"/>
              <a:gd name="connsiteY6" fmla="*/ 59417 h 4569668"/>
              <a:gd name="connsiteX7" fmla="*/ 640080 w 3564638"/>
              <a:gd name="connsiteY7" fmla="*/ 0 h 456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64638" h="4569668">
                <a:moveTo>
                  <a:pt x="640080" y="0"/>
                </a:moveTo>
                <a:cubicBezTo>
                  <a:pt x="2255269" y="0"/>
                  <a:pt x="3564638" y="1309369"/>
                  <a:pt x="3564638" y="2924558"/>
                </a:cubicBezTo>
                <a:cubicBezTo>
                  <a:pt x="3564638" y="3530254"/>
                  <a:pt x="3380508" y="4092944"/>
                  <a:pt x="3065170" y="4559707"/>
                </a:cubicBezTo>
                <a:lnTo>
                  <a:pt x="3057720" y="4569668"/>
                </a:lnTo>
                <a:lnTo>
                  <a:pt x="0" y="4569668"/>
                </a:lnTo>
                <a:lnTo>
                  <a:pt x="0" y="72448"/>
                </a:lnTo>
                <a:lnTo>
                  <a:pt x="50679" y="59417"/>
                </a:lnTo>
                <a:cubicBezTo>
                  <a:pt x="241061" y="20459"/>
                  <a:pt x="438181" y="0"/>
                  <a:pt x="640080" y="0"/>
                </a:cubicBezTo>
                <a:close/>
              </a:path>
            </a:pathLst>
          </a:cu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78418A25-6EAC-4140-BFE6-284E1925B5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60967" y="561316"/>
            <a:ext cx="3182112" cy="3182112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34D2D4-7B3D-47ED-BC8E-A15CC341F2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71" r="2" b="831"/>
          <a:stretch/>
        </p:blipFill>
        <p:spPr>
          <a:xfrm>
            <a:off x="5207366" y="421172"/>
            <a:ext cx="3545202" cy="3545202"/>
          </a:xfrm>
          <a:custGeom>
            <a:avLst/>
            <a:gdLst>
              <a:gd name="connsiteX0" fmla="*/ 1426464 w 2852928"/>
              <a:gd name="connsiteY0" fmla="*/ 0 h 2852928"/>
              <a:gd name="connsiteX1" fmla="*/ 2852928 w 2852928"/>
              <a:gd name="connsiteY1" fmla="*/ 1426464 h 2852928"/>
              <a:gd name="connsiteX2" fmla="*/ 1426464 w 2852928"/>
              <a:gd name="connsiteY2" fmla="*/ 2852928 h 2852928"/>
              <a:gd name="connsiteX3" fmla="*/ 0 w 2852928"/>
              <a:gd name="connsiteY3" fmla="*/ 1426464 h 2852928"/>
              <a:gd name="connsiteX4" fmla="*/ 1426464 w 2852928"/>
              <a:gd name="connsiteY4" fmla="*/ 0 h 2852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2928" h="2852928">
                <a:moveTo>
                  <a:pt x="1426464" y="0"/>
                </a:moveTo>
                <a:cubicBezTo>
                  <a:pt x="2214278" y="0"/>
                  <a:pt x="2852928" y="638650"/>
                  <a:pt x="2852928" y="1426464"/>
                </a:cubicBezTo>
                <a:cubicBezTo>
                  <a:pt x="2852928" y="2214278"/>
                  <a:pt x="2214278" y="2852928"/>
                  <a:pt x="1426464" y="2852928"/>
                </a:cubicBezTo>
                <a:cubicBezTo>
                  <a:pt x="638650" y="2852928"/>
                  <a:pt x="0" y="2214278"/>
                  <a:pt x="0" y="1426464"/>
                </a:cubicBezTo>
                <a:cubicBezTo>
                  <a:pt x="0" y="638650"/>
                  <a:pt x="638650" y="0"/>
                  <a:pt x="1426464" y="0"/>
                </a:cubicBezTo>
                <a:close/>
              </a:path>
            </a:pathLst>
          </a:custGeom>
        </p:spPr>
      </p:pic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B9D64DB-4D5C-4A91-B45F-F301E3174F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2568" y="-4332"/>
            <a:ext cx="3439432" cy="3550083"/>
          </a:xfrm>
          <a:custGeom>
            <a:avLst/>
            <a:gdLst>
              <a:gd name="connsiteX0" fmla="*/ 115336 w 3439432"/>
              <a:gd name="connsiteY0" fmla="*/ 0 h 3550083"/>
              <a:gd name="connsiteX1" fmla="*/ 3439432 w 3439432"/>
              <a:gd name="connsiteY1" fmla="*/ 0 h 3550083"/>
              <a:gd name="connsiteX2" fmla="*/ 3439432 w 3439432"/>
              <a:gd name="connsiteY2" fmla="*/ 3462762 h 3550083"/>
              <a:gd name="connsiteX3" fmla="*/ 3318024 w 3439432"/>
              <a:gd name="connsiteY3" fmla="*/ 3493980 h 3550083"/>
              <a:gd name="connsiteX4" fmla="*/ 2761488 w 3439432"/>
              <a:gd name="connsiteY4" fmla="*/ 3550083 h 3550083"/>
              <a:gd name="connsiteX5" fmla="*/ 0 w 3439432"/>
              <a:gd name="connsiteY5" fmla="*/ 788595 h 3550083"/>
              <a:gd name="connsiteX6" fmla="*/ 70713 w 3439432"/>
              <a:gd name="connsiteY6" fmla="*/ 164949 h 355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39432" h="3550083">
                <a:moveTo>
                  <a:pt x="115336" y="0"/>
                </a:moveTo>
                <a:lnTo>
                  <a:pt x="3439432" y="0"/>
                </a:lnTo>
                <a:lnTo>
                  <a:pt x="3439432" y="3462762"/>
                </a:lnTo>
                <a:lnTo>
                  <a:pt x="3318024" y="3493980"/>
                </a:lnTo>
                <a:cubicBezTo>
                  <a:pt x="3138258" y="3530765"/>
                  <a:pt x="2952129" y="3550083"/>
                  <a:pt x="2761488" y="3550083"/>
                </a:cubicBezTo>
                <a:cubicBezTo>
                  <a:pt x="1236360" y="3550083"/>
                  <a:pt x="0" y="2313723"/>
                  <a:pt x="0" y="788595"/>
                </a:cubicBezTo>
                <a:cubicBezTo>
                  <a:pt x="0" y="574124"/>
                  <a:pt x="24450" y="365364"/>
                  <a:pt x="70713" y="164949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C9529C-3FA4-46F7-B46F-1417228989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224" r="18231" b="3"/>
          <a:stretch/>
        </p:blipFill>
        <p:spPr>
          <a:xfrm>
            <a:off x="8918761" y="-4331"/>
            <a:ext cx="3273238" cy="3383891"/>
          </a:xfrm>
          <a:custGeom>
            <a:avLst/>
            <a:gdLst>
              <a:gd name="connsiteX0" fmla="*/ 122841 w 3273238"/>
              <a:gd name="connsiteY0" fmla="*/ 0 h 3383891"/>
              <a:gd name="connsiteX1" fmla="*/ 3273238 w 3273238"/>
              <a:gd name="connsiteY1" fmla="*/ 0 h 3383891"/>
              <a:gd name="connsiteX2" fmla="*/ 3273238 w 3273238"/>
              <a:gd name="connsiteY2" fmla="*/ 3291335 h 3383891"/>
              <a:gd name="connsiteX3" fmla="*/ 3118338 w 3273238"/>
              <a:gd name="connsiteY3" fmla="*/ 3331164 h 3383891"/>
              <a:gd name="connsiteX4" fmla="*/ 2595295 w 3273238"/>
              <a:gd name="connsiteY4" fmla="*/ 3383891 h 3383891"/>
              <a:gd name="connsiteX5" fmla="*/ 0 w 3273238"/>
              <a:gd name="connsiteY5" fmla="*/ 788596 h 3383891"/>
              <a:gd name="connsiteX6" fmla="*/ 116679 w 3273238"/>
              <a:gd name="connsiteY6" fmla="*/ 16835 h 338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3238" h="3383891">
                <a:moveTo>
                  <a:pt x="122841" y="0"/>
                </a:moveTo>
                <a:lnTo>
                  <a:pt x="3273238" y="0"/>
                </a:lnTo>
                <a:lnTo>
                  <a:pt x="3273238" y="3291335"/>
                </a:lnTo>
                <a:lnTo>
                  <a:pt x="3118338" y="3331164"/>
                </a:lnTo>
                <a:cubicBezTo>
                  <a:pt x="2949390" y="3365736"/>
                  <a:pt x="2774463" y="3383891"/>
                  <a:pt x="2595295" y="3383891"/>
                </a:cubicBezTo>
                <a:cubicBezTo>
                  <a:pt x="1161953" y="3383891"/>
                  <a:pt x="0" y="2221938"/>
                  <a:pt x="0" y="788596"/>
                </a:cubicBezTo>
                <a:cubicBezTo>
                  <a:pt x="0" y="519845"/>
                  <a:pt x="40850" y="260634"/>
                  <a:pt x="116679" y="16835"/>
                </a:cubicBez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B14CE1B-4BC5-4EF2-BE3D-05E4F580B3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99331" y="3907418"/>
            <a:ext cx="2992669" cy="2950582"/>
          </a:xfrm>
          <a:custGeom>
            <a:avLst/>
            <a:gdLst>
              <a:gd name="connsiteX0" fmla="*/ 2052140 w 2992669"/>
              <a:gd name="connsiteY0" fmla="*/ 0 h 2950582"/>
              <a:gd name="connsiteX1" fmla="*/ 2850926 w 2992669"/>
              <a:gd name="connsiteY1" fmla="*/ 161267 h 2950582"/>
              <a:gd name="connsiteX2" fmla="*/ 2992669 w 2992669"/>
              <a:gd name="connsiteY2" fmla="*/ 229549 h 2950582"/>
              <a:gd name="connsiteX3" fmla="*/ 2992669 w 2992669"/>
              <a:gd name="connsiteY3" fmla="*/ 2950582 h 2950582"/>
              <a:gd name="connsiteX4" fmla="*/ 209274 w 2992669"/>
              <a:gd name="connsiteY4" fmla="*/ 2950582 h 2950582"/>
              <a:gd name="connsiteX5" fmla="*/ 161267 w 2992669"/>
              <a:gd name="connsiteY5" fmla="*/ 2850926 h 2950582"/>
              <a:gd name="connsiteX6" fmla="*/ 0 w 2992669"/>
              <a:gd name="connsiteY6" fmla="*/ 2052140 h 2950582"/>
              <a:gd name="connsiteX7" fmla="*/ 2052140 w 2992669"/>
              <a:gd name="connsiteY7" fmla="*/ 0 h 2950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2669" h="2950582">
                <a:moveTo>
                  <a:pt x="2052140" y="0"/>
                </a:moveTo>
                <a:cubicBezTo>
                  <a:pt x="2335482" y="0"/>
                  <a:pt x="2605411" y="57424"/>
                  <a:pt x="2850926" y="161267"/>
                </a:cubicBezTo>
                <a:lnTo>
                  <a:pt x="2992669" y="229549"/>
                </a:lnTo>
                <a:lnTo>
                  <a:pt x="2992669" y="2950582"/>
                </a:lnTo>
                <a:lnTo>
                  <a:pt x="209274" y="2950582"/>
                </a:lnTo>
                <a:lnTo>
                  <a:pt x="161267" y="2850926"/>
                </a:lnTo>
                <a:cubicBezTo>
                  <a:pt x="57423" y="2605411"/>
                  <a:pt x="0" y="2335482"/>
                  <a:pt x="0" y="2052140"/>
                </a:cubicBezTo>
                <a:cubicBezTo>
                  <a:pt x="0" y="918774"/>
                  <a:pt x="918774" y="0"/>
                  <a:pt x="205214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281F6BC-CD18-47B5-A10F-12CD25DBCB1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59" r="22809" b="1"/>
          <a:stretch/>
        </p:blipFill>
        <p:spPr>
          <a:xfrm>
            <a:off x="9363236" y="4071322"/>
            <a:ext cx="2828765" cy="2786678"/>
          </a:xfrm>
          <a:custGeom>
            <a:avLst/>
            <a:gdLst>
              <a:gd name="connsiteX0" fmla="*/ 1888236 w 2828765"/>
              <a:gd name="connsiteY0" fmla="*/ 0 h 2786678"/>
              <a:gd name="connsiteX1" fmla="*/ 2788281 w 2828765"/>
              <a:gd name="connsiteY1" fmla="*/ 227900 h 2786678"/>
              <a:gd name="connsiteX2" fmla="*/ 2828765 w 2828765"/>
              <a:gd name="connsiteY2" fmla="*/ 252495 h 2786678"/>
              <a:gd name="connsiteX3" fmla="*/ 2828765 w 2828765"/>
              <a:gd name="connsiteY3" fmla="*/ 2786678 h 2786678"/>
              <a:gd name="connsiteX4" fmla="*/ 227128 w 2828765"/>
              <a:gd name="connsiteY4" fmla="*/ 2786678 h 2786678"/>
              <a:gd name="connsiteX5" fmla="*/ 148387 w 2828765"/>
              <a:gd name="connsiteY5" fmla="*/ 2623223 h 2786678"/>
              <a:gd name="connsiteX6" fmla="*/ 0 w 2828765"/>
              <a:gd name="connsiteY6" fmla="*/ 1888236 h 2786678"/>
              <a:gd name="connsiteX7" fmla="*/ 1888236 w 2828765"/>
              <a:gd name="connsiteY7" fmla="*/ 0 h 278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28765" h="2786678">
                <a:moveTo>
                  <a:pt x="1888236" y="0"/>
                </a:moveTo>
                <a:cubicBezTo>
                  <a:pt x="2214125" y="0"/>
                  <a:pt x="2520731" y="82558"/>
                  <a:pt x="2788281" y="227900"/>
                </a:cubicBezTo>
                <a:lnTo>
                  <a:pt x="2828765" y="252495"/>
                </a:lnTo>
                <a:lnTo>
                  <a:pt x="2828765" y="2786678"/>
                </a:lnTo>
                <a:lnTo>
                  <a:pt x="227128" y="2786678"/>
                </a:lnTo>
                <a:lnTo>
                  <a:pt x="148387" y="2623223"/>
                </a:lnTo>
                <a:cubicBezTo>
                  <a:pt x="52837" y="2397318"/>
                  <a:pt x="0" y="2148947"/>
                  <a:pt x="0" y="1888236"/>
                </a:cubicBezTo>
                <a:cubicBezTo>
                  <a:pt x="0" y="845392"/>
                  <a:pt x="845392" y="0"/>
                  <a:pt x="188823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228705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281F6BC-CD18-47B5-A10F-12CD25DBCB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554" y="0"/>
            <a:ext cx="5425399" cy="54798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2C9529C-3FA4-46F7-B46F-141722898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-154693"/>
            <a:ext cx="6471936" cy="71673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AA6565A-4EB8-49B0-9636-D9030D91BD9A}"/>
              </a:ext>
            </a:extLst>
          </p:cNvPr>
          <p:cNvSpPr txBox="1"/>
          <p:nvPr/>
        </p:nvSpPr>
        <p:spPr>
          <a:xfrm>
            <a:off x="1439694" y="5875506"/>
            <a:ext cx="3317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https://digital.library.txstate.edu/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766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0095A-B8A7-4896-98FA-D8D236ED7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153" y="2439661"/>
            <a:ext cx="393322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Application of Structured Metadata Schema </a:t>
            </a:r>
            <a:br>
              <a:rPr lang="en-US" b="1" dirty="0"/>
            </a:br>
            <a:r>
              <a:rPr lang="en-US" b="1" dirty="0"/>
              <a:t>for Search Engine Optimization</a:t>
            </a:r>
            <a:br>
              <a:rPr lang="en-US" b="1" dirty="0"/>
            </a:br>
            <a:r>
              <a:rPr lang="en-US" sz="3600" b="1" dirty="0"/>
              <a:t>Leads to Accessibility and Multiple Points of Access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14D230-6B55-48C7-9DFA-ECC90B930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4629" y="37730"/>
            <a:ext cx="6687746" cy="682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126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21A2D5-44B4-4BD2-A4DB-47D268958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</a:rPr>
              <a:t> Research Data Repository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B52241E-3729-4155-A3BE-0FF1E5F643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0653" y="2426818"/>
            <a:ext cx="3817744" cy="3997637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702361F7-2BF4-40B7-A454-5B9ABECE06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477" y="2426818"/>
            <a:ext cx="4405109" cy="399763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C23AF97-371B-4CEC-977C-41D936584FBA}"/>
              </a:ext>
            </a:extLst>
          </p:cNvPr>
          <p:cNvSpPr txBox="1"/>
          <p:nvPr/>
        </p:nvSpPr>
        <p:spPr>
          <a:xfrm>
            <a:off x="1150653" y="6392960"/>
            <a:ext cx="4217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https://dataverse.tdl.org/dataverse/txstate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22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3E0F43-10C5-482B-8DB1-AD8A13B6C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264" y="1227216"/>
            <a:ext cx="11139854" cy="93044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br>
              <a:rPr lang="en-US" sz="5400" dirty="0">
                <a:solidFill>
                  <a:srgbClr val="FFFFFF"/>
                </a:solidFill>
              </a:rPr>
            </a:br>
            <a:br>
              <a:rPr lang="en-US" sz="5400" dirty="0">
                <a:solidFill>
                  <a:srgbClr val="FFFFFF"/>
                </a:solidFill>
              </a:rPr>
            </a:br>
            <a:br>
              <a:rPr lang="en-US" sz="4900" dirty="0">
                <a:solidFill>
                  <a:srgbClr val="FFFFFF"/>
                </a:solidFill>
              </a:rPr>
            </a:br>
            <a:r>
              <a:rPr lang="en-US" sz="4900" dirty="0">
                <a:solidFill>
                  <a:srgbClr val="FFFFFF"/>
                </a:solidFill>
              </a:rPr>
              <a:t>The </a:t>
            </a:r>
            <a:r>
              <a:rPr lang="en-US" dirty="0" err="1">
                <a:solidFill>
                  <a:schemeClr val="bg1"/>
                </a:solidFill>
              </a:rPr>
              <a:t>Dataverse</a:t>
            </a:r>
            <a:r>
              <a:rPr lang="en-US" dirty="0">
                <a:solidFill>
                  <a:schemeClr val="bg1"/>
                </a:solidFill>
              </a:rPr>
              <a:t> can be configured as a single Instance or as a </a:t>
            </a:r>
            <a:r>
              <a:rPr lang="en-US" dirty="0" err="1">
                <a:solidFill>
                  <a:schemeClr val="bg1"/>
                </a:solidFill>
              </a:rPr>
              <a:t>Consortial</a:t>
            </a:r>
            <a:r>
              <a:rPr lang="en-US" dirty="0">
                <a:solidFill>
                  <a:schemeClr val="bg1"/>
                </a:solidFill>
              </a:rPr>
              <a:t> Model 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34FB627F-6D85-4EF6-9F2C-A2306AB755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5068" y="2277801"/>
            <a:ext cx="6106932" cy="4580199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E4DF3F9C-28F3-47D7-9201-004B71A229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361" y="2533377"/>
            <a:ext cx="5455917" cy="332811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25FBD46-14A0-424B-AAEC-61C4F52DA77F}"/>
              </a:ext>
            </a:extLst>
          </p:cNvPr>
          <p:cNvSpPr/>
          <p:nvPr/>
        </p:nvSpPr>
        <p:spPr>
          <a:xfrm>
            <a:off x="10374173" y="3334375"/>
            <a:ext cx="18178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 Light" panose="020F0302020204030204"/>
                <a:ea typeface="+mj-ea"/>
                <a:cs typeface="+mj-cs"/>
              </a:rPr>
              <a:t>(Texas Aggregates</a:t>
            </a:r>
            <a:br>
              <a:rPr lang="en-US" dirty="0">
                <a:latin typeface="Calibri Light" panose="020F0302020204030204"/>
                <a:ea typeface="+mj-ea"/>
                <a:cs typeface="+mj-cs"/>
              </a:rPr>
            </a:br>
            <a:r>
              <a:rPr lang="en-US" dirty="0">
                <a:latin typeface="Calibri Light" panose="020F0302020204030204"/>
                <a:ea typeface="+mj-ea"/>
                <a:cs typeface="+mj-cs"/>
              </a:rPr>
              <a:t>22 Individual Instances,  through the Texas</a:t>
            </a:r>
            <a:br>
              <a:rPr lang="en-US" dirty="0">
                <a:latin typeface="Calibri Light" panose="020F0302020204030204"/>
                <a:ea typeface="+mj-ea"/>
                <a:cs typeface="+mj-cs"/>
              </a:rPr>
            </a:br>
            <a:r>
              <a:rPr lang="en-US" dirty="0">
                <a:latin typeface="Calibri Light" panose="020F0302020204030204"/>
                <a:ea typeface="+mj-ea"/>
                <a:cs typeface="+mj-cs"/>
              </a:rPr>
              <a:t>Digital Library)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AD8021-886F-41AE-84CB-ABA066D739A9}"/>
              </a:ext>
            </a:extLst>
          </p:cNvPr>
          <p:cNvSpPr txBox="1"/>
          <p:nvPr/>
        </p:nvSpPr>
        <p:spPr>
          <a:xfrm>
            <a:off x="1965529" y="5934670"/>
            <a:ext cx="2582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https://dataverse.tdl.org/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123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>
            <a:extLst>
              <a:ext uri="{FF2B5EF4-FFF2-40B4-BE49-F238E27FC236}">
                <a16:creationId xmlns:a16="http://schemas.microsoft.com/office/drawing/2014/main" id="{5B32A67F-3598-4A13-8552-DA884FFCC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047819-231A-4F7E-AC40-E015112EF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142" y="1028817"/>
            <a:ext cx="5966236" cy="2076333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b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Digital Scholarly </a:t>
            </a:r>
            <a:b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Research Ecosystem</a:t>
            </a:r>
            <a:b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3100" dirty="0">
                <a:solidFill>
                  <a:schemeClr val="bg1"/>
                </a:solidFill>
              </a:rPr>
              <a:t> Secondary</a:t>
            </a:r>
            <a:r>
              <a:rPr lang="en-US" sz="31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Components</a:t>
            </a:r>
            <a:br>
              <a:rPr lang="en-US" sz="31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27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(Dependent on Primary Digital </a:t>
            </a:r>
            <a:br>
              <a:rPr lang="en-US" sz="27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27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Repositories for Content and Data)</a:t>
            </a:r>
          </a:p>
        </p:txBody>
      </p:sp>
      <p:sp>
        <p:nvSpPr>
          <p:cNvPr id="17" name="Freeform: Shape 11">
            <a:extLst>
              <a:ext uri="{FF2B5EF4-FFF2-40B4-BE49-F238E27FC236}">
                <a16:creationId xmlns:a16="http://schemas.microsoft.com/office/drawing/2014/main" id="{BCC55ACC-A2F6-403C-A3A4-D59B3734D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57312" y="381000"/>
            <a:ext cx="6334689" cy="6477000"/>
          </a:xfrm>
          <a:custGeom>
            <a:avLst/>
            <a:gdLst>
              <a:gd name="connsiteX0" fmla="*/ 3561588 w 6334689"/>
              <a:gd name="connsiteY0" fmla="*/ 0 h 6477000"/>
              <a:gd name="connsiteX1" fmla="*/ 6309883 w 6334689"/>
              <a:gd name="connsiteY1" fmla="*/ 1296087 h 6477000"/>
              <a:gd name="connsiteX2" fmla="*/ 6334689 w 6334689"/>
              <a:gd name="connsiteY2" fmla="*/ 1329261 h 6477000"/>
              <a:gd name="connsiteX3" fmla="*/ 6334689 w 6334689"/>
              <a:gd name="connsiteY3" fmla="*/ 5793916 h 6477000"/>
              <a:gd name="connsiteX4" fmla="*/ 6309883 w 6334689"/>
              <a:gd name="connsiteY4" fmla="*/ 5827089 h 6477000"/>
              <a:gd name="connsiteX5" fmla="*/ 5760467 w 6334689"/>
              <a:gd name="connsiteY5" fmla="*/ 6363539 h 6477000"/>
              <a:gd name="connsiteX6" fmla="*/ 5607796 w 6334689"/>
              <a:gd name="connsiteY6" fmla="*/ 6477000 h 6477000"/>
              <a:gd name="connsiteX7" fmla="*/ 1519571 w 6334689"/>
              <a:gd name="connsiteY7" fmla="*/ 6477000 h 6477000"/>
              <a:gd name="connsiteX8" fmla="*/ 1296088 w 6334689"/>
              <a:gd name="connsiteY8" fmla="*/ 6309883 h 6477000"/>
              <a:gd name="connsiteX9" fmla="*/ 0 w 6334689"/>
              <a:gd name="connsiteY9" fmla="*/ 3561588 h 6477000"/>
              <a:gd name="connsiteX10" fmla="*/ 3561588 w 6334689"/>
              <a:gd name="connsiteY10" fmla="*/ 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4689" h="6477000">
                <a:moveTo>
                  <a:pt x="3561588" y="0"/>
                </a:moveTo>
                <a:cubicBezTo>
                  <a:pt x="4668032" y="0"/>
                  <a:pt x="5656635" y="504534"/>
                  <a:pt x="6309883" y="1296087"/>
                </a:cubicBezTo>
                <a:lnTo>
                  <a:pt x="6334689" y="1329261"/>
                </a:lnTo>
                <a:lnTo>
                  <a:pt x="6334689" y="5793916"/>
                </a:lnTo>
                <a:lnTo>
                  <a:pt x="6309883" y="5827089"/>
                </a:lnTo>
                <a:cubicBezTo>
                  <a:pt x="6146571" y="6024977"/>
                  <a:pt x="5962299" y="6204927"/>
                  <a:pt x="5760467" y="6363539"/>
                </a:cubicBezTo>
                <a:lnTo>
                  <a:pt x="5607796" y="6477000"/>
                </a:lnTo>
                <a:lnTo>
                  <a:pt x="1519571" y="6477000"/>
                </a:lnTo>
                <a:lnTo>
                  <a:pt x="1296088" y="6309883"/>
                </a:lnTo>
                <a:cubicBezTo>
                  <a:pt x="504535" y="5656635"/>
                  <a:pt x="0" y="4668032"/>
                  <a:pt x="0" y="3561588"/>
                </a:cubicBezTo>
                <a:cubicBezTo>
                  <a:pt x="0" y="1594577"/>
                  <a:pt x="1594577" y="0"/>
                  <a:pt x="3561588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13">
            <a:extLst>
              <a:ext uri="{FF2B5EF4-FFF2-40B4-BE49-F238E27FC236}">
                <a16:creationId xmlns:a16="http://schemas.microsoft.com/office/drawing/2014/main" id="{598EBA13-C937-430B-9523-439FE21096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21086" y="544777"/>
            <a:ext cx="6170914" cy="6313225"/>
          </a:xfrm>
          <a:custGeom>
            <a:avLst/>
            <a:gdLst>
              <a:gd name="connsiteX0" fmla="*/ 3397813 w 6170914"/>
              <a:gd name="connsiteY0" fmla="*/ 0 h 6313225"/>
              <a:gd name="connsiteX1" fmla="*/ 6019731 w 6170914"/>
              <a:gd name="connsiteY1" fmla="*/ 1236489 h 6313225"/>
              <a:gd name="connsiteX2" fmla="*/ 6170914 w 6170914"/>
              <a:gd name="connsiteY2" fmla="*/ 1438663 h 6313225"/>
              <a:gd name="connsiteX3" fmla="*/ 6170914 w 6170914"/>
              <a:gd name="connsiteY3" fmla="*/ 5356963 h 6313225"/>
              <a:gd name="connsiteX4" fmla="*/ 6019731 w 6170914"/>
              <a:gd name="connsiteY4" fmla="*/ 5559138 h 6313225"/>
              <a:gd name="connsiteX5" fmla="*/ 5194591 w 6170914"/>
              <a:gd name="connsiteY5" fmla="*/ 6282226 h 6313225"/>
              <a:gd name="connsiteX6" fmla="*/ 5141791 w 6170914"/>
              <a:gd name="connsiteY6" fmla="*/ 6313225 h 6313225"/>
              <a:gd name="connsiteX7" fmla="*/ 1659199 w 6170914"/>
              <a:gd name="connsiteY7" fmla="*/ 6313225 h 6313225"/>
              <a:gd name="connsiteX8" fmla="*/ 1498064 w 6170914"/>
              <a:gd name="connsiteY8" fmla="*/ 6215333 h 6313225"/>
              <a:gd name="connsiteX9" fmla="*/ 0 w 6170914"/>
              <a:gd name="connsiteY9" fmla="*/ 3397813 h 6313225"/>
              <a:gd name="connsiteX10" fmla="*/ 3397813 w 6170914"/>
              <a:gd name="connsiteY10" fmla="*/ 0 h 631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70914" h="6313225">
                <a:moveTo>
                  <a:pt x="3397813" y="0"/>
                </a:moveTo>
                <a:cubicBezTo>
                  <a:pt x="4453378" y="0"/>
                  <a:pt x="5396522" y="481334"/>
                  <a:pt x="6019731" y="1236489"/>
                </a:cubicBezTo>
                <a:lnTo>
                  <a:pt x="6170914" y="1438663"/>
                </a:lnTo>
                <a:lnTo>
                  <a:pt x="6170914" y="5356963"/>
                </a:lnTo>
                <a:lnTo>
                  <a:pt x="6019731" y="5559138"/>
                </a:lnTo>
                <a:cubicBezTo>
                  <a:pt x="5786028" y="5842321"/>
                  <a:pt x="5507333" y="6086998"/>
                  <a:pt x="5194591" y="6282226"/>
                </a:cubicBezTo>
                <a:lnTo>
                  <a:pt x="5141791" y="6313225"/>
                </a:lnTo>
                <a:lnTo>
                  <a:pt x="1659199" y="6313225"/>
                </a:lnTo>
                <a:lnTo>
                  <a:pt x="1498064" y="6215333"/>
                </a:lnTo>
                <a:cubicBezTo>
                  <a:pt x="594240" y="5604721"/>
                  <a:pt x="0" y="4570663"/>
                  <a:pt x="0" y="3397813"/>
                </a:cubicBezTo>
                <a:cubicBezTo>
                  <a:pt x="0" y="1521253"/>
                  <a:pt x="1521253" y="0"/>
                  <a:pt x="33978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Books">
            <a:extLst>
              <a:ext uri="{FF2B5EF4-FFF2-40B4-BE49-F238E27FC236}">
                <a16:creationId xmlns:a16="http://schemas.microsoft.com/office/drawing/2014/main" id="{B1775C9A-AFFA-4E01-9594-C47BBF5790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1871" y="2897916"/>
            <a:ext cx="2308714" cy="2308714"/>
          </a:xfrm>
          <a:prstGeom prst="rect">
            <a:avLst/>
          </a:prstGeom>
        </p:spPr>
      </p:pic>
      <p:pic>
        <p:nvPicPr>
          <p:cNvPr id="19" name="Graphic 6" descr="System">
            <a:extLst>
              <a:ext uri="{FF2B5EF4-FFF2-40B4-BE49-F238E27FC236}">
                <a16:creationId xmlns:a16="http://schemas.microsoft.com/office/drawing/2014/main" id="{80A584E0-C87F-423C-A8B0-1BAF1D1C24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80585" y="2339664"/>
            <a:ext cx="3123954" cy="312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365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F32D3-5AFF-4C2C-BEE7-B1802FA4D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918" y="189229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dirty="0"/>
              <a:t>Vireo</a:t>
            </a:r>
            <a:br>
              <a:rPr lang="en-US" dirty="0"/>
            </a:br>
            <a:endParaRPr lang="en-US" sz="2000" dirty="0"/>
          </a:p>
        </p:txBody>
      </p:sp>
      <p:pic>
        <p:nvPicPr>
          <p:cNvPr id="9" name="Content Placeholder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01A4301-FB31-460E-8DCD-67506728CD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18" y="1915267"/>
            <a:ext cx="5262378" cy="2706366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38815-7E43-4C80-961C-E00BFC897F0C}"/>
              </a:ext>
            </a:extLst>
          </p:cNvPr>
          <p:cNvSpPr txBox="1"/>
          <p:nvPr/>
        </p:nvSpPr>
        <p:spPr>
          <a:xfrm>
            <a:off x="7229980" y="2274837"/>
            <a:ext cx="475247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Electronic Thesis and Dissertation Management System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Addresses Intermediary steps in the ETD 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Connects with Both the Collections Repository And Data Repository so students can publish and link their theses dissertations and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Bridges Student Thesis/Dissertation Submission with Graduate School Review, Online Publication and ETD Preservation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9180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2BFD2-DB2C-418A-B28F-82AD1A68F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775618"/>
            <a:ext cx="5314536" cy="132556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Researcher Identity Management System</a:t>
            </a:r>
            <a:b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Freeform: Shape 10">
            <a:extLst>
              <a:ext uri="{FF2B5EF4-FFF2-40B4-BE49-F238E27FC236}">
                <a16:creationId xmlns:a16="http://schemas.microsoft.com/office/drawing/2014/main" id="{E0D60ECE-8986-45DC-B7FE-EC7699B46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438829" cy="5840278"/>
          </a:xfrm>
          <a:custGeom>
            <a:avLst/>
            <a:gdLst>
              <a:gd name="connsiteX0" fmla="*/ 0 w 5438829"/>
              <a:gd name="connsiteY0" fmla="*/ 0 h 5840278"/>
              <a:gd name="connsiteX1" fmla="*/ 4466700 w 5438829"/>
              <a:gd name="connsiteY1" fmla="*/ 0 h 5840278"/>
              <a:gd name="connsiteX2" fmla="*/ 4652178 w 5438829"/>
              <a:gd name="connsiteY2" fmla="*/ 204077 h 5840278"/>
              <a:gd name="connsiteX3" fmla="*/ 5438829 w 5438829"/>
              <a:gd name="connsiteY3" fmla="*/ 2395363 h 5840278"/>
              <a:gd name="connsiteX4" fmla="*/ 1993914 w 5438829"/>
              <a:gd name="connsiteY4" fmla="*/ 5840278 h 5840278"/>
              <a:gd name="connsiteX5" fmla="*/ 67829 w 5438829"/>
              <a:gd name="connsiteY5" fmla="*/ 5251941 h 5840278"/>
              <a:gd name="connsiteX6" fmla="*/ 0 w 5438829"/>
              <a:gd name="connsiteY6" fmla="*/ 5201220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38829" h="5840278">
                <a:moveTo>
                  <a:pt x="0" y="0"/>
                </a:moveTo>
                <a:lnTo>
                  <a:pt x="4466700" y="0"/>
                </a:lnTo>
                <a:lnTo>
                  <a:pt x="4652178" y="204077"/>
                </a:lnTo>
                <a:cubicBezTo>
                  <a:pt x="5143616" y="799562"/>
                  <a:pt x="5438829" y="1562987"/>
                  <a:pt x="5438829" y="2395363"/>
                </a:cubicBezTo>
                <a:cubicBezTo>
                  <a:pt x="5438829" y="4297937"/>
                  <a:pt x="3896488" y="5840278"/>
                  <a:pt x="1993914" y="5840278"/>
                </a:cubicBezTo>
                <a:cubicBezTo>
                  <a:pt x="1280449" y="5840278"/>
                  <a:pt x="617641" y="5623387"/>
                  <a:pt x="67829" y="5251941"/>
                </a:cubicBezTo>
                <a:lnTo>
                  <a:pt x="0" y="520122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2">
            <a:extLst>
              <a:ext uri="{FF2B5EF4-FFF2-40B4-BE49-F238E27FC236}">
                <a16:creationId xmlns:a16="http://schemas.microsoft.com/office/drawing/2014/main" id="{96964194-5878-40D2-8EC0-DDC58387F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269134" cy="5654940"/>
          </a:xfrm>
          <a:custGeom>
            <a:avLst/>
            <a:gdLst>
              <a:gd name="connsiteX0" fmla="*/ 0 w 5269134"/>
              <a:gd name="connsiteY0" fmla="*/ 0 h 5654940"/>
              <a:gd name="connsiteX1" fmla="*/ 4227767 w 5269134"/>
              <a:gd name="connsiteY1" fmla="*/ 0 h 5654940"/>
              <a:gd name="connsiteX2" fmla="*/ 4312042 w 5269134"/>
              <a:gd name="connsiteY2" fmla="*/ 76595 h 5654940"/>
              <a:gd name="connsiteX3" fmla="*/ 5269134 w 5269134"/>
              <a:gd name="connsiteY3" fmla="*/ 2387221 h 5654940"/>
              <a:gd name="connsiteX4" fmla="*/ 2001415 w 5269134"/>
              <a:gd name="connsiteY4" fmla="*/ 5654940 h 5654940"/>
              <a:gd name="connsiteX5" fmla="*/ 198928 w 5269134"/>
              <a:gd name="connsiteY5" fmla="*/ 5113274 h 5654940"/>
              <a:gd name="connsiteX6" fmla="*/ 0 w 5269134"/>
              <a:gd name="connsiteY6" fmla="*/ 4969563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69134" h="5654940">
                <a:moveTo>
                  <a:pt x="0" y="0"/>
                </a:moveTo>
                <a:lnTo>
                  <a:pt x="4227767" y="0"/>
                </a:lnTo>
                <a:lnTo>
                  <a:pt x="4312042" y="76595"/>
                </a:lnTo>
                <a:cubicBezTo>
                  <a:pt x="4903383" y="667936"/>
                  <a:pt x="5269134" y="1484866"/>
                  <a:pt x="5269134" y="2387221"/>
                </a:cubicBezTo>
                <a:cubicBezTo>
                  <a:pt x="5269134" y="4191932"/>
                  <a:pt x="3806126" y="5654940"/>
                  <a:pt x="2001415" y="5654940"/>
                </a:cubicBezTo>
                <a:cubicBezTo>
                  <a:pt x="1335223" y="5654940"/>
                  <a:pt x="715593" y="5455584"/>
                  <a:pt x="198928" y="5113274"/>
                </a:cubicBezTo>
                <a:lnTo>
                  <a:pt x="0" y="49695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072829CB-7CB4-42F8-871D-34610C7522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56990" cy="46971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DAEBC6-79DE-4CA8-B102-540A79FD381D}"/>
              </a:ext>
            </a:extLst>
          </p:cNvPr>
          <p:cNvSpPr txBox="1"/>
          <p:nvPr/>
        </p:nvSpPr>
        <p:spPr>
          <a:xfrm>
            <a:off x="6367993" y="3009202"/>
            <a:ext cx="4871508" cy="37344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Gives Researchers Unique Number (ORCID ID) Connecting and Disambiguate Scholars names</a:t>
            </a:r>
            <a:br>
              <a:rPr lang="en-US" dirty="0"/>
            </a:br>
            <a:r>
              <a:rPr lang="en-US" dirty="0"/>
              <a:t>Maria Hernandez, Biochemist</a:t>
            </a:r>
            <a:br>
              <a:rPr lang="en-US" dirty="0"/>
            </a:br>
            <a:r>
              <a:rPr lang="en-US" dirty="0"/>
              <a:t>Maria Hernandez, M.D. or Astrophysicist</a:t>
            </a:r>
            <a:br>
              <a:rPr lang="en-US" dirty="0"/>
            </a:b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Allows publications from a researcher to be found, linked and aggregated across multiple information Systems.</a:t>
            </a:r>
            <a:br>
              <a:rPr lang="en-US" dirty="0"/>
            </a:br>
            <a:r>
              <a:rPr lang="en-US" dirty="0"/>
              <a:t>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Allows Papers in the collections repository and datasets in data repository can be associated with ORCID ID’s for aggregation of research profiles.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5A3E5C-4FD4-419A-93CD-40C3B9115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172" y="478018"/>
            <a:ext cx="3876728" cy="115075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0E8F8AD-EA8B-422B-83AC-393802A75A3B}"/>
              </a:ext>
            </a:extLst>
          </p:cNvPr>
          <p:cNvSpPr txBox="1"/>
          <p:nvPr/>
        </p:nvSpPr>
        <p:spPr>
          <a:xfrm>
            <a:off x="0" y="5840278"/>
            <a:ext cx="49738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Orcid</a:t>
            </a:r>
            <a:r>
              <a:rPr lang="en-US" dirty="0"/>
              <a:t> can act as a Network Hub aggregating from several sources and connecting to other internal and external networks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7435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F32D3-5AFF-4C2C-BEE7-B1802FA4D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918" y="18922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dirty="0" err="1"/>
              <a:t>Omeka</a:t>
            </a:r>
            <a:r>
              <a:rPr lang="en-US" sz="7200" dirty="0"/>
              <a:t> and OJS</a:t>
            </a:r>
            <a:endParaRPr lang="en-US" sz="2000" dirty="0"/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2F880708-1430-4550-BA0C-ABB5A727B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392" y="1633699"/>
            <a:ext cx="2174342" cy="217434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4F17B7D-DEC7-49DD-8E9C-E2A27F5FC678}"/>
              </a:ext>
            </a:extLst>
          </p:cNvPr>
          <p:cNvSpPr txBox="1"/>
          <p:nvPr/>
        </p:nvSpPr>
        <p:spPr>
          <a:xfrm>
            <a:off x="4949020" y="2053715"/>
            <a:ext cx="629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Open Source  User Interface Software </a:t>
            </a:r>
            <a:br>
              <a:rPr lang="en-US" dirty="0"/>
            </a:br>
            <a:r>
              <a:rPr lang="en-US" dirty="0"/>
              <a:t>Allows an elegant  portal/gateway entrance  for larger scholarly research projects, digital collections and data repositories -  linking text, image  media and datasets and acting as a front end for connecting components and component networks.</a:t>
            </a:r>
          </a:p>
        </p:txBody>
      </p:sp>
      <p:pic>
        <p:nvPicPr>
          <p:cNvPr id="11" name="Picture 10" descr="A picture containing drawing, table&#10;&#10;Description automatically generated">
            <a:extLst>
              <a:ext uri="{FF2B5EF4-FFF2-40B4-BE49-F238E27FC236}">
                <a16:creationId xmlns:a16="http://schemas.microsoft.com/office/drawing/2014/main" id="{0C8495A1-F89E-43B0-827B-494683E1D5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002" y="4289645"/>
            <a:ext cx="2699367" cy="18693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E359853-8A27-4AAD-AB96-F2F55E97A05C}"/>
              </a:ext>
            </a:extLst>
          </p:cNvPr>
          <p:cNvSpPr/>
          <p:nvPr/>
        </p:nvSpPr>
        <p:spPr>
          <a:xfrm>
            <a:off x="5132818" y="4467911"/>
            <a:ext cx="6392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prstClr val="black"/>
                </a:solidFill>
              </a:rPr>
              <a:t>Open Access Academic Journal Software </a:t>
            </a:r>
            <a:r>
              <a:rPr lang="en-US" dirty="0">
                <a:solidFill>
                  <a:prstClr val="black"/>
                </a:solidFill>
              </a:rPr>
              <a:t>for refereed journal online publishing, workflow and connections with background research and datasets etc. through </a:t>
            </a:r>
            <a:r>
              <a:rPr lang="en-US" dirty="0" err="1">
                <a:solidFill>
                  <a:prstClr val="black"/>
                </a:solidFill>
              </a:rPr>
              <a:t>Dataverse</a:t>
            </a:r>
            <a:r>
              <a:rPr lang="en-US" dirty="0">
                <a:solidFill>
                  <a:prstClr val="black"/>
                </a:solidFill>
              </a:rPr>
              <a:t>/</a:t>
            </a:r>
            <a:r>
              <a:rPr lang="en-US" dirty="0" err="1">
                <a:solidFill>
                  <a:prstClr val="black"/>
                </a:solidFill>
              </a:rPr>
              <a:t>Dspace</a:t>
            </a:r>
            <a:r>
              <a:rPr lang="en-US" dirty="0">
                <a:solidFill>
                  <a:prstClr val="black"/>
                </a:solidFill>
              </a:rPr>
              <a:t> connections</a:t>
            </a:r>
          </a:p>
        </p:txBody>
      </p:sp>
    </p:spTree>
    <p:extLst>
      <p:ext uri="{BB962C8B-B14F-4D97-AF65-F5344CB8AC3E}">
        <p14:creationId xmlns:p14="http://schemas.microsoft.com/office/powerpoint/2010/main" val="34478891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EFD753D-6A49-46DD-9E82-AA6E2C62B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38A5824-1F4A-4EE7-BC13-5BB48FC080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0045" y="318582"/>
            <a:ext cx="4556762" cy="2028511"/>
          </a:xfrm>
          <a:prstGeom prst="rect">
            <a:avLst/>
          </a:prstGeom>
          <a:solidFill>
            <a:srgbClr val="3336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E53D71-7418-44B0-8B9A-97C244649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377" y="604124"/>
            <a:ext cx="4236098" cy="138673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The Digitization Lab</a:t>
            </a:r>
            <a:endParaRPr lang="en-US" sz="22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C9FD6F1-C9BF-4192-A06F-77AE5445D4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81328" y="210145"/>
            <a:ext cx="2667733" cy="17807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0D82F6-4E6D-4EAC-B153-97D5A00B6C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0827" y="333327"/>
            <a:ext cx="1250521" cy="18821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3290DF-5B62-40BF-8859-C38F6B9480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272" y="2955501"/>
            <a:ext cx="4114800" cy="326097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F8BFD3B-29FB-4A95-BB51-220F8A6C5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6650" y="2429124"/>
            <a:ext cx="4561251" cy="4108837"/>
          </a:xfrm>
          <a:prstGeom prst="rect">
            <a:avLst/>
          </a:prstGeom>
          <a:solidFill>
            <a:srgbClr val="3336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B8B0C4-E4DB-45E1-8FAB-F5955C43A683}"/>
              </a:ext>
            </a:extLst>
          </p:cNvPr>
          <p:cNvSpPr/>
          <p:nvPr/>
        </p:nvSpPr>
        <p:spPr>
          <a:xfrm>
            <a:off x="5262159" y="2758930"/>
            <a:ext cx="3944010" cy="34550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Expands Possibilities for Faculty Research Projects</a:t>
            </a:r>
            <a:br>
              <a:rPr lang="en-US" sz="2000" dirty="0">
                <a:solidFill>
                  <a:srgbClr val="FFFFFF"/>
                </a:solidFill>
              </a:rPr>
            </a:br>
            <a:endParaRPr lang="en-US" sz="2000" dirty="0">
              <a:solidFill>
                <a:srgbClr val="FFFFFF"/>
              </a:solidFill>
            </a:endParaRP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Possibilities range from OCR,  image, book, manuscript &amp;  journal digitization to 3D objects, audiovisual material, GIS and visualization technologies (IIIF </a:t>
            </a:r>
            <a:r>
              <a:rPr lang="en-US" sz="2000" dirty="0" err="1">
                <a:solidFill>
                  <a:srgbClr val="FFFFFF"/>
                </a:solidFill>
              </a:rPr>
              <a:t>etc</a:t>
            </a:r>
            <a:r>
              <a:rPr lang="en-US" sz="2000" dirty="0">
                <a:solidFill>
                  <a:srgbClr val="FFFFFF"/>
                </a:solidFill>
              </a:rPr>
              <a:t>)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 dirty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700" dirty="0">
                <a:solidFill>
                  <a:schemeClr val="bg2"/>
                </a:solidFill>
              </a:rPr>
              <a:t>(i.e. Digitization Lab’s IIIF Framework can create internal or globally distributed Image Libraries.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 dirty="0">
              <a:solidFill>
                <a:srgbClr val="FFFF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A420F1-75EB-4FA7-BD80-CA061F01BA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23410" y="2639728"/>
            <a:ext cx="2045361" cy="16209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FECB3E-45E7-468B-8B0A-F44A355B55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23408" y="4726743"/>
            <a:ext cx="2045362" cy="1753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456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A6413-024B-4A30-BEF5-2F306DD10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6038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What is a Digital Scholarly Research Ecosystem?</a:t>
            </a:r>
            <a:br>
              <a:rPr lang="en-US" dirty="0"/>
            </a:br>
            <a:endParaRPr lang="en-US" sz="2400" dirty="0"/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B7EE7FF5-ED3C-435A-B717-A036B3982E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126" y="2294386"/>
            <a:ext cx="6176454" cy="27697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427B29-E026-48B1-8FC2-C2370EF6A5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294386"/>
            <a:ext cx="4616255" cy="27697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22BFF7-E3AC-4878-A5A5-7E4A3470E1D8}"/>
              </a:ext>
            </a:extLst>
          </p:cNvPr>
          <p:cNvSpPr txBox="1"/>
          <p:nvPr/>
        </p:nvSpPr>
        <p:spPr>
          <a:xfrm>
            <a:off x="543340" y="5422338"/>
            <a:ext cx="10577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US" dirty="0"/>
            </a:br>
            <a:r>
              <a:rPr lang="en-US" dirty="0"/>
              <a:t>Network of Several Software Components to Enable Faculty and Student Research</a:t>
            </a:r>
            <a:br>
              <a:rPr lang="en-US" dirty="0"/>
            </a:br>
            <a:r>
              <a:rPr lang="en-US" dirty="0"/>
              <a:t>and Raise Research Profiles</a:t>
            </a:r>
          </a:p>
        </p:txBody>
      </p:sp>
    </p:spTree>
    <p:extLst>
      <p:ext uri="{BB962C8B-B14F-4D97-AF65-F5344CB8AC3E}">
        <p14:creationId xmlns:p14="http://schemas.microsoft.com/office/powerpoint/2010/main" val="34877777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6017" y="190540"/>
            <a:ext cx="12085983" cy="1143000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3600" dirty="0"/>
            </a:br>
            <a:r>
              <a:rPr lang="en-US" dirty="0"/>
              <a:t>Combining Research Ecosystem Components</a:t>
            </a:r>
            <a:br>
              <a:rPr lang="en-US" sz="4000" dirty="0"/>
            </a:br>
            <a:r>
              <a:rPr lang="en-US" sz="2200" b="1" dirty="0"/>
              <a:t>Opens Amazing Possibilities For Digital Scholarship &amp; Collaboration Opportunities</a:t>
            </a:r>
            <a:br>
              <a:rPr lang="en-US" sz="2200" dirty="0"/>
            </a:br>
            <a:endParaRPr lang="en-US" sz="2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714999" y="1905000"/>
            <a:ext cx="5676897" cy="49530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Cognitive Cartography/Multimedia Archives </a:t>
            </a:r>
            <a:br>
              <a:rPr lang="en-US" b="1" dirty="0"/>
            </a:br>
            <a:r>
              <a:rPr lang="en-US" sz="2000" dirty="0"/>
              <a:t>(Video, Text, GIS, Images, Field Notes)</a:t>
            </a:r>
            <a:br>
              <a:rPr lang="en-US" sz="2000" dirty="0"/>
            </a:br>
            <a:r>
              <a:rPr lang="en-US" sz="2600" dirty="0">
                <a:hlinkClick r:id="rId2"/>
              </a:rPr>
              <a:t>Dick </a:t>
            </a:r>
            <a:r>
              <a:rPr lang="en-US" sz="2600" dirty="0" err="1">
                <a:hlinkClick r:id="rId2"/>
              </a:rPr>
              <a:t>Reavis</a:t>
            </a:r>
            <a:r>
              <a:rPr lang="en-US" sz="2600" dirty="0">
                <a:hlinkClick r:id="rId2"/>
              </a:rPr>
              <a:t>: National Tour of Texas</a:t>
            </a:r>
            <a:br>
              <a:rPr lang="en-US" dirty="0">
                <a:hlinkClick r:id="rId2"/>
              </a:rPr>
            </a:br>
            <a:br>
              <a:rPr lang="en-US" sz="2400" dirty="0"/>
            </a:br>
            <a:r>
              <a:rPr lang="en-US" b="1" dirty="0"/>
              <a:t>Multimedia, Digital Archives/Retrospective ETD Projects </a:t>
            </a:r>
            <a:br>
              <a:rPr lang="en-US" sz="2900" b="1" dirty="0"/>
            </a:br>
            <a:r>
              <a:rPr lang="en-US" sz="2000" dirty="0"/>
              <a:t>(Digital video, online exhibit images, text, digital archives) </a:t>
            </a:r>
            <a:br>
              <a:rPr lang="en-US" sz="2000" dirty="0"/>
            </a:br>
            <a:r>
              <a:rPr lang="en-US" sz="2600" dirty="0" err="1">
                <a:hlinkClick r:id="rId3"/>
              </a:rPr>
              <a:t>Severo</a:t>
            </a:r>
            <a:r>
              <a:rPr lang="en-US" sz="2600" dirty="0">
                <a:hlinkClick r:id="rId3"/>
              </a:rPr>
              <a:t> Perez: And the Earth Did not Swallow Them </a:t>
            </a:r>
            <a:br>
              <a:rPr lang="en-US" sz="2600" dirty="0"/>
            </a:br>
            <a:br>
              <a:rPr lang="en-US" sz="2900" dirty="0"/>
            </a:br>
            <a:r>
              <a:rPr lang="en-US" b="1" dirty="0"/>
              <a:t>Online Exhibits/Digital Archives/ Online Academic Journals</a:t>
            </a:r>
            <a:br>
              <a:rPr lang="en-US" sz="2400" b="1" dirty="0"/>
            </a:br>
            <a:r>
              <a:rPr lang="en-US" sz="2000" dirty="0"/>
              <a:t>(images and text, </a:t>
            </a:r>
            <a:r>
              <a:rPr lang="en-US" sz="2000" dirty="0" err="1"/>
              <a:t>Omeka</a:t>
            </a:r>
            <a:r>
              <a:rPr lang="en-US" sz="2000" dirty="0"/>
              <a:t> front end/Database back end, IIIF)</a:t>
            </a:r>
            <a:br>
              <a:rPr lang="en-US" sz="2000" dirty="0"/>
            </a:br>
            <a:r>
              <a:rPr lang="en-US" sz="2000" dirty="0">
                <a:hlinkClick r:id="rId4"/>
              </a:rPr>
              <a:t>Cabeza de </a:t>
            </a:r>
            <a:r>
              <a:rPr lang="en-US" sz="2000" dirty="0" err="1">
                <a:hlinkClick r:id="rId4"/>
              </a:rPr>
              <a:t>Vaca</a:t>
            </a:r>
            <a:r>
              <a:rPr lang="en-US" sz="2000" dirty="0">
                <a:hlinkClick r:id="rId4"/>
              </a:rPr>
              <a:t> La </a:t>
            </a:r>
            <a:r>
              <a:rPr lang="en-US" sz="2000" dirty="0" err="1">
                <a:hlinkClick r:id="rId4"/>
              </a:rPr>
              <a:t>Relacion</a:t>
            </a:r>
            <a:r>
              <a:rPr lang="en-US" sz="2000" dirty="0">
                <a:hlinkClick r:id="rId4"/>
              </a:rPr>
              <a:t> Digitization</a:t>
            </a:r>
            <a:br>
              <a:rPr lang="en-US" sz="2000" dirty="0">
                <a:hlinkClick r:id="rId5"/>
              </a:rPr>
            </a:br>
            <a:r>
              <a:rPr lang="en-US" sz="2600" dirty="0">
                <a:hlinkClick r:id="rId5"/>
              </a:rPr>
              <a:t> Santiago </a:t>
            </a:r>
            <a:r>
              <a:rPr lang="en-US" sz="2600" dirty="0" err="1">
                <a:hlinkClick r:id="rId5"/>
              </a:rPr>
              <a:t>Tafolla</a:t>
            </a:r>
            <a:r>
              <a:rPr lang="en-US" sz="2600" dirty="0">
                <a:hlinkClick r:id="rId5"/>
              </a:rPr>
              <a:t>: Mexican Amer. Confederate Soldier</a:t>
            </a:r>
            <a:br>
              <a:rPr lang="en-US" sz="2300" dirty="0">
                <a:hlinkClick r:id="rId5"/>
              </a:rPr>
            </a:br>
            <a:br>
              <a:rPr lang="en-US" sz="2300" dirty="0"/>
            </a:br>
            <a:r>
              <a:rPr lang="en-US" b="1" dirty="0"/>
              <a:t>Interactive Image Archives/Data &amp; Research Projects </a:t>
            </a:r>
            <a:br>
              <a:rPr lang="en-US" sz="2400" dirty="0"/>
            </a:br>
            <a:r>
              <a:rPr lang="en-US" sz="2000" dirty="0"/>
              <a:t>(Image libraries, Interactive Commenting/Metadata</a:t>
            </a:r>
            <a:r>
              <a:rPr lang="en-US" sz="2400" dirty="0"/>
              <a:t>)</a:t>
            </a:r>
            <a:br>
              <a:rPr lang="en-US" sz="2400" dirty="0"/>
            </a:br>
            <a:r>
              <a:rPr lang="en-US" sz="2400" dirty="0">
                <a:hlinkClick r:id="rId6"/>
              </a:rPr>
              <a:t>Texas State Flickr Commons</a:t>
            </a:r>
            <a:endParaRPr lang="en-US" sz="2400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900" b="1" dirty="0"/>
              <a:t>Digital Libraries Archiving &amp; Documentation Projects</a:t>
            </a:r>
            <a:br>
              <a:rPr lang="en-US" sz="2900" b="1" dirty="0"/>
            </a:br>
            <a:r>
              <a:rPr lang="en-US" sz="2000" dirty="0"/>
              <a:t>(Text, Metadata, OCR, Search, Zoom ability, Page Turning)</a:t>
            </a:r>
            <a:br>
              <a:rPr lang="en-US" sz="2000" dirty="0">
                <a:hlinkClick r:id="rId7"/>
              </a:rPr>
            </a:br>
            <a:r>
              <a:rPr lang="en-US" sz="2100" dirty="0">
                <a:hlinkClick r:id="rId7"/>
              </a:rPr>
              <a:t> </a:t>
            </a:r>
            <a:r>
              <a:rPr lang="en-US" sz="2100" dirty="0" err="1">
                <a:hlinkClick r:id="rId7"/>
              </a:rPr>
              <a:t>Pedagogs</a:t>
            </a:r>
            <a:r>
              <a:rPr lang="en-US" sz="2100" dirty="0"/>
              <a:t> </a:t>
            </a:r>
            <a:r>
              <a:rPr lang="en-US" sz="1600" dirty="0"/>
              <a:t>University Yearbooks</a:t>
            </a:r>
            <a:br>
              <a:rPr lang="en-US" sz="1600" dirty="0"/>
            </a:br>
            <a:br>
              <a:rPr lang="en-US" sz="1600" dirty="0"/>
            </a:br>
            <a:endParaRPr lang="en-US" sz="1600" dirty="0"/>
          </a:p>
          <a:p>
            <a:pPr marL="0" indent="0">
              <a:buNone/>
            </a:pPr>
            <a:br>
              <a:rPr lang="en-US" sz="2000" dirty="0">
                <a:hlinkClick r:id="rId8"/>
              </a:rPr>
            </a:br>
            <a:r>
              <a:rPr lang="en-US" sz="2000" dirty="0">
                <a:hlinkClick r:id="rId8"/>
              </a:rPr>
              <a:t>Faculty Digitization Proposals/Partnerships</a:t>
            </a:r>
            <a:r>
              <a:rPr lang="en-US" sz="2000" dirty="0"/>
              <a:t>  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2" name="Isosceles Triangle 1"/>
          <p:cNvSpPr/>
          <p:nvPr/>
        </p:nvSpPr>
        <p:spPr>
          <a:xfrm rot="10800000">
            <a:off x="1600199" y="1919591"/>
            <a:ext cx="3810000" cy="4343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>
            <a:stCxn id="2" idx="0"/>
          </p:cNvCxnSpPr>
          <p:nvPr/>
        </p:nvCxnSpPr>
        <p:spPr>
          <a:xfrm>
            <a:off x="3505200" y="6262991"/>
            <a:ext cx="2133601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05200" y="2812302"/>
            <a:ext cx="2240301" cy="483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97093" y="2038683"/>
            <a:ext cx="2118365" cy="457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V="1">
            <a:off x="3549816" y="3886200"/>
            <a:ext cx="2165185" cy="46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V="1">
            <a:off x="3541555" y="4660829"/>
            <a:ext cx="2118323" cy="457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V="1">
            <a:off x="3541554" y="5389181"/>
            <a:ext cx="2203946" cy="47567"/>
          </a:xfrm>
          <a:prstGeom prst="rect">
            <a:avLst/>
          </a:prstGeom>
        </p:spPr>
      </p:pic>
      <p:cxnSp>
        <p:nvCxnSpPr>
          <p:cNvPr id="17" name="Straight Connector 16"/>
          <p:cNvCxnSpPr>
            <a:stCxn id="2" idx="3"/>
            <a:endCxn id="2" idx="0"/>
          </p:cNvCxnSpPr>
          <p:nvPr/>
        </p:nvCxnSpPr>
        <p:spPr>
          <a:xfrm>
            <a:off x="3505199" y="1919591"/>
            <a:ext cx="0" cy="4343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8039" y="37967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/>
              <a:t>Projects,Prototypes</a:t>
            </a:r>
            <a:r>
              <a:rPr lang="en-US" sz="1600" b="1" dirty="0"/>
              <a:t> Grant Partnerships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048000" y="3619918"/>
            <a:ext cx="0" cy="122755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508823" y="4770536"/>
            <a:ext cx="1234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Complexity</a:t>
            </a:r>
          </a:p>
        </p:txBody>
      </p:sp>
    </p:spTree>
    <p:extLst>
      <p:ext uri="{BB962C8B-B14F-4D97-AF65-F5344CB8AC3E}">
        <p14:creationId xmlns:p14="http://schemas.microsoft.com/office/powerpoint/2010/main" val="1089787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CC618-061B-46A9-9324-9C60D1523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1042" y="122372"/>
            <a:ext cx="7840872" cy="169469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dirty="0"/>
              <a:t>Human Resources and </a:t>
            </a:r>
            <a:br>
              <a:rPr lang="en-US" sz="5300" dirty="0"/>
            </a:br>
            <a:r>
              <a:rPr lang="en-US" sz="5300" dirty="0"/>
              <a:t>Implementation Paths</a:t>
            </a:r>
            <a:br>
              <a:rPr lang="en-US" sz="3100" dirty="0"/>
            </a:b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786BA0-6344-492A-972A-A2F9D23DD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2505" y="4447700"/>
            <a:ext cx="7922367" cy="3181684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en-US" sz="2200" b="1" dirty="0"/>
              <a:t>Timelines, 1-5 Years (Many Roads to Rome)</a:t>
            </a:r>
            <a:br>
              <a:rPr lang="en-US" sz="2000" b="1" dirty="0"/>
            </a:br>
            <a:br>
              <a:rPr lang="en-US" b="1" dirty="0"/>
            </a:br>
            <a:r>
              <a:rPr lang="en-US" sz="2000" b="1" dirty="0"/>
              <a:t>Year 1  : </a:t>
            </a:r>
            <a:r>
              <a:rPr lang="en-US" sz="1600" dirty="0"/>
              <a:t>Digital Collection Repository and Digitization Lab</a:t>
            </a:r>
            <a:br>
              <a:rPr lang="en-US" sz="2000" dirty="0"/>
            </a:br>
            <a:r>
              <a:rPr lang="en-US" sz="2000" b="1" dirty="0"/>
              <a:t>Year 2: </a:t>
            </a:r>
            <a:r>
              <a:rPr lang="en-US" sz="1600" dirty="0"/>
              <a:t>User Interface Software (OMEKA), Identity Management System, ORCID </a:t>
            </a:r>
            <a:br>
              <a:rPr lang="en-US" sz="2000" dirty="0"/>
            </a:br>
            <a:r>
              <a:rPr lang="en-US" sz="2000" b="1" dirty="0"/>
              <a:t>Year 3: </a:t>
            </a:r>
            <a:r>
              <a:rPr lang="en-US" sz="1600" dirty="0"/>
              <a:t>Data Repository</a:t>
            </a:r>
            <a:br>
              <a:rPr lang="en-US" sz="2000" dirty="0"/>
            </a:br>
            <a:r>
              <a:rPr lang="en-US" sz="2000" b="1" dirty="0"/>
              <a:t>Year 4: </a:t>
            </a:r>
            <a:r>
              <a:rPr lang="en-US" sz="1600" dirty="0"/>
              <a:t>ETD Middleware (VIREO) and OJS Software</a:t>
            </a:r>
            <a:br>
              <a:rPr lang="en-US" sz="1600" dirty="0"/>
            </a:br>
            <a:r>
              <a:rPr lang="en-US" sz="2000" b="1" dirty="0"/>
              <a:t>Year 5 </a:t>
            </a:r>
            <a:r>
              <a:rPr lang="en-US" sz="1600" dirty="0"/>
              <a:t>Complex Digitization Projects, IIIF Server, Faculty Grant Projects etc.</a:t>
            </a: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2C6A2225-94AF-4BC4-98F4-77746E7B1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5108" y="1"/>
            <a:ext cx="4666892" cy="3612937"/>
          </a:xfrm>
          <a:custGeom>
            <a:avLst/>
            <a:gdLst>
              <a:gd name="connsiteX0" fmla="*/ 192227 w 4666892"/>
              <a:gd name="connsiteY0" fmla="*/ 0 h 3612937"/>
              <a:gd name="connsiteX1" fmla="*/ 4666892 w 4666892"/>
              <a:gd name="connsiteY1" fmla="*/ 0 h 3612937"/>
              <a:gd name="connsiteX2" fmla="*/ 4666892 w 4666892"/>
              <a:gd name="connsiteY2" fmla="*/ 2643684 h 3612937"/>
              <a:gd name="connsiteX3" fmla="*/ 4657487 w 4666892"/>
              <a:gd name="connsiteY3" fmla="*/ 2656262 h 3612937"/>
              <a:gd name="connsiteX4" fmla="*/ 2628900 w 4666892"/>
              <a:gd name="connsiteY4" fmla="*/ 3612937 h 3612937"/>
              <a:gd name="connsiteX5" fmla="*/ 0 w 4666892"/>
              <a:gd name="connsiteY5" fmla="*/ 984037 h 3612937"/>
              <a:gd name="connsiteX6" fmla="*/ 118190 w 4666892"/>
              <a:gd name="connsiteY6" fmla="*/ 202283 h 361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6892" h="3612937">
                <a:moveTo>
                  <a:pt x="192227" y="0"/>
                </a:moveTo>
                <a:lnTo>
                  <a:pt x="4666892" y="0"/>
                </a:lnTo>
                <a:lnTo>
                  <a:pt x="4666892" y="2643684"/>
                </a:lnTo>
                <a:lnTo>
                  <a:pt x="4657487" y="2656262"/>
                </a:lnTo>
                <a:cubicBezTo>
                  <a:pt x="4175308" y="3240527"/>
                  <a:pt x="3445594" y="3612937"/>
                  <a:pt x="2628900" y="3612937"/>
                </a:cubicBezTo>
                <a:cubicBezTo>
                  <a:pt x="1176999" y="3612937"/>
                  <a:pt x="0" y="2435938"/>
                  <a:pt x="0" y="984037"/>
                </a:cubicBezTo>
                <a:cubicBezTo>
                  <a:pt x="0" y="711806"/>
                  <a:pt x="41379" y="449239"/>
                  <a:pt x="118190" y="2022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46EA0402-5843-4D53-BF9C-BE72058120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89830" y="1"/>
            <a:ext cx="4502173" cy="3448219"/>
          </a:xfrm>
          <a:custGeom>
            <a:avLst/>
            <a:gdLst>
              <a:gd name="connsiteX0" fmla="*/ 205627 w 4502173"/>
              <a:gd name="connsiteY0" fmla="*/ 0 h 3448219"/>
              <a:gd name="connsiteX1" fmla="*/ 4502173 w 4502173"/>
              <a:gd name="connsiteY1" fmla="*/ 0 h 3448219"/>
              <a:gd name="connsiteX2" fmla="*/ 4502173 w 4502173"/>
              <a:gd name="connsiteY2" fmla="*/ 2368934 h 3448219"/>
              <a:gd name="connsiteX3" fmla="*/ 4365663 w 4502173"/>
              <a:gd name="connsiteY3" fmla="*/ 2551486 h 3448219"/>
              <a:gd name="connsiteX4" fmla="*/ 2464181 w 4502173"/>
              <a:gd name="connsiteY4" fmla="*/ 3448219 h 3448219"/>
              <a:gd name="connsiteX5" fmla="*/ 0 w 4502173"/>
              <a:gd name="connsiteY5" fmla="*/ 984038 h 3448219"/>
              <a:gd name="connsiteX6" fmla="*/ 193648 w 4502173"/>
              <a:gd name="connsiteY6" fmla="*/ 24867 h 3448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2173" h="3448219">
                <a:moveTo>
                  <a:pt x="205627" y="0"/>
                </a:moveTo>
                <a:lnTo>
                  <a:pt x="4502173" y="0"/>
                </a:lnTo>
                <a:lnTo>
                  <a:pt x="4502173" y="2368934"/>
                </a:lnTo>
                <a:lnTo>
                  <a:pt x="4365663" y="2551486"/>
                </a:lnTo>
                <a:cubicBezTo>
                  <a:pt x="3913696" y="3099144"/>
                  <a:pt x="3229704" y="3448219"/>
                  <a:pt x="2464181" y="3448219"/>
                </a:cubicBezTo>
                <a:cubicBezTo>
                  <a:pt x="1103251" y="3448219"/>
                  <a:pt x="0" y="2344968"/>
                  <a:pt x="0" y="984038"/>
                </a:cubicBezTo>
                <a:cubicBezTo>
                  <a:pt x="0" y="643806"/>
                  <a:pt x="68954" y="319678"/>
                  <a:pt x="193648" y="2486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648F5915-2CE1-4F74-88C5-D4366893D2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4737" y="3918051"/>
            <a:ext cx="3587263" cy="2939948"/>
          </a:xfrm>
          <a:custGeom>
            <a:avLst/>
            <a:gdLst>
              <a:gd name="connsiteX0" fmla="*/ 2070613 w 3587263"/>
              <a:gd name="connsiteY0" fmla="*/ 0 h 2939948"/>
              <a:gd name="connsiteX1" fmla="*/ 3534758 w 3587263"/>
              <a:gd name="connsiteY1" fmla="*/ 606469 h 2939948"/>
              <a:gd name="connsiteX2" fmla="*/ 3587263 w 3587263"/>
              <a:gd name="connsiteY2" fmla="*/ 664240 h 2939948"/>
              <a:gd name="connsiteX3" fmla="*/ 3587263 w 3587263"/>
              <a:gd name="connsiteY3" fmla="*/ 2939948 h 2939948"/>
              <a:gd name="connsiteX4" fmla="*/ 193241 w 3587263"/>
              <a:gd name="connsiteY4" fmla="*/ 2939948 h 2939948"/>
              <a:gd name="connsiteX5" fmla="*/ 162719 w 3587263"/>
              <a:gd name="connsiteY5" fmla="*/ 2876589 h 2939948"/>
              <a:gd name="connsiteX6" fmla="*/ 0 w 3587263"/>
              <a:gd name="connsiteY6" fmla="*/ 2070613 h 2939948"/>
              <a:gd name="connsiteX7" fmla="*/ 2070613 w 3587263"/>
              <a:gd name="connsiteY7" fmla="*/ 0 h 293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87263" h="2939948">
                <a:moveTo>
                  <a:pt x="2070613" y="0"/>
                </a:moveTo>
                <a:cubicBezTo>
                  <a:pt x="2642397" y="0"/>
                  <a:pt x="3160050" y="231761"/>
                  <a:pt x="3534758" y="606469"/>
                </a:cubicBezTo>
                <a:lnTo>
                  <a:pt x="3587263" y="664240"/>
                </a:lnTo>
                <a:lnTo>
                  <a:pt x="3587263" y="2939948"/>
                </a:lnTo>
                <a:lnTo>
                  <a:pt x="193241" y="2939948"/>
                </a:lnTo>
                <a:lnTo>
                  <a:pt x="162719" y="2876589"/>
                </a:lnTo>
                <a:cubicBezTo>
                  <a:pt x="57940" y="2628865"/>
                  <a:pt x="0" y="2356505"/>
                  <a:pt x="0" y="2070613"/>
                </a:cubicBezTo>
                <a:cubicBezTo>
                  <a:pt x="0" y="927045"/>
                  <a:pt x="927045" y="0"/>
                  <a:pt x="2070613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1B43EC4-7D6F-44CA-82DD-103883D23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8827" y="4082142"/>
            <a:ext cx="3423175" cy="2775859"/>
          </a:xfrm>
          <a:custGeom>
            <a:avLst/>
            <a:gdLst>
              <a:gd name="connsiteX0" fmla="*/ 1906524 w 3423175"/>
              <a:gd name="connsiteY0" fmla="*/ 0 h 2775859"/>
              <a:gd name="connsiteX1" fmla="*/ 3377691 w 3423175"/>
              <a:gd name="connsiteY1" fmla="*/ 693798 h 2775859"/>
              <a:gd name="connsiteX2" fmla="*/ 3423175 w 3423175"/>
              <a:gd name="connsiteY2" fmla="*/ 754624 h 2775859"/>
              <a:gd name="connsiteX3" fmla="*/ 3423175 w 3423175"/>
              <a:gd name="connsiteY3" fmla="*/ 2775859 h 2775859"/>
              <a:gd name="connsiteX4" fmla="*/ 211114 w 3423175"/>
              <a:gd name="connsiteY4" fmla="*/ 2775859 h 2775859"/>
              <a:gd name="connsiteX5" fmla="*/ 149824 w 3423175"/>
              <a:gd name="connsiteY5" fmla="*/ 2648629 h 2775859"/>
              <a:gd name="connsiteX6" fmla="*/ 0 w 3423175"/>
              <a:gd name="connsiteY6" fmla="*/ 1906524 h 2775859"/>
              <a:gd name="connsiteX7" fmla="*/ 1906524 w 3423175"/>
              <a:gd name="connsiteY7" fmla="*/ 0 h 2775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23175" h="2775859">
                <a:moveTo>
                  <a:pt x="1906524" y="0"/>
                </a:moveTo>
                <a:cubicBezTo>
                  <a:pt x="2498805" y="0"/>
                  <a:pt x="3028006" y="270078"/>
                  <a:pt x="3377691" y="693798"/>
                </a:cubicBezTo>
                <a:lnTo>
                  <a:pt x="3423175" y="754624"/>
                </a:lnTo>
                <a:lnTo>
                  <a:pt x="3423175" y="2775859"/>
                </a:lnTo>
                <a:lnTo>
                  <a:pt x="211114" y="2775859"/>
                </a:lnTo>
                <a:lnTo>
                  <a:pt x="149824" y="2648629"/>
                </a:lnTo>
                <a:cubicBezTo>
                  <a:pt x="53349" y="2420536"/>
                  <a:pt x="0" y="2169760"/>
                  <a:pt x="0" y="1906524"/>
                </a:cubicBezTo>
                <a:cubicBezTo>
                  <a:pt x="0" y="853580"/>
                  <a:pt x="853580" y="0"/>
                  <a:pt x="190652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30" name="Picture 6" descr="Image result for timelines icon">
            <a:extLst>
              <a:ext uri="{FF2B5EF4-FFF2-40B4-BE49-F238E27FC236}">
                <a16:creationId xmlns:a16="http://schemas.microsoft.com/office/drawing/2014/main" id="{8607D9A9-9D96-4F81-AB5E-15A850306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71968" y="4769963"/>
            <a:ext cx="1922936" cy="192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1C5ABCA-0206-49FC-8D71-B092B59A7E3F}"/>
              </a:ext>
            </a:extLst>
          </p:cNvPr>
          <p:cNvSpPr txBox="1">
            <a:spLocks/>
          </p:cNvSpPr>
          <p:nvPr/>
        </p:nvSpPr>
        <p:spPr>
          <a:xfrm>
            <a:off x="1295167" y="1960602"/>
            <a:ext cx="5820780" cy="42430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System Administrator/Programmer</a:t>
            </a:r>
            <a:br>
              <a:rPr lang="en-US" sz="1800" b="1" dirty="0"/>
            </a:br>
            <a:r>
              <a:rPr lang="en-US" sz="1400" dirty="0"/>
              <a:t>server infrastructure set-up/maintenance/basic customization</a:t>
            </a:r>
          </a:p>
          <a:p>
            <a:r>
              <a:rPr lang="en-US" sz="2400" b="1" dirty="0"/>
              <a:t>Digital Collections Librarian/Specialist</a:t>
            </a:r>
            <a:r>
              <a:rPr lang="en-US" sz="2400" dirty="0"/>
              <a:t> </a:t>
            </a:r>
            <a:br>
              <a:rPr lang="en-US" sz="1800" dirty="0"/>
            </a:br>
            <a:r>
              <a:rPr lang="en-US" sz="1400" dirty="0"/>
              <a:t>Software Administration, Marketing, User Support</a:t>
            </a:r>
            <a:endParaRPr lang="en-US" sz="1800" dirty="0"/>
          </a:p>
          <a:p>
            <a:pPr marL="0" indent="0">
              <a:buNone/>
            </a:pPr>
            <a:br>
              <a:rPr lang="en-US" sz="1400" dirty="0"/>
            </a:br>
            <a:r>
              <a:rPr lang="en-US" sz="1400" dirty="0"/>
              <a:t>(Further Expansion Possibilities: Web Developer, Programmer Project Manager, Metadata Librarian, Digitization Specialist, GIS Specialist, Data Visualization Specialist, AI Specialist/Post-Doc)</a:t>
            </a:r>
          </a:p>
        </p:txBody>
      </p:sp>
      <p:pic>
        <p:nvPicPr>
          <p:cNvPr id="12" name="Picture 11" descr="A picture containing food&#10;&#10;Description automatically generated">
            <a:extLst>
              <a:ext uri="{FF2B5EF4-FFF2-40B4-BE49-F238E27FC236}">
                <a16:creationId xmlns:a16="http://schemas.microsoft.com/office/drawing/2014/main" id="{45CE88DB-D32E-4CA2-B18F-C71331959A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8" r="2" b="2"/>
          <a:stretch/>
        </p:blipFill>
        <p:spPr>
          <a:xfrm>
            <a:off x="8205464" y="17292"/>
            <a:ext cx="3283152" cy="3411707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75713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4FB34-5C66-4CE5-A24D-DB5E73434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14" y="129184"/>
            <a:ext cx="11273936" cy="1325563"/>
          </a:xfrm>
        </p:spPr>
        <p:txBody>
          <a:bodyPr/>
          <a:lstStyle/>
          <a:p>
            <a:pPr algn="ctr"/>
            <a:r>
              <a:rPr lang="en-US" dirty="0"/>
              <a:t> Ecosystem Assessment and Results</a:t>
            </a:r>
            <a:br>
              <a:rPr lang="en-US" dirty="0"/>
            </a:br>
            <a:r>
              <a:rPr lang="en-US" sz="2800" dirty="0"/>
              <a:t>Quantitative and Qualitative Measures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DB2479-D075-400B-8DB3-2D68B1263C3F}"/>
              </a:ext>
            </a:extLst>
          </p:cNvPr>
          <p:cNvSpPr/>
          <p:nvPr/>
        </p:nvSpPr>
        <p:spPr>
          <a:xfrm>
            <a:off x="0" y="653087"/>
            <a:ext cx="2963009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Annual Usage Growth</a:t>
            </a:r>
            <a:br>
              <a:rPr lang="en-US" dirty="0"/>
            </a:br>
            <a:r>
              <a:rPr lang="en-US" dirty="0"/>
              <a:t>(Downloads, Number of Items, ORCID ID’s </a:t>
            </a:r>
            <a:br>
              <a:rPr lang="en-US" dirty="0"/>
            </a:br>
            <a:r>
              <a:rPr lang="en-US" dirty="0"/>
              <a:t>and Hosted Journals)</a:t>
            </a:r>
          </a:p>
          <a:p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endParaRPr lang="en-US" sz="2400" dirty="0"/>
          </a:p>
          <a:p>
            <a:br>
              <a:rPr lang="en-US" sz="2400" dirty="0"/>
            </a:br>
            <a:br>
              <a:rPr lang="en-US" sz="2400" dirty="0"/>
            </a:br>
            <a:r>
              <a:rPr lang="en-US" dirty="0" err="1"/>
              <a:t>LibQual</a:t>
            </a:r>
            <a:r>
              <a:rPr lang="en-US" dirty="0"/>
              <a:t> Biannual Survey 2013-2019, Faculty and Student System Perceptions, Comments</a:t>
            </a:r>
            <a:br>
              <a:rPr lang="en-US" sz="2400" dirty="0"/>
            </a:br>
            <a:r>
              <a:rPr lang="en-US" sz="2400" dirty="0"/>
              <a:t> 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A5E026AA-8E19-468F-A3FB-EE3B94CC03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457" y="5357804"/>
            <a:ext cx="6252342" cy="1225729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24449C7-3E9F-4D3A-9046-097C5CD26C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076768"/>
              </p:ext>
            </p:extLst>
          </p:nvPr>
        </p:nvGraphicFramePr>
        <p:xfrm>
          <a:off x="2733589" y="1391194"/>
          <a:ext cx="6004586" cy="38594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9128">
                  <a:extLst>
                    <a:ext uri="{9D8B030D-6E8A-4147-A177-3AD203B41FA5}">
                      <a16:colId xmlns:a16="http://schemas.microsoft.com/office/drawing/2014/main" val="313371595"/>
                    </a:ext>
                  </a:extLst>
                </a:gridCol>
                <a:gridCol w="145747">
                  <a:extLst>
                    <a:ext uri="{9D8B030D-6E8A-4147-A177-3AD203B41FA5}">
                      <a16:colId xmlns:a16="http://schemas.microsoft.com/office/drawing/2014/main" val="2142265026"/>
                    </a:ext>
                  </a:extLst>
                </a:gridCol>
                <a:gridCol w="870215">
                  <a:extLst>
                    <a:ext uri="{9D8B030D-6E8A-4147-A177-3AD203B41FA5}">
                      <a16:colId xmlns:a16="http://schemas.microsoft.com/office/drawing/2014/main" val="993388331"/>
                    </a:ext>
                  </a:extLst>
                </a:gridCol>
                <a:gridCol w="1015962">
                  <a:extLst>
                    <a:ext uri="{9D8B030D-6E8A-4147-A177-3AD203B41FA5}">
                      <a16:colId xmlns:a16="http://schemas.microsoft.com/office/drawing/2014/main" val="1940285762"/>
                    </a:ext>
                  </a:extLst>
                </a:gridCol>
                <a:gridCol w="1015962">
                  <a:extLst>
                    <a:ext uri="{9D8B030D-6E8A-4147-A177-3AD203B41FA5}">
                      <a16:colId xmlns:a16="http://schemas.microsoft.com/office/drawing/2014/main" val="1841569223"/>
                    </a:ext>
                  </a:extLst>
                </a:gridCol>
                <a:gridCol w="1015962">
                  <a:extLst>
                    <a:ext uri="{9D8B030D-6E8A-4147-A177-3AD203B41FA5}">
                      <a16:colId xmlns:a16="http://schemas.microsoft.com/office/drawing/2014/main" val="3464027460"/>
                    </a:ext>
                  </a:extLst>
                </a:gridCol>
                <a:gridCol w="1181610">
                  <a:extLst>
                    <a:ext uri="{9D8B030D-6E8A-4147-A177-3AD203B41FA5}">
                      <a16:colId xmlns:a16="http://schemas.microsoft.com/office/drawing/2014/main" val="483384978"/>
                    </a:ext>
                  </a:extLst>
                </a:gridCol>
              </a:tblGrid>
              <a:tr h="2536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System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2015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2016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2017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2018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2019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9231820"/>
                  </a:ext>
                </a:extLst>
              </a:tr>
              <a:tr h="411247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Downloads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63047"/>
                  </a:ext>
                </a:extLst>
              </a:tr>
              <a:tr h="323185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DSpace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318,742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318,742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385,163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341,224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972,359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1,010,349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2555133"/>
                  </a:ext>
                </a:extLst>
              </a:tr>
              <a:tr h="323185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ETDs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158,240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158,240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200,373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328,420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470,437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505,658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2176383"/>
                  </a:ext>
                </a:extLst>
              </a:tr>
              <a:tr h="323185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Dataverse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n/a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n/a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3,451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2,043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0378617"/>
                  </a:ext>
                </a:extLst>
              </a:tr>
              <a:tr h="325827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Items Added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5574370"/>
                  </a:ext>
                </a:extLst>
              </a:tr>
              <a:tr h="1902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DSpace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1,437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1,437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1,546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1,660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2,135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2,720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2923541"/>
                  </a:ext>
                </a:extLst>
              </a:tr>
              <a:tr h="1902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ETDs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1,174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1,174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1,326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1,581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1,789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2,218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9652769"/>
                  </a:ext>
                </a:extLst>
              </a:tr>
              <a:tr h="323185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Dataverse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n/a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1298249"/>
                  </a:ext>
                </a:extLst>
              </a:tr>
              <a:tr h="411247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ORCID IDs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878560"/>
                  </a:ext>
                </a:extLst>
              </a:tr>
              <a:tr h="190213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ORCID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190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438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545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0741274"/>
                  </a:ext>
                </a:extLst>
              </a:tr>
              <a:tr h="411247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Hosted Journals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18190"/>
                  </a:ext>
                </a:extLst>
              </a:tr>
              <a:tr h="169078">
                <a:tc grid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OJS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</a:t>
                      </a:r>
                      <a:endParaRPr lang="en-US" sz="9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4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5129081"/>
                  </a:ext>
                </a:extLst>
              </a:tr>
            </a:tbl>
          </a:graphicData>
        </a:graphic>
      </p:graphicFrame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A7FAF0C-B7A0-441B-A888-97E3C64E6ADA}"/>
              </a:ext>
            </a:extLst>
          </p:cNvPr>
          <p:cNvCxnSpPr>
            <a:cxnSpLocks/>
          </p:cNvCxnSpPr>
          <p:nvPr/>
        </p:nvCxnSpPr>
        <p:spPr>
          <a:xfrm flipV="1">
            <a:off x="3068969" y="1816485"/>
            <a:ext cx="5031031" cy="1654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1E053C4-C2A2-4655-935E-527BD4F5523E}"/>
              </a:ext>
            </a:extLst>
          </p:cNvPr>
          <p:cNvCxnSpPr>
            <a:cxnSpLocks/>
          </p:cNvCxnSpPr>
          <p:nvPr/>
        </p:nvCxnSpPr>
        <p:spPr>
          <a:xfrm flipV="1">
            <a:off x="3068969" y="4257539"/>
            <a:ext cx="5031031" cy="1144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66130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31BF440-39FA-4087-84CC-2EEC0BBDA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CFB87A-4EBF-458B-9ACF-C862227C2A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380" r="-2" b="-2"/>
          <a:stretch/>
        </p:blipFill>
        <p:spPr>
          <a:xfrm>
            <a:off x="4883025" y="10"/>
            <a:ext cx="7308975" cy="3364982"/>
          </a:xfrm>
          <a:custGeom>
            <a:avLst/>
            <a:gdLst>
              <a:gd name="connsiteX0" fmla="*/ 0 w 7308975"/>
              <a:gd name="connsiteY0" fmla="*/ 0 h 3364992"/>
              <a:gd name="connsiteX1" fmla="*/ 7308975 w 7308975"/>
              <a:gd name="connsiteY1" fmla="*/ 0 h 3364992"/>
              <a:gd name="connsiteX2" fmla="*/ 7308975 w 7308975"/>
              <a:gd name="connsiteY2" fmla="*/ 3364992 h 3364992"/>
              <a:gd name="connsiteX3" fmla="*/ 1210305 w 7308975"/>
              <a:gd name="connsiteY3" fmla="*/ 3364992 h 3364992"/>
              <a:gd name="connsiteX4" fmla="*/ 1192705 w 7308975"/>
              <a:gd name="connsiteY4" fmla="*/ 2943200 h 3364992"/>
              <a:gd name="connsiteX5" fmla="*/ 62981 w 7308975"/>
              <a:gd name="connsiteY5" fmla="*/ 69271 h 336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675546-9721-4E29-B063-4E65D4C754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22" r="-2" b="-2"/>
          <a:stretch/>
        </p:blipFill>
        <p:spPr>
          <a:xfrm>
            <a:off x="4883025" y="3493008"/>
            <a:ext cx="7308975" cy="3364992"/>
          </a:xfrm>
          <a:custGeom>
            <a:avLst/>
            <a:gdLst>
              <a:gd name="connsiteX0" fmla="*/ 1210305 w 7308975"/>
              <a:gd name="connsiteY0" fmla="*/ 0 h 3364992"/>
              <a:gd name="connsiteX1" fmla="*/ 7308975 w 7308975"/>
              <a:gd name="connsiteY1" fmla="*/ 0 h 3364992"/>
              <a:gd name="connsiteX2" fmla="*/ 7308975 w 7308975"/>
              <a:gd name="connsiteY2" fmla="*/ 3364992 h 3364992"/>
              <a:gd name="connsiteX3" fmla="*/ 0 w 7308975"/>
              <a:gd name="connsiteY3" fmla="*/ 3364992 h 3364992"/>
              <a:gd name="connsiteX4" fmla="*/ 62981 w 7308975"/>
              <a:gd name="connsiteY4" fmla="*/ 3295722 h 3364992"/>
              <a:gd name="connsiteX5" fmla="*/ 1192705 w 7308975"/>
              <a:gd name="connsiteY5" fmla="*/ 421793 h 336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F04E4CBA-303B-48BD-8451-C2701CB0E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F6CA58B3-AFCC-4A40-9882-50D50808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F7A846-5FF1-44D2-9F22-19741501F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36202" y="98191"/>
            <a:ext cx="5929998" cy="180603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/>
              <a:t> </a:t>
            </a:r>
            <a:br>
              <a:rPr lang="en-US" sz="4000" dirty="0"/>
            </a:br>
            <a:r>
              <a:rPr lang="en-US" sz="8000" dirty="0"/>
              <a:t>Summary Reflections</a:t>
            </a:r>
            <a:endParaRPr lang="en-US" sz="8000" b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A00AE6B-AA30-4CF8-BA6F-339B780AD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C05A2-953B-412E-B9BB-FA49F1010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392" y="2503184"/>
            <a:ext cx="5481404" cy="36643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Placing Digital Scholarship Components within an Ecosystem Paradigm Enables: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1) Better Guidelines and  Roadmaps for Developing Digital Scholarly Components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2) Pathways Forward and Evolutionary Possibilities for Future System Development</a:t>
            </a:r>
            <a:br>
              <a:rPr lang="en-US" sz="2000" dirty="0"/>
            </a:br>
            <a:endParaRPr lang="en-US" sz="2000" dirty="0"/>
          </a:p>
          <a:p>
            <a:pPr marL="0" indent="0">
              <a:buNone/>
            </a:pPr>
            <a:r>
              <a:rPr lang="en-US" sz="2000" dirty="0"/>
              <a:t>3) New Possibilities For Researchers within  the academic research cycle</a:t>
            </a:r>
          </a:p>
        </p:txBody>
      </p:sp>
    </p:spTree>
    <p:extLst>
      <p:ext uri="{BB962C8B-B14F-4D97-AF65-F5344CB8AC3E}">
        <p14:creationId xmlns:p14="http://schemas.microsoft.com/office/powerpoint/2010/main" val="29324143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F4A06-1C15-4524-A2F3-5F3020EE3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3569" y="2103437"/>
            <a:ext cx="5418795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Questions, Comments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74D28C-3268-4E35-8EE1-D92CB4A85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D44E42-C462-4105-BC86-FE75B4E3C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3AE467-6F61-46F6-8571-473F3A6B2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06" y="1691852"/>
            <a:ext cx="4840612" cy="26139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385A9E-B930-4069-9A43-CBCAE0BAF7C6}"/>
              </a:ext>
            </a:extLst>
          </p:cNvPr>
          <p:cNvSpPr txBox="1"/>
          <p:nvPr/>
        </p:nvSpPr>
        <p:spPr>
          <a:xfrm>
            <a:off x="6729798" y="4305782"/>
            <a:ext cx="5006336" cy="31816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/>
              <a:t>Ray Uzwyshyn, Ph.D.  MBA MLIS</a:t>
            </a:r>
            <a:br>
              <a:rPr lang="en-US" dirty="0"/>
            </a:br>
            <a:r>
              <a:rPr lang="en-US" dirty="0"/>
              <a:t>Director, Collections and Digital Services</a:t>
            </a:r>
            <a:br>
              <a:rPr lang="en-US" dirty="0"/>
            </a:br>
            <a:r>
              <a:rPr lang="en-US" dirty="0"/>
              <a:t>Texas State University Libraries</a:t>
            </a:r>
            <a:br>
              <a:rPr lang="en-US" dirty="0"/>
            </a:br>
            <a:r>
              <a:rPr lang="en-US" dirty="0">
                <a:hlinkClick r:id="rId3"/>
              </a:rPr>
              <a:t>ruzwyshyn@txstate.edu</a:t>
            </a:r>
            <a:r>
              <a:rPr lang="en-US" dirty="0"/>
              <a:t>, 512-245-5687</a:t>
            </a:r>
            <a:br>
              <a:rPr lang="en-US" dirty="0"/>
            </a:br>
            <a:r>
              <a:rPr lang="en-US" dirty="0">
                <a:hlinkClick r:id="rId4"/>
              </a:rPr>
              <a:t>http://rayuzwyshyn.net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16951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03F907-3517-48D5-9747-1E47A87B3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chemeClr val="accent1"/>
                </a:solidFill>
              </a:rPr>
              <a:t>Further References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CAC412-903F-45C9-AC29-570BEDB50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900"/>
              <a:t>Uzwyshyn, R. 2020 </a:t>
            </a:r>
            <a:r>
              <a:rPr lang="en-US" sz="1900" b="1"/>
              <a:t>Developing an Open Source Digital Scholarship Ecosystem (Preprint)</a:t>
            </a:r>
            <a:r>
              <a:rPr lang="en-US" sz="1900"/>
              <a:t>. ICEIT2020.  Oxford, UK. </a:t>
            </a:r>
            <a:r>
              <a:rPr lang="en-US" sz="1900">
                <a:hlinkClick r:id="rId2"/>
              </a:rPr>
              <a:t>https://www.researchgate.net/publication/336923249_Developing_an_Open_Source_Digital_Scholarship_Ecosystem</a:t>
            </a:r>
            <a:endParaRPr lang="en-US" sz="1900"/>
          </a:p>
          <a:p>
            <a:pPr marL="0" indent="0">
              <a:buNone/>
            </a:pPr>
            <a:br>
              <a:rPr lang="en-US" sz="1900"/>
            </a:br>
            <a:r>
              <a:rPr lang="en-US" sz="1900"/>
              <a:t>Texas State University Libraries Website. </a:t>
            </a:r>
            <a:r>
              <a:rPr lang="en-US" sz="1900">
                <a:hlinkClick r:id="rId3"/>
              </a:rPr>
              <a:t>https://www.library.txstate.edu/</a:t>
            </a:r>
            <a:r>
              <a:rPr lang="en-US" sz="1900"/>
              <a:t>  </a:t>
            </a:r>
            <a:br>
              <a:rPr lang="en-US" sz="1900"/>
            </a:br>
            <a:r>
              <a:rPr lang="en-US" sz="1900"/>
              <a:t>Texas State Digital Collections Repository </a:t>
            </a:r>
            <a:r>
              <a:rPr lang="en-US" sz="1900">
                <a:hlinkClick r:id="rId4"/>
              </a:rPr>
              <a:t>https://digital.library.txstate.edu/</a:t>
            </a:r>
            <a:br>
              <a:rPr lang="en-US" sz="1900"/>
            </a:br>
            <a:r>
              <a:rPr lang="en-US" sz="1900"/>
              <a:t>Texas State Data Research Repository </a:t>
            </a:r>
            <a:r>
              <a:rPr lang="en-US" sz="1900">
                <a:hlinkClick r:id="rId5"/>
              </a:rPr>
              <a:t>https://dataverse.tdl.org/dataverse/txstate</a:t>
            </a:r>
            <a:br>
              <a:rPr lang="en-US" sz="1900"/>
            </a:br>
            <a:r>
              <a:rPr lang="en-US" sz="1900"/>
              <a:t>Texas State Online Research Identity Management System: </a:t>
            </a:r>
            <a:br>
              <a:rPr lang="en-US" sz="1900"/>
            </a:br>
            <a:r>
              <a:rPr lang="en-US" sz="1900">
                <a:hlinkClick r:id="rId6"/>
              </a:rPr>
              <a:t>https://guides.library.txstate.edu/researcherprofile/orcidTexas</a:t>
            </a:r>
            <a:r>
              <a:rPr lang="en-US" sz="1900"/>
              <a:t>  State Electronic Thesis and Dissertation Management (VIREO): </a:t>
            </a:r>
            <a:r>
              <a:rPr lang="en-US" sz="1900">
                <a:hlinkClick r:id="rId7"/>
              </a:rPr>
              <a:t>https://www.tdl.org/etds/</a:t>
            </a:r>
            <a:r>
              <a:rPr lang="en-US" sz="1900"/>
              <a:t> </a:t>
            </a:r>
            <a:br>
              <a:rPr lang="en-US" sz="1900"/>
            </a:br>
            <a:r>
              <a:rPr lang="en-US" sz="1900"/>
              <a:t>Texas State Digital &amp; Web Services: </a:t>
            </a:r>
            <a:br>
              <a:rPr lang="en-US" sz="1900"/>
            </a:br>
            <a:r>
              <a:rPr lang="en-US" sz="1900">
                <a:hlinkClick r:id="rId8"/>
              </a:rPr>
              <a:t>https://www.library.txstate.edu/services/faculty-staff/digital-web-services.html</a:t>
            </a:r>
            <a:r>
              <a:rPr lang="en-US" sz="1900"/>
              <a:t> 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821788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00D48D-C9AA-4000-A912-29A4FEA98A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5138" y="394887"/>
            <a:ext cx="5720862" cy="606822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967CC5-BB80-4004-AEC6-924F0EB40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321" y="438969"/>
            <a:ext cx="4924996" cy="33117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 dirty="0">
                <a:solidFill>
                  <a:srgbClr val="FFFFFF"/>
                </a:solidFill>
              </a:rPr>
              <a:t>Future</a:t>
            </a:r>
            <a:br>
              <a:rPr lang="en-US" sz="7200" dirty="0">
                <a:solidFill>
                  <a:srgbClr val="FFFFFF"/>
                </a:solidFill>
              </a:rPr>
            </a:br>
            <a:r>
              <a:rPr lang="en-US" sz="7200" dirty="0">
                <a:solidFill>
                  <a:srgbClr val="FFFFFF"/>
                </a:solidFill>
              </a:rPr>
              <a:t>Pathways</a:t>
            </a:r>
            <a:br>
              <a:rPr lang="en-US" sz="3600" dirty="0">
                <a:solidFill>
                  <a:srgbClr val="FFFFFF"/>
                </a:solidFill>
              </a:rPr>
            </a:br>
            <a:r>
              <a:rPr lang="en-US" sz="3200" dirty="0">
                <a:solidFill>
                  <a:srgbClr val="FFFFFF"/>
                </a:solidFill>
              </a:rPr>
              <a:t>Networked Global Scholarly Research Environment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861551-E2C6-4233-8CFD-38DBAFA31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6039" y="321734"/>
            <a:ext cx="4996473" cy="2785534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5E69BC-D844-4AB5-9E35-ED458EE296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9184178" y="1874520"/>
            <a:ext cx="0" cy="310896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312C673-8179-457E-AD2A-D1FAE4CC96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14009" y="4201833"/>
            <a:ext cx="3400425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313808F-22DC-4679-BB6C-7F325AA688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690003" y="3750733"/>
            <a:ext cx="4968545" cy="27948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B19F1F9-778B-44D2-B2CF-78D325FD69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091" y="4567216"/>
            <a:ext cx="3122633" cy="169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6354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991AD47-9C99-472F-BDAA-21B183F33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"/>
            <a:ext cx="12192001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id="{9E706731-3860-4E73-9335-A870F6741F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42603" cy="6858000"/>
          </a:xfrm>
          <a:custGeom>
            <a:avLst/>
            <a:gdLst>
              <a:gd name="connsiteX0" fmla="*/ 0 w 9742603"/>
              <a:gd name="connsiteY0" fmla="*/ 0 h 6858000"/>
              <a:gd name="connsiteX1" fmla="*/ 152400 w 9742603"/>
              <a:gd name="connsiteY1" fmla="*/ 0 h 6858000"/>
              <a:gd name="connsiteX2" fmla="*/ 6566449 w 9742603"/>
              <a:gd name="connsiteY2" fmla="*/ 0 h 6858000"/>
              <a:gd name="connsiteX3" fmla="*/ 9742603 w 9742603"/>
              <a:gd name="connsiteY3" fmla="*/ 6858000 h 6858000"/>
              <a:gd name="connsiteX4" fmla="*/ 152400 w 9742603"/>
              <a:gd name="connsiteY4" fmla="*/ 6858000 h 6858000"/>
              <a:gd name="connsiteX5" fmla="*/ 0 w 9742603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42603" h="6858000">
                <a:moveTo>
                  <a:pt x="0" y="0"/>
                </a:moveTo>
                <a:lnTo>
                  <a:pt x="152400" y="0"/>
                </a:lnTo>
                <a:lnTo>
                  <a:pt x="6566449" y="0"/>
                </a:lnTo>
                <a:lnTo>
                  <a:pt x="9742603" y="6858000"/>
                </a:lnTo>
                <a:lnTo>
                  <a:pt x="152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CD2ED21F-DC95-4AD1-8327-D561F5FCA3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380336" cy="6858000"/>
          </a:xfrm>
          <a:custGeom>
            <a:avLst/>
            <a:gdLst>
              <a:gd name="connsiteX0" fmla="*/ 0 w 9380336"/>
              <a:gd name="connsiteY0" fmla="*/ 0 h 6858000"/>
              <a:gd name="connsiteX1" fmla="*/ 6204182 w 9380336"/>
              <a:gd name="connsiteY1" fmla="*/ 0 h 6858000"/>
              <a:gd name="connsiteX2" fmla="*/ 9380336 w 9380336"/>
              <a:gd name="connsiteY2" fmla="*/ 6858000 h 6858000"/>
              <a:gd name="connsiteX3" fmla="*/ 0 w 93803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0336" h="6858000">
                <a:moveTo>
                  <a:pt x="0" y="0"/>
                </a:moveTo>
                <a:lnTo>
                  <a:pt x="6204182" y="0"/>
                </a:lnTo>
                <a:lnTo>
                  <a:pt x="93803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3F8D66-E115-49E9-93E8-ADB6CEDB8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706" y="187439"/>
            <a:ext cx="5821293" cy="1325563"/>
          </a:xfrm>
        </p:spPr>
        <p:txBody>
          <a:bodyPr>
            <a:noAutofit/>
          </a:bodyPr>
          <a:lstStyle/>
          <a:p>
            <a:r>
              <a:rPr lang="en-US" sz="3600" dirty="0"/>
              <a:t>Research Universities and Digital Research Ecosystems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33D1A-132B-4B2C-8C0A-6042B756EB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706" y="2133175"/>
            <a:ext cx="5911318" cy="3345963"/>
          </a:xfrm>
        </p:spPr>
        <p:txBody>
          <a:bodyPr>
            <a:noAutofit/>
          </a:bodyPr>
          <a:lstStyle/>
          <a:p>
            <a:r>
              <a:rPr lang="en-US" sz="2000" dirty="0"/>
              <a:t>~</a:t>
            </a:r>
            <a:r>
              <a:rPr lang="en-US" sz="2000" b="1" dirty="0"/>
              <a:t>266-300</a:t>
            </a:r>
            <a:r>
              <a:rPr lang="en-US" sz="2000" dirty="0"/>
              <a:t> </a:t>
            </a:r>
            <a:r>
              <a:rPr lang="en-US" sz="2000" b="1" dirty="0"/>
              <a:t>Research Institutions US &amp; Canada </a:t>
            </a:r>
            <a:br>
              <a:rPr lang="en-US" sz="2000" dirty="0"/>
            </a:br>
            <a:r>
              <a:rPr lang="en-US" sz="1600" dirty="0"/>
              <a:t>Carnegie R1 &amp; R2, Very High or High Research Activity</a:t>
            </a:r>
            <a:br>
              <a:rPr lang="en-US" sz="1600" dirty="0"/>
            </a:br>
            <a:endParaRPr lang="en-US" sz="1600" dirty="0"/>
          </a:p>
          <a:p>
            <a:r>
              <a:rPr lang="en-US" sz="2000" b="1" dirty="0"/>
              <a:t>~1000-1250</a:t>
            </a:r>
            <a:r>
              <a:rPr lang="en-US" sz="2000" dirty="0"/>
              <a:t> </a:t>
            </a:r>
            <a:r>
              <a:rPr lang="en-US" sz="2000" b="1" dirty="0"/>
              <a:t>Research Universities Worldwide</a:t>
            </a:r>
            <a:br>
              <a:rPr lang="en-US" sz="2000" dirty="0"/>
            </a:br>
            <a:r>
              <a:rPr lang="en-US" sz="2000" dirty="0"/>
              <a:t> </a:t>
            </a:r>
            <a:r>
              <a:rPr lang="en-US" sz="1400" b="1" dirty="0"/>
              <a:t>QS Rankings and Times Higher Education Supplement. </a:t>
            </a:r>
            <a:r>
              <a:rPr lang="en-US" sz="1400" dirty="0"/>
              <a:t>(40% Europe, 26.5% Asia Pacific, US/Canada 18%, Latin America  9% and Middle East/Africa.  </a:t>
            </a:r>
            <a:br>
              <a:rPr lang="en-US" sz="1400" dirty="0"/>
            </a:br>
            <a:br>
              <a:rPr lang="en-US" sz="1400" b="1" dirty="0"/>
            </a:br>
            <a:endParaRPr lang="en-US" sz="1600" dirty="0"/>
          </a:p>
          <a:p>
            <a:r>
              <a:rPr lang="en-US" sz="2000" dirty="0"/>
              <a:t> </a:t>
            </a:r>
            <a:r>
              <a:rPr lang="en-US" sz="2000" b="1" dirty="0"/>
              <a:t>Enable Top 2-3% Research Institutions Globally,  1000 Institutions beyond the US and Canada. </a:t>
            </a:r>
            <a:br>
              <a:rPr lang="en-US" sz="2000" dirty="0"/>
            </a:br>
            <a:r>
              <a:rPr lang="en-US" sz="1400" dirty="0"/>
              <a:t>(This represents the other 90% of Research Libraries Globally)</a:t>
            </a:r>
            <a:br>
              <a:rPr lang="en-US" sz="2000" dirty="0"/>
            </a:br>
            <a:br>
              <a:rPr lang="en-US" sz="2000" dirty="0"/>
            </a:br>
            <a:endParaRPr lang="en-US" sz="1600" dirty="0"/>
          </a:p>
          <a:p>
            <a:endParaRPr lang="en-US" sz="1600" dirty="0"/>
          </a:p>
          <a:p>
            <a:pPr marL="0" indent="0">
              <a:buNone/>
            </a:pPr>
            <a:br>
              <a:rPr lang="en-US" sz="2000" b="1" dirty="0"/>
            </a:br>
            <a:br>
              <a:rPr lang="en-US" sz="2000" b="1" dirty="0"/>
            </a:br>
            <a:br>
              <a:rPr lang="en-US" sz="2000" b="1" dirty="0"/>
            </a:br>
            <a:br>
              <a:rPr lang="en-US" sz="2000" b="1" dirty="0"/>
            </a:br>
            <a:br>
              <a:rPr lang="en-US" sz="2000" b="1" dirty="0"/>
            </a:br>
            <a:br>
              <a:rPr lang="en-US" sz="2400" b="1" dirty="0"/>
            </a:br>
            <a:endParaRPr lang="en-US" sz="2400" b="1" dirty="0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F0802D61-0625-4FD5-9345-B1CBC3FC96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7624"/>
          <a:stretch/>
        </p:blipFill>
        <p:spPr>
          <a:xfrm>
            <a:off x="7991428" y="321732"/>
            <a:ext cx="3631308" cy="18114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E8EC40-2BA2-40E7-9B19-401F6F4E38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170" r="5" b="17163"/>
          <a:stretch/>
        </p:blipFill>
        <p:spPr>
          <a:xfrm>
            <a:off x="8772525" y="2562155"/>
            <a:ext cx="3097743" cy="15393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F81282-D731-452E-AE55-78FCEC4425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295" r="5" b="17288"/>
          <a:stretch/>
        </p:blipFill>
        <p:spPr>
          <a:xfrm>
            <a:off x="9553574" y="4884359"/>
            <a:ext cx="2316691" cy="114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2056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42E9B-3B29-4EF7-886A-9CFBFC665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636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4000" dirty="0"/>
            </a:br>
            <a:r>
              <a:rPr lang="en-US" sz="4900" b="1" dirty="0"/>
              <a:t>One Server Per Research Institution </a:t>
            </a:r>
            <a:br>
              <a:rPr lang="en-US" sz="4900" b="1" dirty="0"/>
            </a:br>
            <a:r>
              <a:rPr lang="en-US" sz="4900" b="1" dirty="0"/>
              <a:t>2020-2025</a:t>
            </a: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4FEC90DB-3812-4652-8CFA-E3E115DC31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042" y="1827608"/>
            <a:ext cx="1677873" cy="1677873"/>
          </a:xfrm>
          <a:prstGeom prst="rect">
            <a:avLst/>
          </a:prstGeom>
        </p:spPr>
      </p:pic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AB7A2E37-D95A-437F-AF69-7BD9A18E5D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123" y="3876514"/>
            <a:ext cx="2068758" cy="2068758"/>
          </a:xfrm>
          <a:prstGeom prst="rect">
            <a:avLst/>
          </a:prstGeom>
        </p:spPr>
      </p:pic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B0750A07-75B4-4E64-B877-64C7818630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2420" y="4024709"/>
            <a:ext cx="1901511" cy="1901511"/>
          </a:xfrm>
          <a:prstGeom prst="rect">
            <a:avLst/>
          </a:prstGeom>
        </p:spPr>
      </p:pic>
      <p:pic>
        <p:nvPicPr>
          <p:cNvPr id="17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C29F3B5B-50B2-4C48-966F-418C795F5D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992" y="1473110"/>
            <a:ext cx="2236081" cy="2236081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C5EA222-E20E-4B67-BFA2-84647D1B9A27}"/>
              </a:ext>
            </a:extLst>
          </p:cNvPr>
          <p:cNvCxnSpPr/>
          <p:nvPr/>
        </p:nvCxnSpPr>
        <p:spPr>
          <a:xfrm>
            <a:off x="9426823" y="1614025"/>
            <a:ext cx="0" cy="435292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51C5AF7-78F1-4C9B-9838-908EF0709A12}"/>
              </a:ext>
            </a:extLst>
          </p:cNvPr>
          <p:cNvCxnSpPr>
            <a:cxnSpLocks/>
          </p:cNvCxnSpPr>
          <p:nvPr/>
        </p:nvCxnSpPr>
        <p:spPr>
          <a:xfrm flipH="1">
            <a:off x="7395060" y="3709191"/>
            <a:ext cx="427672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4269053-30ED-421F-9C0B-50AF6B4A45DD}"/>
              </a:ext>
            </a:extLst>
          </p:cNvPr>
          <p:cNvSpPr txBox="1"/>
          <p:nvPr/>
        </p:nvSpPr>
        <p:spPr>
          <a:xfrm>
            <a:off x="321392" y="1827608"/>
            <a:ext cx="670890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Empower 1000 Research University Institutions/Research Libraries Globally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Gift each Research University  One Configured Server Ecosystem with 6 Open Source Scholarly Research  Software  Components, </a:t>
            </a:r>
            <a:br>
              <a:rPr lang="en-US" dirty="0"/>
            </a:br>
            <a:r>
              <a:rPr lang="en-US" dirty="0"/>
              <a:t>&lt; $1000.00 US/Server or set up Fractional Server Space with Mirror Sites Globally (SAAS)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Set Up brief weeklong training over five continents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 Networks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Measure the Effects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89E422-C715-4C4E-B639-BEA5BF39FF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41792" y="4869277"/>
            <a:ext cx="2997449" cy="134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4579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B737C9-9A4B-4253-9761-6606C173A9D0}"/>
              </a:ext>
            </a:extLst>
          </p:cNvPr>
          <p:cNvSpPr txBox="1"/>
          <p:nvPr/>
        </p:nvSpPr>
        <p:spPr>
          <a:xfrm>
            <a:off x="2052283" y="241423"/>
            <a:ext cx="4595392" cy="1399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Can we Enable Scholarly Research Network Ecosystem Possibilities on Global Levels?</a:t>
            </a:r>
            <a:b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2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6882C51-76F9-4F99-997D-31FA6242A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126" y="629042"/>
            <a:ext cx="1217216" cy="8595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F2CF2EF4-DD7E-4EAA-B3D8-FF927F1587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32" y="824382"/>
            <a:ext cx="1047722" cy="468855"/>
          </a:xfrm>
          <a:prstGeom prst="rect">
            <a:avLst/>
          </a:prstGeom>
        </p:spPr>
      </p:pic>
      <p:sp>
        <p:nvSpPr>
          <p:cNvPr id="77" name="Right Triangle 76">
            <a:extLst>
              <a:ext uri="{FF2B5EF4-FFF2-40B4-BE49-F238E27FC236}">
                <a16:creationId xmlns:a16="http://schemas.microsoft.com/office/drawing/2014/main" id="{61FFFC16-86E2-4B9A-BC6D-213DC26547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43683" y="635538"/>
            <a:ext cx="680408" cy="849747"/>
          </a:xfrm>
          <a:prstGeom prst="rt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DD3524E0-C87C-4F38-9FC7-E969C15A79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14143" y="991883"/>
            <a:ext cx="1371600" cy="2356777"/>
          </a:xfrm>
          <a:custGeom>
            <a:avLst/>
            <a:gdLst>
              <a:gd name="connsiteX0" fmla="*/ 0 w 1371600"/>
              <a:gd name="connsiteY0" fmla="*/ 0 h 2356777"/>
              <a:gd name="connsiteX1" fmla="*/ 0 w 1371600"/>
              <a:gd name="connsiteY1" fmla="*/ 1216152 h 2356777"/>
              <a:gd name="connsiteX2" fmla="*/ 4495 w 1371600"/>
              <a:gd name="connsiteY2" fmla="*/ 1216152 h 2356777"/>
              <a:gd name="connsiteX3" fmla="*/ 4495 w 1371600"/>
              <a:gd name="connsiteY3" fmla="*/ 2356777 h 2356777"/>
              <a:gd name="connsiteX4" fmla="*/ 1367105 w 1371600"/>
              <a:gd name="connsiteY4" fmla="*/ 2356777 h 2356777"/>
              <a:gd name="connsiteX5" fmla="*/ 1367105 w 1371600"/>
              <a:gd name="connsiteY5" fmla="*/ 1216152 h 2356777"/>
              <a:gd name="connsiteX6" fmla="*/ 1371600 w 1371600"/>
              <a:gd name="connsiteY6" fmla="*/ 1216152 h 2356777"/>
              <a:gd name="connsiteX7" fmla="*/ 1367105 w 1371600"/>
              <a:gd name="connsiteY7" fmla="*/ 1212166 h 2356777"/>
              <a:gd name="connsiteX8" fmla="*/ 1367105 w 1371600"/>
              <a:gd name="connsiteY8" fmla="*/ 1210176 h 2356777"/>
              <a:gd name="connsiteX9" fmla="*/ 1364860 w 1371600"/>
              <a:gd name="connsiteY9" fmla="*/ 1210176 h 235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71600" h="2356777">
                <a:moveTo>
                  <a:pt x="0" y="0"/>
                </a:moveTo>
                <a:lnTo>
                  <a:pt x="0" y="1216152"/>
                </a:lnTo>
                <a:lnTo>
                  <a:pt x="4495" y="1216152"/>
                </a:lnTo>
                <a:lnTo>
                  <a:pt x="4495" y="2356777"/>
                </a:lnTo>
                <a:lnTo>
                  <a:pt x="1367105" y="2356777"/>
                </a:lnTo>
                <a:lnTo>
                  <a:pt x="1367105" y="1216152"/>
                </a:lnTo>
                <a:lnTo>
                  <a:pt x="1371600" y="1216152"/>
                </a:lnTo>
                <a:lnTo>
                  <a:pt x="1367105" y="1212166"/>
                </a:lnTo>
                <a:lnTo>
                  <a:pt x="1367105" y="1210176"/>
                </a:lnTo>
                <a:lnTo>
                  <a:pt x="1364860" y="1210176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Right Triangle 80">
            <a:extLst>
              <a:ext uri="{FF2B5EF4-FFF2-40B4-BE49-F238E27FC236}">
                <a16:creationId xmlns:a16="http://schemas.microsoft.com/office/drawing/2014/main" id="{F1ED1DF4-DDDE-4464-8ABC-ED1F633CCE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55916" y="1477941"/>
            <a:ext cx="1092260" cy="1371600"/>
          </a:xfrm>
          <a:prstGeom prst="rt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E7E01BF7-4F45-4B6D-82BF-5A5DB30A62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5541" y="2856071"/>
            <a:ext cx="2340073" cy="191109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ight Triangle 84">
            <a:extLst>
              <a:ext uri="{FF2B5EF4-FFF2-40B4-BE49-F238E27FC236}">
                <a16:creationId xmlns:a16="http://schemas.microsoft.com/office/drawing/2014/main" id="{F2FC5C7B-261A-4268-BA85-C29488A8BE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810520" y="2798992"/>
            <a:ext cx="1911096" cy="1980472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CB4E315-91F2-4710-B866-B119037ED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85769" y="673132"/>
            <a:ext cx="1980472" cy="216464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8" name="Picture 6" descr="Image result for world wide web icon">
            <a:extLst>
              <a:ext uri="{FF2B5EF4-FFF2-40B4-BE49-F238E27FC236}">
                <a16:creationId xmlns:a16="http://schemas.microsoft.com/office/drawing/2014/main" id="{76EB1F19-CC1B-445B-9A4F-3BC38592E2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33499" y="918905"/>
            <a:ext cx="1685012" cy="168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Right Triangle 88">
            <a:extLst>
              <a:ext uri="{FF2B5EF4-FFF2-40B4-BE49-F238E27FC236}">
                <a16:creationId xmlns:a16="http://schemas.microsoft.com/office/drawing/2014/main" id="{569BABC0-B0CC-4E7B-838A-F6E644779E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V="1">
            <a:off x="8642224" y="795153"/>
            <a:ext cx="1399032" cy="115062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D04E2079-36D7-4978-9E06-79CFF32E33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34" y="3377007"/>
            <a:ext cx="1955665" cy="875160"/>
          </a:xfrm>
          <a:prstGeom prst="rect">
            <a:avLst/>
          </a:prstGeom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DCBE1B01-A27C-45C2-ADA4-AA13C3AC1F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1516" y="2850674"/>
            <a:ext cx="2716145" cy="190195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ight Triangle 92">
            <a:extLst>
              <a:ext uri="{FF2B5EF4-FFF2-40B4-BE49-F238E27FC236}">
                <a16:creationId xmlns:a16="http://schemas.microsoft.com/office/drawing/2014/main" id="{BE7E1DAA-43FB-4446-A354-9283DE668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564669" y="3250084"/>
            <a:ext cx="1911096" cy="1100751"/>
          </a:xfrm>
          <a:prstGeom prst="rt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F6FE5468-759E-4E83-828A-5587C7F588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2111" y="1485831"/>
            <a:ext cx="2537199" cy="1371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ADA54236-E143-46BB-A869-103ACBEBAA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624" y="1679576"/>
            <a:ext cx="2155206" cy="964454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14F74D73-C8FB-4DE9-A5DB-E3DDE7E7EF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834" y="3264472"/>
            <a:ext cx="2396155" cy="1072279"/>
          </a:xfrm>
          <a:prstGeom prst="rect">
            <a:avLst/>
          </a:prstGeom>
        </p:spPr>
      </p:pic>
      <p:sp>
        <p:nvSpPr>
          <p:cNvPr id="97" name="Rectangle 96">
            <a:extLst>
              <a:ext uri="{FF2B5EF4-FFF2-40B4-BE49-F238E27FC236}">
                <a16:creationId xmlns:a16="http://schemas.microsoft.com/office/drawing/2014/main" id="{99FE99BC-5F7D-47C3-AA1E-16D7DBDBD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6605" y="2069831"/>
            <a:ext cx="2789854" cy="263688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65D53F9D-45F7-4775-8706-6D8CC857FD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3147" y="2745958"/>
            <a:ext cx="2456770" cy="1326655"/>
          </a:xfrm>
          <a:prstGeom prst="rect">
            <a:avLst/>
          </a:prstGeom>
        </p:spPr>
      </p:pic>
      <p:sp>
        <p:nvSpPr>
          <p:cNvPr id="99" name="Right Triangle 98">
            <a:extLst>
              <a:ext uri="{FF2B5EF4-FFF2-40B4-BE49-F238E27FC236}">
                <a16:creationId xmlns:a16="http://schemas.microsoft.com/office/drawing/2014/main" id="{27400BAF-FCE6-4296-8A0E-9B595ADC09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432800" y="4724529"/>
            <a:ext cx="325600" cy="406635"/>
          </a:xfrm>
          <a:prstGeom prst="rtTriangle">
            <a:avLst/>
          </a:prstGeom>
          <a:solidFill>
            <a:srgbClr val="E149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AB5B47-EB68-4A69-8E6D-665E317F4085}"/>
              </a:ext>
            </a:extLst>
          </p:cNvPr>
          <p:cNvSpPr/>
          <p:nvPr/>
        </p:nvSpPr>
        <p:spPr>
          <a:xfrm>
            <a:off x="3419060" y="5380059"/>
            <a:ext cx="708991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+mj-lt"/>
              </a:rPr>
              <a:t>Is it Desirable or Time to Begin Thinking About Empowering  a Global Research University Community ?</a:t>
            </a:r>
            <a:br>
              <a:rPr lang="en-US" sz="2800" dirty="0">
                <a:latin typeface="+mj-lt"/>
              </a:rPr>
            </a:b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042865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A2BD0-5E92-4AEB-90CD-64D90596B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0569" y="1094150"/>
            <a:ext cx="7646767" cy="132556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br>
              <a:rPr lang="en-US" sz="2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4000" b="1" dirty="0"/>
            </a:br>
            <a:r>
              <a:rPr lang="en-US" sz="4000" b="1" dirty="0"/>
              <a:t>General Characteristics of This</a:t>
            </a:r>
            <a:br>
              <a:rPr lang="en-US" sz="4000" b="1" dirty="0"/>
            </a:br>
            <a:r>
              <a:rPr lang="en-US" sz="4000" b="1" dirty="0"/>
              <a:t>Digital </a:t>
            </a:r>
            <a:r>
              <a:rPr lang="en-US" sz="4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Scholarly Research Ecosystem</a:t>
            </a:r>
            <a:br>
              <a:rPr lang="en-US" sz="4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4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40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0D60ECE-8986-45DC-B7FE-EC7699B46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438829" cy="5840278"/>
          </a:xfrm>
          <a:custGeom>
            <a:avLst/>
            <a:gdLst>
              <a:gd name="connsiteX0" fmla="*/ 0 w 5438829"/>
              <a:gd name="connsiteY0" fmla="*/ 0 h 5840278"/>
              <a:gd name="connsiteX1" fmla="*/ 4466700 w 5438829"/>
              <a:gd name="connsiteY1" fmla="*/ 0 h 5840278"/>
              <a:gd name="connsiteX2" fmla="*/ 4652178 w 5438829"/>
              <a:gd name="connsiteY2" fmla="*/ 204077 h 5840278"/>
              <a:gd name="connsiteX3" fmla="*/ 5438829 w 5438829"/>
              <a:gd name="connsiteY3" fmla="*/ 2395363 h 5840278"/>
              <a:gd name="connsiteX4" fmla="*/ 1993914 w 5438829"/>
              <a:gd name="connsiteY4" fmla="*/ 5840278 h 5840278"/>
              <a:gd name="connsiteX5" fmla="*/ 67829 w 5438829"/>
              <a:gd name="connsiteY5" fmla="*/ 5251941 h 5840278"/>
              <a:gd name="connsiteX6" fmla="*/ 0 w 5438829"/>
              <a:gd name="connsiteY6" fmla="*/ 5201220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38829" h="5840278">
                <a:moveTo>
                  <a:pt x="0" y="0"/>
                </a:moveTo>
                <a:lnTo>
                  <a:pt x="4466700" y="0"/>
                </a:lnTo>
                <a:lnTo>
                  <a:pt x="4652178" y="204077"/>
                </a:lnTo>
                <a:cubicBezTo>
                  <a:pt x="5143616" y="799562"/>
                  <a:pt x="5438829" y="1562987"/>
                  <a:pt x="5438829" y="2395363"/>
                </a:cubicBezTo>
                <a:cubicBezTo>
                  <a:pt x="5438829" y="4297937"/>
                  <a:pt x="3896488" y="5840278"/>
                  <a:pt x="1993914" y="5840278"/>
                </a:cubicBezTo>
                <a:cubicBezTo>
                  <a:pt x="1280449" y="5840278"/>
                  <a:pt x="617641" y="5623387"/>
                  <a:pt x="67829" y="5251941"/>
                </a:cubicBezTo>
                <a:lnTo>
                  <a:pt x="0" y="520122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: Shape 11">
            <a:extLst>
              <a:ext uri="{FF2B5EF4-FFF2-40B4-BE49-F238E27FC236}">
                <a16:creationId xmlns:a16="http://schemas.microsoft.com/office/drawing/2014/main" id="{96964194-5878-40D2-8EC0-DDC58387F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269134" cy="5654940"/>
          </a:xfrm>
          <a:custGeom>
            <a:avLst/>
            <a:gdLst>
              <a:gd name="connsiteX0" fmla="*/ 0 w 5269134"/>
              <a:gd name="connsiteY0" fmla="*/ 0 h 5654940"/>
              <a:gd name="connsiteX1" fmla="*/ 4227767 w 5269134"/>
              <a:gd name="connsiteY1" fmla="*/ 0 h 5654940"/>
              <a:gd name="connsiteX2" fmla="*/ 4312042 w 5269134"/>
              <a:gd name="connsiteY2" fmla="*/ 76595 h 5654940"/>
              <a:gd name="connsiteX3" fmla="*/ 5269134 w 5269134"/>
              <a:gd name="connsiteY3" fmla="*/ 2387221 h 5654940"/>
              <a:gd name="connsiteX4" fmla="*/ 2001415 w 5269134"/>
              <a:gd name="connsiteY4" fmla="*/ 5654940 h 5654940"/>
              <a:gd name="connsiteX5" fmla="*/ 198928 w 5269134"/>
              <a:gd name="connsiteY5" fmla="*/ 5113274 h 5654940"/>
              <a:gd name="connsiteX6" fmla="*/ 0 w 5269134"/>
              <a:gd name="connsiteY6" fmla="*/ 4969563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69134" h="5654940">
                <a:moveTo>
                  <a:pt x="0" y="0"/>
                </a:moveTo>
                <a:lnTo>
                  <a:pt x="4227767" y="0"/>
                </a:lnTo>
                <a:lnTo>
                  <a:pt x="4312042" y="76595"/>
                </a:lnTo>
                <a:cubicBezTo>
                  <a:pt x="4903383" y="667936"/>
                  <a:pt x="5269134" y="1484866"/>
                  <a:pt x="5269134" y="2387221"/>
                </a:cubicBezTo>
                <a:cubicBezTo>
                  <a:pt x="5269134" y="4191932"/>
                  <a:pt x="3806126" y="5654940"/>
                  <a:pt x="2001415" y="5654940"/>
                </a:cubicBezTo>
                <a:cubicBezTo>
                  <a:pt x="1335223" y="5654940"/>
                  <a:pt x="715593" y="5455584"/>
                  <a:pt x="198928" y="5113274"/>
                </a:cubicBezTo>
                <a:lnTo>
                  <a:pt x="0" y="49695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4D7D55E1-2FD3-4CB3-AC3B-7DCCE018BC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05" y="1017723"/>
            <a:ext cx="4826489" cy="29886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4B0D2D-C14D-40D8-B0D3-5FADDE43A430}"/>
              </a:ext>
            </a:extLst>
          </p:cNvPr>
          <p:cNvSpPr txBox="1"/>
          <p:nvPr/>
        </p:nvSpPr>
        <p:spPr>
          <a:xfrm>
            <a:off x="6350470" y="3009508"/>
            <a:ext cx="5314543" cy="33759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Open Source Software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Customizable Components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Active Developer Communities</a:t>
            </a:r>
          </a:p>
        </p:txBody>
      </p:sp>
    </p:spTree>
    <p:extLst>
      <p:ext uri="{BB962C8B-B14F-4D97-AF65-F5344CB8AC3E}">
        <p14:creationId xmlns:p14="http://schemas.microsoft.com/office/powerpoint/2010/main" val="16334134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0">
            <a:extLst>
              <a:ext uri="{FF2B5EF4-FFF2-40B4-BE49-F238E27FC236}">
                <a16:creationId xmlns:a16="http://schemas.microsoft.com/office/drawing/2014/main" id="{99899462-FC16-43B0-966B-FCA2634507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654295" y="478232"/>
            <a:ext cx="7034121" cy="5918673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0D3B5D-D2C3-4376-AE11-88A05E4AC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760092"/>
            <a:ext cx="5638994" cy="142444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Brainstorming Models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One Laptop Per Child  </a:t>
            </a:r>
            <a:br>
              <a:rPr lang="en-US" sz="2700" dirty="0">
                <a:solidFill>
                  <a:srgbClr val="FFFFFF"/>
                </a:solidFill>
              </a:rPr>
            </a:br>
            <a:r>
              <a:rPr lang="en-US" sz="2200" dirty="0">
                <a:solidFill>
                  <a:srgbClr val="FFFFFF"/>
                </a:solidFill>
              </a:rPr>
              <a:t>Dreamed up mid-late 90’s, Launched 2005</a:t>
            </a:r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6EDE4DEB-050F-47CB-8D9F-6BD5C17505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291" y="478231"/>
            <a:ext cx="2414339" cy="2789902"/>
          </a:xfrm>
          <a:prstGeom prst="rect">
            <a:avLst/>
          </a:prstGeom>
        </p:spPr>
      </p:pic>
      <p:cxnSp>
        <p:nvCxnSpPr>
          <p:cNvPr id="16" name="Straight Connector 12">
            <a:extLst>
              <a:ext uri="{FF2B5EF4-FFF2-40B4-BE49-F238E27FC236}">
                <a16:creationId xmlns:a16="http://schemas.microsoft.com/office/drawing/2014/main" id="{AAFEA932-2DF1-410C-A00A-7A1E7DBF75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30098" y="2639023"/>
            <a:ext cx="4562441" cy="0"/>
          </a:xfrm>
          <a:prstGeom prst="line">
            <a:avLst/>
          </a:prstGeom>
          <a:ln w="2222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close up of a computer&#10;&#10;Description automatically generated">
            <a:extLst>
              <a:ext uri="{FF2B5EF4-FFF2-40B4-BE49-F238E27FC236}">
                <a16:creationId xmlns:a16="http://schemas.microsoft.com/office/drawing/2014/main" id="{298BF2B8-317B-4BF6-A453-EC0625BE44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82" y="3589867"/>
            <a:ext cx="3575538" cy="27889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1A703C-02FF-4976-AADE-2C6CE30DFCBE}"/>
              </a:ext>
            </a:extLst>
          </p:cNvPr>
          <p:cNvSpPr txBox="1"/>
          <p:nvPr/>
        </p:nvSpPr>
        <p:spPr>
          <a:xfrm>
            <a:off x="5262340" y="3024193"/>
            <a:ext cx="5747187" cy="2987543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Nicholas Negroponte, MIT Media Lab Founding Director</a:t>
            </a:r>
            <a:br>
              <a:rPr lang="en-US" dirty="0">
                <a:solidFill>
                  <a:srgbClr val="FFFFFF"/>
                </a:solidFill>
              </a:rPr>
            </a:br>
            <a:endParaRPr lang="en-US" dirty="0">
              <a:solidFill>
                <a:srgbClr val="FFFFFF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Noble Initiative/Grand Ambitions</a:t>
            </a:r>
            <a:br>
              <a:rPr lang="en-US" dirty="0">
                <a:solidFill>
                  <a:srgbClr val="FFFFFF"/>
                </a:solidFill>
              </a:rPr>
            </a:br>
            <a:endParaRPr lang="en-US" dirty="0">
              <a:solidFill>
                <a:srgbClr val="FFFFFF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Vision: Give each child in world access to a laptop with open source software for less than 100.00 $US/laptop</a:t>
            </a:r>
            <a:br>
              <a:rPr lang="en-US" dirty="0">
                <a:solidFill>
                  <a:srgbClr val="FFFFFF"/>
                </a:solidFill>
              </a:rPr>
            </a:br>
            <a:endParaRPr lang="en-US" dirty="0">
              <a:solidFill>
                <a:srgbClr val="FFFFFF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Gage Effects For Education Globally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rgbClr val="FFFFFF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Can We do the same thing for academic research globally?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6402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991AD47-9C99-472F-BDAA-21B183F33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"/>
            <a:ext cx="12192001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id="{9E706731-3860-4E73-9335-A870F6741F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42603" cy="6858000"/>
          </a:xfrm>
          <a:custGeom>
            <a:avLst/>
            <a:gdLst>
              <a:gd name="connsiteX0" fmla="*/ 0 w 9742603"/>
              <a:gd name="connsiteY0" fmla="*/ 0 h 6858000"/>
              <a:gd name="connsiteX1" fmla="*/ 152400 w 9742603"/>
              <a:gd name="connsiteY1" fmla="*/ 0 h 6858000"/>
              <a:gd name="connsiteX2" fmla="*/ 6566449 w 9742603"/>
              <a:gd name="connsiteY2" fmla="*/ 0 h 6858000"/>
              <a:gd name="connsiteX3" fmla="*/ 9742603 w 9742603"/>
              <a:gd name="connsiteY3" fmla="*/ 6858000 h 6858000"/>
              <a:gd name="connsiteX4" fmla="*/ 152400 w 9742603"/>
              <a:gd name="connsiteY4" fmla="*/ 6858000 h 6858000"/>
              <a:gd name="connsiteX5" fmla="*/ 0 w 9742603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42603" h="6858000">
                <a:moveTo>
                  <a:pt x="0" y="0"/>
                </a:moveTo>
                <a:lnTo>
                  <a:pt x="152400" y="0"/>
                </a:lnTo>
                <a:lnTo>
                  <a:pt x="6566449" y="0"/>
                </a:lnTo>
                <a:lnTo>
                  <a:pt x="9742603" y="6858000"/>
                </a:lnTo>
                <a:lnTo>
                  <a:pt x="152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CD2ED21F-DC95-4AD1-8327-D561F5FCA3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380336" cy="6858000"/>
          </a:xfrm>
          <a:custGeom>
            <a:avLst/>
            <a:gdLst>
              <a:gd name="connsiteX0" fmla="*/ 0 w 9380336"/>
              <a:gd name="connsiteY0" fmla="*/ 0 h 6858000"/>
              <a:gd name="connsiteX1" fmla="*/ 6204182 w 9380336"/>
              <a:gd name="connsiteY1" fmla="*/ 0 h 6858000"/>
              <a:gd name="connsiteX2" fmla="*/ 9380336 w 9380336"/>
              <a:gd name="connsiteY2" fmla="*/ 6858000 h 6858000"/>
              <a:gd name="connsiteX3" fmla="*/ 0 w 93803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0336" h="6858000">
                <a:moveTo>
                  <a:pt x="0" y="0"/>
                </a:moveTo>
                <a:lnTo>
                  <a:pt x="6204182" y="0"/>
                </a:lnTo>
                <a:lnTo>
                  <a:pt x="93803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3F8D66-E115-49E9-93E8-ADB6CEDB8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706" y="187439"/>
            <a:ext cx="5821293" cy="1325563"/>
          </a:xfrm>
        </p:spPr>
        <p:txBody>
          <a:bodyPr>
            <a:noAutofit/>
          </a:bodyPr>
          <a:lstStyle/>
          <a:p>
            <a:r>
              <a:rPr lang="en-US" sz="3600" dirty="0"/>
              <a:t>Research Universities and Digital Research Ecosystems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33D1A-132B-4B2C-8C0A-6042B756EB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07" y="1700441"/>
            <a:ext cx="7024270" cy="3345963"/>
          </a:xfrm>
        </p:spPr>
        <p:txBody>
          <a:bodyPr>
            <a:noAutofit/>
          </a:bodyPr>
          <a:lstStyle/>
          <a:p>
            <a:r>
              <a:rPr lang="en-US" sz="2000" dirty="0"/>
              <a:t>~</a:t>
            </a:r>
            <a:r>
              <a:rPr lang="en-US" sz="2000" b="1" dirty="0"/>
              <a:t>266-300</a:t>
            </a:r>
            <a:r>
              <a:rPr lang="en-US" sz="2000" dirty="0"/>
              <a:t> Research Institutions US &amp; Canada, </a:t>
            </a:r>
            <a:br>
              <a:rPr lang="en-US" sz="2000" dirty="0"/>
            </a:br>
            <a:r>
              <a:rPr lang="en-US" sz="1600" dirty="0"/>
              <a:t>Carnegie R1 &amp; R2, Very High or High Research Activity, 124 ARL Libraries </a:t>
            </a:r>
            <a:br>
              <a:rPr lang="en-US" sz="1600" dirty="0"/>
            </a:br>
            <a:endParaRPr lang="en-US" sz="1600" dirty="0"/>
          </a:p>
          <a:p>
            <a:r>
              <a:rPr lang="en-US" sz="2000" b="1" dirty="0"/>
              <a:t>~1000-1250</a:t>
            </a:r>
            <a:r>
              <a:rPr lang="en-US" sz="2000" dirty="0"/>
              <a:t> Research Universities Worldwide</a:t>
            </a:r>
            <a:br>
              <a:rPr lang="en-US" sz="2000" dirty="0"/>
            </a:br>
            <a:r>
              <a:rPr lang="en-US" sz="2000" dirty="0"/>
              <a:t> </a:t>
            </a:r>
            <a:r>
              <a:rPr lang="en-US" sz="1400" b="1" dirty="0"/>
              <a:t>QS Rankings and Times Higher Education Supplement. </a:t>
            </a:r>
            <a:r>
              <a:rPr lang="en-US" sz="1400" dirty="0"/>
              <a:t>(40% Europe, 26.5% Asia Pacific, US/Canada 18%, Latin America  9% and Middle East/Africa.  </a:t>
            </a:r>
            <a:br>
              <a:rPr lang="en-US" sz="1400" dirty="0"/>
            </a:br>
            <a:br>
              <a:rPr lang="en-US" sz="1400" b="1" dirty="0"/>
            </a:br>
            <a:endParaRPr lang="en-US" sz="1400" b="1" dirty="0"/>
          </a:p>
          <a:p>
            <a:r>
              <a:rPr lang="en-US" sz="2000" b="1" dirty="0"/>
              <a:t>26,000-40,000 </a:t>
            </a:r>
            <a:r>
              <a:rPr lang="en-US" sz="2000" dirty="0"/>
              <a:t> Universities Globally</a:t>
            </a:r>
            <a:r>
              <a:rPr lang="en-US" sz="2000" b="1" dirty="0"/>
              <a:t>. </a:t>
            </a:r>
            <a:r>
              <a:rPr lang="en-US" sz="1600" dirty="0"/>
              <a:t>Research Universities 2.7% - 4.2% of all universities worldwide. Highest by Country: </a:t>
            </a:r>
            <a:r>
              <a:rPr lang="en-US" sz="1600" b="1" dirty="0"/>
              <a:t>US 156</a:t>
            </a:r>
            <a:r>
              <a:rPr lang="en-US" sz="1600" dirty="0"/>
              <a:t>, UK 76, Germany 45, Japan 44.</a:t>
            </a:r>
          </a:p>
          <a:p>
            <a:endParaRPr lang="en-US" sz="1600" dirty="0"/>
          </a:p>
          <a:p>
            <a:r>
              <a:rPr lang="en-US" sz="2000" dirty="0"/>
              <a:t> Other Top 2-3% Research Institution Academic Libraries Globally,  1000 Institutions beyond the US and Canada. This represents the other 90% of Research Libraries Globally</a:t>
            </a:r>
            <a:br>
              <a:rPr lang="en-US" sz="2000" dirty="0"/>
            </a:br>
            <a:br>
              <a:rPr lang="en-US" sz="2000" dirty="0"/>
            </a:br>
            <a:endParaRPr lang="en-US" sz="1600" dirty="0"/>
          </a:p>
          <a:p>
            <a:endParaRPr lang="en-US" sz="1600" dirty="0"/>
          </a:p>
          <a:p>
            <a:pPr marL="0" indent="0">
              <a:buNone/>
            </a:pPr>
            <a:br>
              <a:rPr lang="en-US" sz="2000" b="1" dirty="0"/>
            </a:br>
            <a:br>
              <a:rPr lang="en-US" sz="2000" b="1" dirty="0"/>
            </a:br>
            <a:br>
              <a:rPr lang="en-US" sz="2000" b="1" dirty="0"/>
            </a:br>
            <a:br>
              <a:rPr lang="en-US" sz="2000" b="1" dirty="0"/>
            </a:br>
            <a:br>
              <a:rPr lang="en-US" sz="2000" b="1" dirty="0"/>
            </a:br>
            <a:br>
              <a:rPr lang="en-US" sz="2400" b="1" dirty="0"/>
            </a:br>
            <a:endParaRPr lang="en-US" sz="2400" b="1" dirty="0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F0802D61-0625-4FD5-9345-B1CBC3FC96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7624"/>
          <a:stretch/>
        </p:blipFill>
        <p:spPr>
          <a:xfrm>
            <a:off x="7991428" y="321732"/>
            <a:ext cx="3631308" cy="18114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E8EC40-2BA2-40E7-9B19-401F6F4E38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170" r="5" b="17163"/>
          <a:stretch/>
        </p:blipFill>
        <p:spPr>
          <a:xfrm>
            <a:off x="8772525" y="2562155"/>
            <a:ext cx="3097743" cy="15393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F81282-D731-452E-AE55-78FCEC4425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295" r="5" b="17288"/>
          <a:stretch/>
        </p:blipFill>
        <p:spPr>
          <a:xfrm>
            <a:off x="9553574" y="4884359"/>
            <a:ext cx="2316691" cy="114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2901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991AD47-9C99-472F-BDAA-21B183F33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"/>
            <a:ext cx="12192001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id="{9E706731-3860-4E73-9335-A870F6741F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42603" cy="6858000"/>
          </a:xfrm>
          <a:custGeom>
            <a:avLst/>
            <a:gdLst>
              <a:gd name="connsiteX0" fmla="*/ 0 w 9742603"/>
              <a:gd name="connsiteY0" fmla="*/ 0 h 6858000"/>
              <a:gd name="connsiteX1" fmla="*/ 152400 w 9742603"/>
              <a:gd name="connsiteY1" fmla="*/ 0 h 6858000"/>
              <a:gd name="connsiteX2" fmla="*/ 6566449 w 9742603"/>
              <a:gd name="connsiteY2" fmla="*/ 0 h 6858000"/>
              <a:gd name="connsiteX3" fmla="*/ 9742603 w 9742603"/>
              <a:gd name="connsiteY3" fmla="*/ 6858000 h 6858000"/>
              <a:gd name="connsiteX4" fmla="*/ 152400 w 9742603"/>
              <a:gd name="connsiteY4" fmla="*/ 6858000 h 6858000"/>
              <a:gd name="connsiteX5" fmla="*/ 0 w 9742603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42603" h="6858000">
                <a:moveTo>
                  <a:pt x="0" y="0"/>
                </a:moveTo>
                <a:lnTo>
                  <a:pt x="152400" y="0"/>
                </a:lnTo>
                <a:lnTo>
                  <a:pt x="6566449" y="0"/>
                </a:lnTo>
                <a:lnTo>
                  <a:pt x="9742603" y="6858000"/>
                </a:lnTo>
                <a:lnTo>
                  <a:pt x="152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CD2ED21F-DC95-4AD1-8327-D561F5FCA3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380336" cy="6858000"/>
          </a:xfrm>
          <a:custGeom>
            <a:avLst/>
            <a:gdLst>
              <a:gd name="connsiteX0" fmla="*/ 0 w 9380336"/>
              <a:gd name="connsiteY0" fmla="*/ 0 h 6858000"/>
              <a:gd name="connsiteX1" fmla="*/ 6204182 w 9380336"/>
              <a:gd name="connsiteY1" fmla="*/ 0 h 6858000"/>
              <a:gd name="connsiteX2" fmla="*/ 9380336 w 9380336"/>
              <a:gd name="connsiteY2" fmla="*/ 6858000 h 6858000"/>
              <a:gd name="connsiteX3" fmla="*/ 0 w 93803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0336" h="6858000">
                <a:moveTo>
                  <a:pt x="0" y="0"/>
                </a:moveTo>
                <a:lnTo>
                  <a:pt x="6204182" y="0"/>
                </a:lnTo>
                <a:lnTo>
                  <a:pt x="93803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3F8D66-E115-49E9-93E8-ADB6CEDB8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706" y="187439"/>
            <a:ext cx="5821293" cy="1325563"/>
          </a:xfrm>
        </p:spPr>
        <p:txBody>
          <a:bodyPr>
            <a:noAutofit/>
          </a:bodyPr>
          <a:lstStyle/>
          <a:p>
            <a:r>
              <a:rPr lang="en-US" sz="3600" dirty="0"/>
              <a:t>Research Universities and Digital Research Ecosystems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33D1A-132B-4B2C-8C0A-6042B756EB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087" y="1700440"/>
            <a:ext cx="7549254" cy="4802187"/>
          </a:xfrm>
        </p:spPr>
        <p:txBody>
          <a:bodyPr>
            <a:noAutofit/>
          </a:bodyPr>
          <a:lstStyle/>
          <a:p>
            <a:r>
              <a:rPr lang="en-US" sz="2000" b="1" dirty="0"/>
              <a:t>124</a:t>
            </a:r>
            <a:r>
              <a:rPr lang="en-US" sz="2000" dirty="0"/>
              <a:t> ARL Research Libraries (US and Canada)</a:t>
            </a:r>
          </a:p>
          <a:p>
            <a:r>
              <a:rPr lang="en-US" sz="2000" b="1" dirty="0"/>
              <a:t>131</a:t>
            </a:r>
            <a:r>
              <a:rPr lang="en-US" sz="2000" dirty="0"/>
              <a:t> US Research Universities (Carnegie R1, Very High Research Activity)</a:t>
            </a:r>
          </a:p>
          <a:p>
            <a:r>
              <a:rPr lang="en-US" sz="2000" b="1" dirty="0"/>
              <a:t>135</a:t>
            </a:r>
            <a:r>
              <a:rPr lang="en-US" sz="2000" dirty="0"/>
              <a:t> Doctoral Universities (Carnegie R2, High Research Activity, US), ~266-300 Research Institutions US &amp; Canada </a:t>
            </a:r>
          </a:p>
          <a:p>
            <a:r>
              <a:rPr lang="en-US" sz="2000" b="1" dirty="0"/>
              <a:t>1011</a:t>
            </a:r>
            <a:r>
              <a:rPr lang="en-US" sz="2000" dirty="0"/>
              <a:t> Research Universities Worldwide (40% Europe, 26.5% Asia Pacific, US/Canada 18%, Latin America  9% and Middle East/Africa. </a:t>
            </a:r>
            <a:br>
              <a:rPr lang="en-US" sz="2000" dirty="0"/>
            </a:br>
            <a:r>
              <a:rPr lang="en-US" sz="2000" b="1" dirty="0"/>
              <a:t>QS Rankings</a:t>
            </a:r>
          </a:p>
          <a:p>
            <a:r>
              <a:rPr lang="en-US" sz="2000" b="1" dirty="0"/>
              <a:t>1250</a:t>
            </a:r>
            <a:r>
              <a:rPr lang="en-US" sz="2000" dirty="0"/>
              <a:t> Research Universities Worldwide, </a:t>
            </a:r>
            <a:r>
              <a:rPr lang="en-US" sz="2000" b="1" dirty="0"/>
              <a:t>Times Higher Education Supplemen</a:t>
            </a:r>
            <a:r>
              <a:rPr lang="en-US" sz="2000" dirty="0"/>
              <a:t>t (2.7% - 4.2% of all universities worldwide)</a:t>
            </a:r>
          </a:p>
          <a:p>
            <a:r>
              <a:rPr lang="en-US" sz="2000" dirty="0"/>
              <a:t>By Country: </a:t>
            </a:r>
            <a:r>
              <a:rPr lang="en-US" sz="2000" b="1" dirty="0"/>
              <a:t>US 156</a:t>
            </a:r>
            <a:r>
              <a:rPr lang="en-US" sz="2000" dirty="0"/>
              <a:t>, UK 76, Germany 45, Japan 44</a:t>
            </a:r>
          </a:p>
          <a:p>
            <a:r>
              <a:rPr lang="en-US" sz="2000" dirty="0"/>
              <a:t>Global Estimates of General University #’s </a:t>
            </a:r>
            <a:r>
              <a:rPr lang="en-US" sz="2000" b="1" dirty="0"/>
              <a:t>26,000-40,000 </a:t>
            </a:r>
            <a:br>
              <a:rPr lang="en-US" sz="2000" b="1" dirty="0"/>
            </a:br>
            <a:br>
              <a:rPr lang="en-US" sz="2000" b="1" dirty="0"/>
            </a:br>
            <a:r>
              <a:rPr lang="en-US" sz="2000" b="1" dirty="0"/>
              <a:t>Empower Other Top 2-3% Research Institution Libraries Globally, </a:t>
            </a:r>
            <a:br>
              <a:rPr lang="en-US" sz="2000" b="1" dirty="0"/>
            </a:br>
            <a:r>
              <a:rPr lang="en-US" sz="2000" b="1" dirty="0"/>
              <a:t>1000 Institutions, the other 90% of Research Libraries Globally 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F0802D61-0625-4FD5-9345-B1CBC3FC96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7624"/>
          <a:stretch/>
        </p:blipFill>
        <p:spPr>
          <a:xfrm>
            <a:off x="7991428" y="321732"/>
            <a:ext cx="3631308" cy="18114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E8EC40-2BA2-40E7-9B19-401F6F4E38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170" r="5" b="17163"/>
          <a:stretch/>
        </p:blipFill>
        <p:spPr>
          <a:xfrm>
            <a:off x="8772525" y="2562155"/>
            <a:ext cx="3097743" cy="15393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F81282-D731-452E-AE55-78FCEC4425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295" r="5" b="17288"/>
          <a:stretch/>
        </p:blipFill>
        <p:spPr>
          <a:xfrm>
            <a:off x="9553574" y="4884359"/>
            <a:ext cx="2316691" cy="114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8033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" y="388204"/>
            <a:ext cx="12192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/>
              <a:t>Larger Digital Scholarly Research Projects </a:t>
            </a:r>
            <a:br>
              <a:rPr lang="en-US" sz="3600" dirty="0"/>
            </a:br>
            <a:r>
              <a:rPr lang="en-US" sz="3600" dirty="0"/>
              <a:t> Can Act as  Qualitative/Quantitative Benchmarks 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714999" y="1905000"/>
            <a:ext cx="5676897" cy="49530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Cognitive Cartography/Multimedia Archives </a:t>
            </a:r>
            <a:br>
              <a:rPr lang="en-US" b="1" dirty="0"/>
            </a:br>
            <a:r>
              <a:rPr lang="en-US" sz="2000" dirty="0"/>
              <a:t>(Video, Text, GIS, Images, Field Notes)</a:t>
            </a:r>
            <a:br>
              <a:rPr lang="en-US" sz="2000" dirty="0"/>
            </a:br>
            <a:r>
              <a:rPr lang="en-US" sz="2600" dirty="0">
                <a:hlinkClick r:id="rId2"/>
              </a:rPr>
              <a:t>Dick </a:t>
            </a:r>
            <a:r>
              <a:rPr lang="en-US" sz="2600" dirty="0" err="1">
                <a:hlinkClick r:id="rId2"/>
              </a:rPr>
              <a:t>Reavis</a:t>
            </a:r>
            <a:r>
              <a:rPr lang="en-US" sz="2600" dirty="0">
                <a:hlinkClick r:id="rId2"/>
              </a:rPr>
              <a:t>: National Tour of Texas</a:t>
            </a:r>
            <a:br>
              <a:rPr lang="en-US" dirty="0">
                <a:hlinkClick r:id="rId2"/>
              </a:rPr>
            </a:br>
            <a:br>
              <a:rPr lang="en-US" sz="2400" dirty="0"/>
            </a:br>
            <a:r>
              <a:rPr lang="en-US" b="1" dirty="0"/>
              <a:t>Multimedia, Digital Archives/Retrospective ETD Projects </a:t>
            </a:r>
            <a:br>
              <a:rPr lang="en-US" sz="2900" b="1" dirty="0"/>
            </a:br>
            <a:r>
              <a:rPr lang="en-US" sz="2000" dirty="0"/>
              <a:t>(Digital video, online exhibit images, text, digital archives) </a:t>
            </a:r>
            <a:br>
              <a:rPr lang="en-US" sz="2000" dirty="0"/>
            </a:br>
            <a:r>
              <a:rPr lang="en-US" sz="2600" dirty="0" err="1">
                <a:hlinkClick r:id="rId3"/>
              </a:rPr>
              <a:t>Severo</a:t>
            </a:r>
            <a:r>
              <a:rPr lang="en-US" sz="2600" dirty="0">
                <a:hlinkClick r:id="rId3"/>
              </a:rPr>
              <a:t> Perez: And the Earth Did not Swallow Them </a:t>
            </a:r>
            <a:br>
              <a:rPr lang="en-US" sz="2600" dirty="0"/>
            </a:br>
            <a:br>
              <a:rPr lang="en-US" sz="2900" dirty="0"/>
            </a:br>
            <a:r>
              <a:rPr lang="en-US" b="1" dirty="0"/>
              <a:t>Online Exhibits/Digital Archives/ Online Academic Journals</a:t>
            </a:r>
            <a:br>
              <a:rPr lang="en-US" sz="2400" b="1" dirty="0"/>
            </a:br>
            <a:r>
              <a:rPr lang="en-US" sz="2000" dirty="0"/>
              <a:t>(images and text, </a:t>
            </a:r>
            <a:r>
              <a:rPr lang="en-US" sz="2000" dirty="0" err="1"/>
              <a:t>Omeka</a:t>
            </a:r>
            <a:r>
              <a:rPr lang="en-US" sz="2000" dirty="0"/>
              <a:t> front end/Database back end, IIIF)</a:t>
            </a:r>
            <a:br>
              <a:rPr lang="en-US" sz="2000" dirty="0"/>
            </a:br>
            <a:r>
              <a:rPr lang="en-US" sz="2000" dirty="0">
                <a:hlinkClick r:id="rId4"/>
              </a:rPr>
              <a:t>Cabeza de </a:t>
            </a:r>
            <a:r>
              <a:rPr lang="en-US" sz="2000" dirty="0" err="1">
                <a:hlinkClick r:id="rId4"/>
              </a:rPr>
              <a:t>Vaca</a:t>
            </a:r>
            <a:r>
              <a:rPr lang="en-US" sz="2000" dirty="0">
                <a:hlinkClick r:id="rId4"/>
              </a:rPr>
              <a:t> La </a:t>
            </a:r>
            <a:r>
              <a:rPr lang="en-US" sz="2000" dirty="0" err="1">
                <a:hlinkClick r:id="rId4"/>
              </a:rPr>
              <a:t>Relacion</a:t>
            </a:r>
            <a:r>
              <a:rPr lang="en-US" sz="2000" dirty="0">
                <a:hlinkClick r:id="rId4"/>
              </a:rPr>
              <a:t> Digitization</a:t>
            </a:r>
            <a:br>
              <a:rPr lang="en-US" sz="2000" dirty="0">
                <a:hlinkClick r:id="rId5"/>
              </a:rPr>
            </a:br>
            <a:r>
              <a:rPr lang="en-US" sz="2600" dirty="0">
                <a:hlinkClick r:id="rId5"/>
              </a:rPr>
              <a:t> Santiago </a:t>
            </a:r>
            <a:r>
              <a:rPr lang="en-US" sz="2600" dirty="0" err="1">
                <a:hlinkClick r:id="rId5"/>
              </a:rPr>
              <a:t>Tafolla</a:t>
            </a:r>
            <a:r>
              <a:rPr lang="en-US" sz="2600" dirty="0">
                <a:hlinkClick r:id="rId5"/>
              </a:rPr>
              <a:t>: Mexican Amer. Confederate Soldier</a:t>
            </a:r>
            <a:br>
              <a:rPr lang="en-US" sz="2300" dirty="0">
                <a:hlinkClick r:id="rId5"/>
              </a:rPr>
            </a:br>
            <a:br>
              <a:rPr lang="en-US" sz="2300" dirty="0"/>
            </a:br>
            <a:r>
              <a:rPr lang="en-US" b="1" dirty="0"/>
              <a:t>Interactive Image Archives/Data &amp; Research Projects </a:t>
            </a:r>
            <a:br>
              <a:rPr lang="en-US" sz="2400" dirty="0"/>
            </a:br>
            <a:r>
              <a:rPr lang="en-US" sz="2000" dirty="0"/>
              <a:t>(Image libraries, Interactive Commenting/Metadata</a:t>
            </a:r>
            <a:r>
              <a:rPr lang="en-US" sz="2400" dirty="0"/>
              <a:t>)</a:t>
            </a:r>
            <a:br>
              <a:rPr lang="en-US" sz="2400" dirty="0"/>
            </a:br>
            <a:r>
              <a:rPr lang="en-US" sz="2400" dirty="0">
                <a:hlinkClick r:id="rId6"/>
              </a:rPr>
              <a:t>Texas State Flickr Commons</a:t>
            </a:r>
            <a:endParaRPr lang="en-US" sz="2400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900" b="1" dirty="0"/>
              <a:t>Digital Libraries Archiving &amp; Documentation Projects</a:t>
            </a:r>
            <a:br>
              <a:rPr lang="en-US" sz="2900" b="1" dirty="0"/>
            </a:br>
            <a:r>
              <a:rPr lang="en-US" sz="2000" dirty="0"/>
              <a:t>(Text, Metadata, OCR, Search, Zoom ability, Page Turning)</a:t>
            </a:r>
            <a:br>
              <a:rPr lang="en-US" sz="2000" dirty="0">
                <a:hlinkClick r:id="rId7"/>
              </a:rPr>
            </a:br>
            <a:r>
              <a:rPr lang="en-US" sz="2100" dirty="0">
                <a:hlinkClick r:id="rId7"/>
              </a:rPr>
              <a:t> </a:t>
            </a:r>
            <a:r>
              <a:rPr lang="en-US" sz="2100" dirty="0" err="1">
                <a:hlinkClick r:id="rId7"/>
              </a:rPr>
              <a:t>Pedagogs</a:t>
            </a:r>
            <a:r>
              <a:rPr lang="en-US" sz="2100" dirty="0"/>
              <a:t> </a:t>
            </a:r>
            <a:r>
              <a:rPr lang="en-US" sz="1600" dirty="0"/>
              <a:t>University Yearbooks</a:t>
            </a:r>
            <a:br>
              <a:rPr lang="en-US" sz="1600" dirty="0"/>
            </a:br>
            <a:br>
              <a:rPr lang="en-US" sz="1600" dirty="0"/>
            </a:br>
            <a:endParaRPr lang="en-US" sz="1600" dirty="0"/>
          </a:p>
          <a:p>
            <a:pPr marL="0" indent="0">
              <a:buNone/>
            </a:pPr>
            <a:br>
              <a:rPr lang="en-US" sz="2000" dirty="0">
                <a:hlinkClick r:id="rId8"/>
              </a:rPr>
            </a:br>
            <a:r>
              <a:rPr lang="en-US" sz="2000" dirty="0">
                <a:hlinkClick r:id="rId8"/>
              </a:rPr>
              <a:t>Faculty Digitization Proposals/Partnerships</a:t>
            </a:r>
            <a:r>
              <a:rPr lang="en-US" sz="2000" dirty="0"/>
              <a:t>  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2" name="Isosceles Triangle 1"/>
          <p:cNvSpPr/>
          <p:nvPr/>
        </p:nvSpPr>
        <p:spPr>
          <a:xfrm rot="10800000">
            <a:off x="1600199" y="1919591"/>
            <a:ext cx="3810000" cy="4343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>
            <a:stCxn id="2" idx="0"/>
          </p:cNvCxnSpPr>
          <p:nvPr/>
        </p:nvCxnSpPr>
        <p:spPr>
          <a:xfrm>
            <a:off x="3505200" y="6262991"/>
            <a:ext cx="2133601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05200" y="2812302"/>
            <a:ext cx="2240301" cy="483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97093" y="2038683"/>
            <a:ext cx="2118365" cy="457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V="1">
            <a:off x="3549816" y="3886200"/>
            <a:ext cx="2165185" cy="46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V="1">
            <a:off x="3541555" y="4660829"/>
            <a:ext cx="2118323" cy="457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V="1">
            <a:off x="3541554" y="5389181"/>
            <a:ext cx="2203946" cy="47567"/>
          </a:xfrm>
          <a:prstGeom prst="rect">
            <a:avLst/>
          </a:prstGeom>
        </p:spPr>
      </p:pic>
      <p:cxnSp>
        <p:nvCxnSpPr>
          <p:cNvPr id="17" name="Straight Connector 16"/>
          <p:cNvCxnSpPr>
            <a:stCxn id="2" idx="3"/>
            <a:endCxn id="2" idx="0"/>
          </p:cNvCxnSpPr>
          <p:nvPr/>
        </p:nvCxnSpPr>
        <p:spPr>
          <a:xfrm>
            <a:off x="3505199" y="1919591"/>
            <a:ext cx="0" cy="4343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492415" y="5578023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/>
              <a:t>Projects,Prototypes</a:t>
            </a:r>
            <a:r>
              <a:rPr lang="en-US" sz="1600" b="1" dirty="0"/>
              <a:t> Grant Partnerships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048000" y="3619918"/>
            <a:ext cx="0" cy="122755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315439" y="3256506"/>
            <a:ext cx="1234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Complexity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CA0B4C-2AC6-47D6-A52C-01C8F6FB6220}"/>
              </a:ext>
            </a:extLst>
          </p:cNvPr>
          <p:cNvSpPr txBox="1"/>
          <p:nvPr/>
        </p:nvSpPr>
        <p:spPr>
          <a:xfrm>
            <a:off x="97303" y="3886200"/>
            <a:ext cx="22657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1) Project Completion</a:t>
            </a:r>
            <a:br>
              <a:rPr lang="en-US" b="1" dirty="0"/>
            </a:br>
            <a:r>
              <a:rPr lang="en-US" b="1" dirty="0"/>
              <a:t>(Milestones)</a:t>
            </a:r>
            <a:br>
              <a:rPr lang="en-US" b="1" dirty="0"/>
            </a:br>
            <a:r>
              <a:rPr lang="en-US" b="1" dirty="0"/>
              <a:t>2) Usage Statistics</a:t>
            </a:r>
          </a:p>
        </p:txBody>
      </p:sp>
    </p:spTree>
    <p:extLst>
      <p:ext uri="{BB962C8B-B14F-4D97-AF65-F5344CB8AC3E}">
        <p14:creationId xmlns:p14="http://schemas.microsoft.com/office/powerpoint/2010/main" val="5056983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>
            <a:extLst>
              <a:ext uri="{FF2B5EF4-FFF2-40B4-BE49-F238E27FC236}">
                <a16:creationId xmlns:a16="http://schemas.microsoft.com/office/drawing/2014/main" id="{5B32A67F-3598-4A13-8552-DA884FFCC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047819-231A-4F7E-AC40-E015112EF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157" y="2200333"/>
            <a:ext cx="5870843" cy="2076333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Combining Components</a:t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>System Synergies </a:t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2700" dirty="0">
                <a:solidFill>
                  <a:schemeClr val="bg1"/>
                </a:solidFill>
              </a:rPr>
              <a:t>Digital </a:t>
            </a:r>
            <a:r>
              <a:rPr lang="en-US" sz="27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Scholarly Research Ecosystem</a:t>
            </a:r>
            <a:b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b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endParaRPr lang="en-US" sz="27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Freeform: Shape 11">
            <a:extLst>
              <a:ext uri="{FF2B5EF4-FFF2-40B4-BE49-F238E27FC236}">
                <a16:creationId xmlns:a16="http://schemas.microsoft.com/office/drawing/2014/main" id="{BCC55ACC-A2F6-403C-A3A4-D59B3734D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57312" y="381000"/>
            <a:ext cx="6334689" cy="6477000"/>
          </a:xfrm>
          <a:custGeom>
            <a:avLst/>
            <a:gdLst>
              <a:gd name="connsiteX0" fmla="*/ 3561588 w 6334689"/>
              <a:gd name="connsiteY0" fmla="*/ 0 h 6477000"/>
              <a:gd name="connsiteX1" fmla="*/ 6309883 w 6334689"/>
              <a:gd name="connsiteY1" fmla="*/ 1296087 h 6477000"/>
              <a:gd name="connsiteX2" fmla="*/ 6334689 w 6334689"/>
              <a:gd name="connsiteY2" fmla="*/ 1329261 h 6477000"/>
              <a:gd name="connsiteX3" fmla="*/ 6334689 w 6334689"/>
              <a:gd name="connsiteY3" fmla="*/ 5793916 h 6477000"/>
              <a:gd name="connsiteX4" fmla="*/ 6309883 w 6334689"/>
              <a:gd name="connsiteY4" fmla="*/ 5827089 h 6477000"/>
              <a:gd name="connsiteX5" fmla="*/ 5760467 w 6334689"/>
              <a:gd name="connsiteY5" fmla="*/ 6363539 h 6477000"/>
              <a:gd name="connsiteX6" fmla="*/ 5607796 w 6334689"/>
              <a:gd name="connsiteY6" fmla="*/ 6477000 h 6477000"/>
              <a:gd name="connsiteX7" fmla="*/ 1519571 w 6334689"/>
              <a:gd name="connsiteY7" fmla="*/ 6477000 h 6477000"/>
              <a:gd name="connsiteX8" fmla="*/ 1296088 w 6334689"/>
              <a:gd name="connsiteY8" fmla="*/ 6309883 h 6477000"/>
              <a:gd name="connsiteX9" fmla="*/ 0 w 6334689"/>
              <a:gd name="connsiteY9" fmla="*/ 3561588 h 6477000"/>
              <a:gd name="connsiteX10" fmla="*/ 3561588 w 6334689"/>
              <a:gd name="connsiteY10" fmla="*/ 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4689" h="6477000">
                <a:moveTo>
                  <a:pt x="3561588" y="0"/>
                </a:moveTo>
                <a:cubicBezTo>
                  <a:pt x="4668032" y="0"/>
                  <a:pt x="5656635" y="504534"/>
                  <a:pt x="6309883" y="1296087"/>
                </a:cubicBezTo>
                <a:lnTo>
                  <a:pt x="6334689" y="1329261"/>
                </a:lnTo>
                <a:lnTo>
                  <a:pt x="6334689" y="5793916"/>
                </a:lnTo>
                <a:lnTo>
                  <a:pt x="6309883" y="5827089"/>
                </a:lnTo>
                <a:cubicBezTo>
                  <a:pt x="6146571" y="6024977"/>
                  <a:pt x="5962299" y="6204927"/>
                  <a:pt x="5760467" y="6363539"/>
                </a:cubicBezTo>
                <a:lnTo>
                  <a:pt x="5607796" y="6477000"/>
                </a:lnTo>
                <a:lnTo>
                  <a:pt x="1519571" y="6477000"/>
                </a:lnTo>
                <a:lnTo>
                  <a:pt x="1296088" y="6309883"/>
                </a:lnTo>
                <a:cubicBezTo>
                  <a:pt x="504535" y="5656635"/>
                  <a:pt x="0" y="4668032"/>
                  <a:pt x="0" y="3561588"/>
                </a:cubicBezTo>
                <a:cubicBezTo>
                  <a:pt x="0" y="1594577"/>
                  <a:pt x="1594577" y="0"/>
                  <a:pt x="3561588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13">
            <a:extLst>
              <a:ext uri="{FF2B5EF4-FFF2-40B4-BE49-F238E27FC236}">
                <a16:creationId xmlns:a16="http://schemas.microsoft.com/office/drawing/2014/main" id="{598EBA13-C937-430B-9523-439FE21096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21086" y="544777"/>
            <a:ext cx="6170914" cy="6313225"/>
          </a:xfrm>
          <a:custGeom>
            <a:avLst/>
            <a:gdLst>
              <a:gd name="connsiteX0" fmla="*/ 3397813 w 6170914"/>
              <a:gd name="connsiteY0" fmla="*/ 0 h 6313225"/>
              <a:gd name="connsiteX1" fmla="*/ 6019731 w 6170914"/>
              <a:gd name="connsiteY1" fmla="*/ 1236489 h 6313225"/>
              <a:gd name="connsiteX2" fmla="*/ 6170914 w 6170914"/>
              <a:gd name="connsiteY2" fmla="*/ 1438663 h 6313225"/>
              <a:gd name="connsiteX3" fmla="*/ 6170914 w 6170914"/>
              <a:gd name="connsiteY3" fmla="*/ 5356963 h 6313225"/>
              <a:gd name="connsiteX4" fmla="*/ 6019731 w 6170914"/>
              <a:gd name="connsiteY4" fmla="*/ 5559138 h 6313225"/>
              <a:gd name="connsiteX5" fmla="*/ 5194591 w 6170914"/>
              <a:gd name="connsiteY5" fmla="*/ 6282226 h 6313225"/>
              <a:gd name="connsiteX6" fmla="*/ 5141791 w 6170914"/>
              <a:gd name="connsiteY6" fmla="*/ 6313225 h 6313225"/>
              <a:gd name="connsiteX7" fmla="*/ 1659199 w 6170914"/>
              <a:gd name="connsiteY7" fmla="*/ 6313225 h 6313225"/>
              <a:gd name="connsiteX8" fmla="*/ 1498064 w 6170914"/>
              <a:gd name="connsiteY8" fmla="*/ 6215333 h 6313225"/>
              <a:gd name="connsiteX9" fmla="*/ 0 w 6170914"/>
              <a:gd name="connsiteY9" fmla="*/ 3397813 h 6313225"/>
              <a:gd name="connsiteX10" fmla="*/ 3397813 w 6170914"/>
              <a:gd name="connsiteY10" fmla="*/ 0 h 631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70914" h="6313225">
                <a:moveTo>
                  <a:pt x="3397813" y="0"/>
                </a:moveTo>
                <a:cubicBezTo>
                  <a:pt x="4453378" y="0"/>
                  <a:pt x="5396522" y="481334"/>
                  <a:pt x="6019731" y="1236489"/>
                </a:cubicBezTo>
                <a:lnTo>
                  <a:pt x="6170914" y="1438663"/>
                </a:lnTo>
                <a:lnTo>
                  <a:pt x="6170914" y="5356963"/>
                </a:lnTo>
                <a:lnTo>
                  <a:pt x="6019731" y="5559138"/>
                </a:lnTo>
                <a:cubicBezTo>
                  <a:pt x="5786028" y="5842321"/>
                  <a:pt x="5507333" y="6086998"/>
                  <a:pt x="5194591" y="6282226"/>
                </a:cubicBezTo>
                <a:lnTo>
                  <a:pt x="5141791" y="6313225"/>
                </a:lnTo>
                <a:lnTo>
                  <a:pt x="1659199" y="6313225"/>
                </a:lnTo>
                <a:lnTo>
                  <a:pt x="1498064" y="6215333"/>
                </a:lnTo>
                <a:cubicBezTo>
                  <a:pt x="594240" y="5604721"/>
                  <a:pt x="0" y="4570663"/>
                  <a:pt x="0" y="3397813"/>
                </a:cubicBezTo>
                <a:cubicBezTo>
                  <a:pt x="0" y="1521253"/>
                  <a:pt x="1521253" y="0"/>
                  <a:pt x="33978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ECD6DD-2B7B-473B-95DE-C88364A77F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9774" y="3170273"/>
            <a:ext cx="2386812" cy="15966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C0823AB-2F44-405F-B466-D9EDEBFD09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0757" y="1057898"/>
            <a:ext cx="4077608" cy="18315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F62CE8-5B33-4D63-8852-3648A41105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5668" y="3402520"/>
            <a:ext cx="1291175" cy="12911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C801C0-34C2-42AE-95B9-7A5537250A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4552" y="5233625"/>
            <a:ext cx="1770018" cy="176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6698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DAF21-B9AE-4A21-B92F-499044D17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23" y="47170"/>
            <a:ext cx="12012277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Network Effects </a:t>
            </a:r>
            <a:br>
              <a:rPr lang="en-US" dirty="0"/>
            </a:br>
            <a:r>
              <a:rPr lang="en-US" sz="2200" dirty="0"/>
              <a:t>Both In and Between Individual Components </a:t>
            </a:r>
            <a:br>
              <a:rPr lang="en-US" sz="2200" dirty="0"/>
            </a:br>
            <a:r>
              <a:rPr lang="en-US" sz="2200" dirty="0"/>
              <a:t>and In and Among Component Networks</a:t>
            </a:r>
          </a:p>
        </p:txBody>
      </p:sp>
      <p:pic>
        <p:nvPicPr>
          <p:cNvPr id="4" name="Content Placeholder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0D7D916A-F1BD-45EB-96CD-85D4A41CCA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05" y="3133207"/>
            <a:ext cx="4527177" cy="20301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A42B0E-4C26-465D-88E6-E9C1419203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0746" y="3172134"/>
            <a:ext cx="4640619" cy="2081922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CDEE72-CCD1-4502-B5D7-F8A1E9CC476D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4881282" y="4213095"/>
            <a:ext cx="20694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B097FEC2-C7D2-4F81-AC3D-02C8EE4F0A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805" y="1451429"/>
            <a:ext cx="3882390" cy="209263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D991E13-1E68-4F56-9E89-EBEF5ABC78A3}"/>
              </a:ext>
            </a:extLst>
          </p:cNvPr>
          <p:cNvSpPr txBox="1"/>
          <p:nvPr/>
        </p:nvSpPr>
        <p:spPr>
          <a:xfrm>
            <a:off x="179723" y="5484017"/>
            <a:ext cx="10945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en-US" dirty="0"/>
              <a:t>ORCID Aggregates from Several Sources and Networks and Connects to Other Networks, Internal and External</a:t>
            </a:r>
          </a:p>
          <a:p>
            <a:pPr marL="342900" indent="-342900">
              <a:buFontTx/>
              <a:buAutoNum type="arabicParenR"/>
            </a:pPr>
            <a:r>
              <a:rPr lang="en-US" dirty="0"/>
              <a:t>OMEKA can act as a middleware front end connecting several components and component networks internally.</a:t>
            </a:r>
            <a:br>
              <a:rPr lang="en-US" dirty="0"/>
            </a:br>
            <a:r>
              <a:rPr lang="en-US" dirty="0"/>
              <a:t>3) Digitization Lab’s IIIF Framework can create internal or globally distributed Image Libraries.</a:t>
            </a:r>
          </a:p>
          <a:p>
            <a:r>
              <a:rPr lang="en-US" dirty="0"/>
              <a:t>4) </a:t>
            </a:r>
            <a:r>
              <a:rPr lang="en-US" dirty="0" err="1"/>
              <a:t>Dataverse</a:t>
            </a:r>
            <a:r>
              <a:rPr lang="en-US" dirty="0"/>
              <a:t> can be configured as a single Instance or as a </a:t>
            </a:r>
            <a:r>
              <a:rPr lang="en-US" dirty="0" err="1"/>
              <a:t>Consortial</a:t>
            </a:r>
            <a:r>
              <a:rPr lang="en-US" dirty="0"/>
              <a:t> Model (Texas 22 Individual Instances, TDL)</a:t>
            </a:r>
          </a:p>
        </p:txBody>
      </p:sp>
    </p:spTree>
    <p:extLst>
      <p:ext uri="{BB962C8B-B14F-4D97-AF65-F5344CB8AC3E}">
        <p14:creationId xmlns:p14="http://schemas.microsoft.com/office/powerpoint/2010/main" val="42340564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4FB34-5C66-4CE5-A24D-DB5E73434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14" y="129184"/>
            <a:ext cx="1127393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 </a:t>
            </a:r>
            <a:r>
              <a:rPr lang="en-US" sz="6700" dirty="0"/>
              <a:t>Assessment and Results</a:t>
            </a:r>
            <a:br>
              <a:rPr lang="en-US" dirty="0"/>
            </a:br>
            <a:r>
              <a:rPr lang="en-US" sz="2800" dirty="0"/>
              <a:t>Quantitative and Qualitative Measures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DB2479-D075-400B-8DB3-2D68B1263C3F}"/>
              </a:ext>
            </a:extLst>
          </p:cNvPr>
          <p:cNvSpPr/>
          <p:nvPr/>
        </p:nvSpPr>
        <p:spPr>
          <a:xfrm>
            <a:off x="9048749" y="458252"/>
            <a:ext cx="2963009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Annual Usage Growth</a:t>
            </a:r>
            <a:br>
              <a:rPr lang="en-US" dirty="0"/>
            </a:br>
            <a:r>
              <a:rPr lang="en-US" dirty="0"/>
              <a:t>(Downloads, Number of Items, ORCID ID’s </a:t>
            </a:r>
            <a:br>
              <a:rPr lang="en-US" dirty="0"/>
            </a:br>
            <a:r>
              <a:rPr lang="en-US" dirty="0"/>
              <a:t>and Hosted Journals)</a:t>
            </a:r>
          </a:p>
          <a:p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endParaRPr lang="en-US" sz="2400" dirty="0"/>
          </a:p>
          <a:p>
            <a:br>
              <a:rPr lang="en-US" sz="2400" dirty="0"/>
            </a:br>
            <a:br>
              <a:rPr lang="en-US" sz="2400" dirty="0"/>
            </a:br>
            <a:r>
              <a:rPr lang="en-US" dirty="0" err="1"/>
              <a:t>LibQual</a:t>
            </a:r>
            <a:r>
              <a:rPr lang="en-US" dirty="0"/>
              <a:t> Biannual Survey 2013-2019, Faculty and Student System Perceptions, Comments</a:t>
            </a:r>
            <a:br>
              <a:rPr lang="en-US" sz="2400" dirty="0"/>
            </a:br>
            <a:r>
              <a:rPr lang="en-US" sz="2400" dirty="0"/>
              <a:t> 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A5E026AA-8E19-468F-A3FB-EE3B94CC03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432" y="5234166"/>
            <a:ext cx="6252342" cy="12257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D0F206-7F0A-4618-8C57-405E6358E06B}"/>
              </a:ext>
            </a:extLst>
          </p:cNvPr>
          <p:cNvSpPr txBox="1"/>
          <p:nvPr/>
        </p:nvSpPr>
        <p:spPr>
          <a:xfrm>
            <a:off x="324950" y="1464272"/>
            <a:ext cx="15437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Ecosystem Implemented in Stages, 2014-2019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86937FE-7056-49EA-82CD-0ABFC8A87D50}"/>
              </a:ext>
            </a:extLst>
          </p:cNvPr>
          <p:cNvGraphicFramePr>
            <a:graphicFrameLocks noGrp="1"/>
          </p:cNvGraphicFramePr>
          <p:nvPr/>
        </p:nvGraphicFramePr>
        <p:xfrm>
          <a:off x="2212974" y="1596961"/>
          <a:ext cx="6721474" cy="3296641"/>
        </p:xfrm>
        <a:graphic>
          <a:graphicData uri="http://schemas.openxmlformats.org/drawingml/2006/table">
            <a:tbl>
              <a:tblPr firstRow="1" firstCol="1" bandRow="1"/>
              <a:tblGrid>
                <a:gridCol w="958978">
                  <a:extLst>
                    <a:ext uri="{9D8B030D-6E8A-4147-A177-3AD203B41FA5}">
                      <a16:colId xmlns:a16="http://schemas.microsoft.com/office/drawing/2014/main" val="2355885191"/>
                    </a:ext>
                  </a:extLst>
                </a:gridCol>
                <a:gridCol w="960416">
                  <a:extLst>
                    <a:ext uri="{9D8B030D-6E8A-4147-A177-3AD203B41FA5}">
                      <a16:colId xmlns:a16="http://schemas.microsoft.com/office/drawing/2014/main" val="3036533258"/>
                    </a:ext>
                  </a:extLst>
                </a:gridCol>
                <a:gridCol w="960416">
                  <a:extLst>
                    <a:ext uri="{9D8B030D-6E8A-4147-A177-3AD203B41FA5}">
                      <a16:colId xmlns:a16="http://schemas.microsoft.com/office/drawing/2014/main" val="2194153925"/>
                    </a:ext>
                  </a:extLst>
                </a:gridCol>
                <a:gridCol w="960416">
                  <a:extLst>
                    <a:ext uri="{9D8B030D-6E8A-4147-A177-3AD203B41FA5}">
                      <a16:colId xmlns:a16="http://schemas.microsoft.com/office/drawing/2014/main" val="2541743887"/>
                    </a:ext>
                  </a:extLst>
                </a:gridCol>
                <a:gridCol w="960416">
                  <a:extLst>
                    <a:ext uri="{9D8B030D-6E8A-4147-A177-3AD203B41FA5}">
                      <a16:colId xmlns:a16="http://schemas.microsoft.com/office/drawing/2014/main" val="827644429"/>
                    </a:ext>
                  </a:extLst>
                </a:gridCol>
                <a:gridCol w="960416">
                  <a:extLst>
                    <a:ext uri="{9D8B030D-6E8A-4147-A177-3AD203B41FA5}">
                      <a16:colId xmlns:a16="http://schemas.microsoft.com/office/drawing/2014/main" val="962860892"/>
                    </a:ext>
                  </a:extLst>
                </a:gridCol>
                <a:gridCol w="960416">
                  <a:extLst>
                    <a:ext uri="{9D8B030D-6E8A-4147-A177-3AD203B41FA5}">
                      <a16:colId xmlns:a16="http://schemas.microsoft.com/office/drawing/2014/main" val="2304019485"/>
                    </a:ext>
                  </a:extLst>
                </a:gridCol>
              </a:tblGrid>
              <a:tr h="2621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System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763493"/>
                  </a:ext>
                </a:extLst>
              </a:tr>
              <a:tr h="240267">
                <a:tc gridSpan="7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Downloads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4981837"/>
                  </a:ext>
                </a:extLst>
              </a:tr>
              <a:tr h="2402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DSpace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326,762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318,742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385,163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341,224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972,359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1,010,349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6822864"/>
                  </a:ext>
                </a:extLst>
              </a:tr>
              <a:tr h="2402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136,985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158,240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200,373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328,420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470,437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505,658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1804841"/>
                  </a:ext>
                </a:extLst>
              </a:tr>
              <a:tr h="2402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Dataverse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3,451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2,043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237707"/>
                  </a:ext>
                </a:extLst>
              </a:tr>
              <a:tr h="391546">
                <a:tc gridSpan="7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Items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3563958"/>
                  </a:ext>
                </a:extLst>
              </a:tr>
              <a:tr h="2402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DSpace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1,340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1,437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1,546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1,660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2,135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2,720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450206"/>
                  </a:ext>
                </a:extLst>
              </a:tr>
              <a:tr h="2402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1,174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1,326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1,581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1,789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2,218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76397"/>
                  </a:ext>
                </a:extLst>
              </a:tr>
              <a:tr h="2402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Dataverse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702819"/>
                  </a:ext>
                </a:extLst>
              </a:tr>
              <a:tr h="240267">
                <a:tc gridSpan="7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ORCID IDs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070821"/>
                  </a:ext>
                </a:extLst>
              </a:tr>
              <a:tr h="2402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ORCID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4718904"/>
                  </a:ext>
                </a:extLst>
              </a:tr>
              <a:tr h="240267">
                <a:tc gridSpan="7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Hosted Journals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092943"/>
                  </a:ext>
                </a:extLst>
              </a:tr>
              <a:tr h="2402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OJS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14330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9450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626D2-B4A2-441F-A32E-BC0EA13DA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74" y="279625"/>
            <a:ext cx="7191629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800" dirty="0"/>
              <a:t> </a:t>
            </a:r>
            <a:r>
              <a:rPr lang="en-US" sz="3600" dirty="0"/>
              <a:t>Ecosystem as System </a:t>
            </a:r>
            <a:br>
              <a:rPr lang="en-US" sz="3600" dirty="0"/>
            </a:br>
            <a:r>
              <a:rPr lang="en-US" sz="3600" dirty="0"/>
              <a:t> Enables Core Research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AE9D46-533B-4B79-BE44-800556F95DCB}"/>
              </a:ext>
            </a:extLst>
          </p:cNvPr>
          <p:cNvSpPr txBox="1"/>
          <p:nvPr/>
        </p:nvSpPr>
        <p:spPr>
          <a:xfrm>
            <a:off x="479253" y="2096449"/>
            <a:ext cx="6910167" cy="424931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Articles, Theses, Dissertations in the collections repository can be associated  with datasets in the data repository for reference, verification or reproducibility.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Journal article citation lists can be associated with  articles  and datasets in the Collections and Data Repositories</a:t>
            </a:r>
          </a:p>
          <a:p>
            <a:pPr marL="57150">
              <a:lnSpc>
                <a:spcPct val="90000"/>
              </a:lnSpc>
              <a:spcAft>
                <a:spcPts val="600"/>
              </a:spcAft>
            </a:pP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Further Desired Connections can also guide developmental paths for both component software and the ecosystem</a:t>
            </a:r>
          </a:p>
        </p:txBody>
      </p:sp>
      <p:sp>
        <p:nvSpPr>
          <p:cNvPr id="16" name="Rectangle 12">
            <a:extLst>
              <a:ext uri="{FF2B5EF4-FFF2-40B4-BE49-F238E27FC236}">
                <a16:creationId xmlns:a16="http://schemas.microsoft.com/office/drawing/2014/main" id="{61445B8C-D724-4F73-AB77-3CCE4E822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20963"/>
            <a:ext cx="4657345" cy="6816065"/>
          </a:xfrm>
          <a:prstGeom prst="rect">
            <a:avLst/>
          </a:prstGeom>
          <a:solidFill>
            <a:schemeClr val="bg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24E5B8F0-B179-453F-ABE1-B83968CD96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882" y="838442"/>
            <a:ext cx="3996386" cy="178838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9905336-A7CD-4C75-9E77-C704674F40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73347" y="3429000"/>
            <a:ext cx="1597456" cy="0"/>
          </a:xfrm>
          <a:prstGeom prst="line">
            <a:avLst/>
          </a:prstGeom>
          <a:ln w="50800"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E1777F-2833-48A9-BB58-7E9CCCB30D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882" y="4046327"/>
            <a:ext cx="3996386" cy="215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2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9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EFEC49-BD9F-4B65-B8D1-8D830DFE1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3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Digital Collection Repositories Gives Insight and another window into Faculty/Student Research   </a:t>
            </a:r>
            <a:r>
              <a:rPr lang="en-US" sz="2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(Statistics)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04F6844F-26CD-438C-8344-EC12C1B59A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24" y="238125"/>
            <a:ext cx="7419976" cy="626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7122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69B9E-5519-41C2-B687-BAB6C209E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322" y="12296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Network Effects Allow Opportunities</a:t>
            </a:r>
            <a:br>
              <a:rPr lang="en-US" dirty="0"/>
            </a:br>
            <a:r>
              <a:rPr lang="en-US" dirty="0"/>
              <a:t> Among Research Institutions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EF61847E-1D6E-4FF4-996A-872C3F8576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207" y="4438243"/>
            <a:ext cx="5188495" cy="2326716"/>
          </a:xfrm>
          <a:prstGeom prst="rect">
            <a:avLst/>
          </a:prstGeom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26EC2D13-E666-49FB-AD2D-0C48BFD622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57" y="1981046"/>
            <a:ext cx="4587287" cy="2057112"/>
          </a:xfrm>
          <a:prstGeom prst="rect">
            <a:avLst/>
          </a:prstGeom>
        </p:spPr>
      </p:pic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63E4C6C8-C563-480C-89B4-DC5CDBD164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958" y="2045054"/>
            <a:ext cx="4128820" cy="18515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FA7162A-BB5D-49F0-B0A2-E87AEF9EA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0447" y="2934234"/>
            <a:ext cx="2091109" cy="365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88AB8C-1AE4-432F-A600-F6D844966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628544" flipV="1">
            <a:off x="2093553" y="4936443"/>
            <a:ext cx="2613615" cy="457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20062BE-E003-4FED-BB86-F971E3387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408967" flipV="1">
            <a:off x="8702645" y="4261077"/>
            <a:ext cx="2613615" cy="457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6EFE102-1094-40EE-9D31-0AB8CD356750}"/>
              </a:ext>
            </a:extLst>
          </p:cNvPr>
          <p:cNvSpPr txBox="1"/>
          <p:nvPr/>
        </p:nvSpPr>
        <p:spPr>
          <a:xfrm>
            <a:off x="0" y="1402688"/>
            <a:ext cx="18124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Research </a:t>
            </a:r>
          </a:p>
          <a:p>
            <a:pPr algn="ctr"/>
            <a:r>
              <a:rPr lang="en-US" sz="2400" b="1" dirty="0"/>
              <a:t>Institution 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21D18C2-442A-4210-8CEE-269BA3969ADD}"/>
              </a:ext>
            </a:extLst>
          </p:cNvPr>
          <p:cNvSpPr/>
          <p:nvPr/>
        </p:nvSpPr>
        <p:spPr>
          <a:xfrm>
            <a:off x="8615552" y="5464948"/>
            <a:ext cx="3053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b="1" dirty="0">
                <a:solidFill>
                  <a:prstClr val="black"/>
                </a:solidFill>
              </a:rPr>
              <a:t>Research </a:t>
            </a:r>
          </a:p>
          <a:p>
            <a:pPr lvl="0" algn="ctr"/>
            <a:r>
              <a:rPr lang="en-US" sz="2400" b="1" dirty="0">
                <a:solidFill>
                  <a:prstClr val="black"/>
                </a:solidFill>
              </a:rPr>
              <a:t>Institution 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10ADF4-74CE-47F3-8C22-B3E8E7D92E16}"/>
              </a:ext>
            </a:extLst>
          </p:cNvPr>
          <p:cNvSpPr/>
          <p:nvPr/>
        </p:nvSpPr>
        <p:spPr>
          <a:xfrm>
            <a:off x="8173844" y="144951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2400" b="1" dirty="0">
                <a:solidFill>
                  <a:prstClr val="black"/>
                </a:solidFill>
              </a:rPr>
              <a:t>Research</a:t>
            </a:r>
          </a:p>
          <a:p>
            <a:pPr lvl="0" algn="ctr"/>
            <a:r>
              <a:rPr lang="en-US" sz="2400" b="1" dirty="0">
                <a:solidFill>
                  <a:prstClr val="black"/>
                </a:solidFill>
              </a:rPr>
              <a:t> Institution B</a:t>
            </a:r>
          </a:p>
        </p:txBody>
      </p:sp>
    </p:spTree>
    <p:extLst>
      <p:ext uri="{BB962C8B-B14F-4D97-AF65-F5344CB8AC3E}">
        <p14:creationId xmlns:p14="http://schemas.microsoft.com/office/powerpoint/2010/main" val="3620728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F74D28C-3268-4E35-8EE1-D92CB4A85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8D44E42-C462-4105-BC86-FE75B4E3C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DC9681-2FBC-4761-A599-4ADFF694B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6" y="309843"/>
            <a:ext cx="4886324" cy="38144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A13FD3-0D96-4972-B2CB-EB856B41DFC7}"/>
              </a:ext>
            </a:extLst>
          </p:cNvPr>
          <p:cNvSpPr txBox="1"/>
          <p:nvPr/>
        </p:nvSpPr>
        <p:spPr>
          <a:xfrm>
            <a:off x="6658043" y="1838158"/>
            <a:ext cx="5029131" cy="47912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br>
              <a:rPr lang="en-US" b="1" dirty="0"/>
            </a:br>
            <a:endParaRPr lang="en-US" b="1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Digital Collections Repository (</a:t>
            </a:r>
            <a:r>
              <a:rPr lang="en-US" dirty="0" err="1"/>
              <a:t>Dspace</a:t>
            </a:r>
            <a:r>
              <a:rPr lang="en-US" dirty="0"/>
              <a:t>)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Research Data Repository (</a:t>
            </a:r>
            <a:r>
              <a:rPr lang="en-US" dirty="0" err="1"/>
              <a:t>Dataverse</a:t>
            </a:r>
            <a:r>
              <a:rPr lang="en-US" dirty="0"/>
              <a:t>)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Identity Management System (ORCID)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ETD Management System (VIREO)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User Interface Software (OMEKA)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Open Journal Software (OJS3)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Hardware: Digitization Lab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78DBDA7-B593-4BA3-8EAE-2DE63C8E3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9219" y="802348"/>
            <a:ext cx="6172781" cy="1325563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/>
              <a:t>Digital Ecosystem Consists of Six Main  Software Components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504081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CC618-061B-46A9-9324-9C60D1523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1042" y="122372"/>
            <a:ext cx="7840872" cy="1694693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Digital Scholarly Ecosystem</a:t>
            </a:r>
            <a:br>
              <a:rPr lang="en-US" sz="3100" dirty="0"/>
            </a:br>
            <a:r>
              <a:rPr lang="en-US" sz="4000" dirty="0"/>
              <a:t>Timelines and Implementation Paths</a:t>
            </a:r>
            <a:br>
              <a:rPr lang="en-US" sz="3100" dirty="0"/>
            </a:br>
            <a:r>
              <a:rPr lang="en-US" sz="2400" b="1" dirty="0"/>
              <a:t>Many Roads To Rome (1-5 Year Paths)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786BA0-6344-492A-972A-A2F9D23DD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279" y="2900280"/>
            <a:ext cx="7459362" cy="3181684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en-US" sz="2000" b="1" dirty="0"/>
              <a:t>Year 1  : </a:t>
            </a:r>
            <a:r>
              <a:rPr lang="en-US" sz="1600" dirty="0"/>
              <a:t>Digital Collection Repository and Digitization Lab</a:t>
            </a:r>
            <a:br>
              <a:rPr lang="en-US" sz="2000" dirty="0"/>
            </a:br>
            <a:r>
              <a:rPr lang="en-US" sz="2000" b="1" dirty="0"/>
              <a:t>Year 2: </a:t>
            </a:r>
            <a:r>
              <a:rPr lang="en-US" sz="1600" dirty="0"/>
              <a:t>User Interface Software (OMEKA), Identity Management System, ORCID </a:t>
            </a:r>
            <a:br>
              <a:rPr lang="en-US" sz="2000" dirty="0"/>
            </a:br>
            <a:r>
              <a:rPr lang="en-US" sz="2000" b="1" dirty="0"/>
              <a:t>Year 3: </a:t>
            </a:r>
            <a:r>
              <a:rPr lang="en-US" sz="1600" dirty="0"/>
              <a:t>Data Repository</a:t>
            </a:r>
            <a:br>
              <a:rPr lang="en-US" sz="2000" dirty="0"/>
            </a:br>
            <a:r>
              <a:rPr lang="en-US" sz="2000" b="1" dirty="0"/>
              <a:t>Year 4: </a:t>
            </a:r>
            <a:r>
              <a:rPr lang="en-US" sz="1600" dirty="0"/>
              <a:t>ETD Middleware (VIREO) and OJS Software</a:t>
            </a:r>
            <a:br>
              <a:rPr lang="en-US" sz="1600" dirty="0"/>
            </a:br>
            <a:r>
              <a:rPr lang="en-US" sz="2000" b="1" dirty="0"/>
              <a:t>Year 5 </a:t>
            </a:r>
            <a:r>
              <a:rPr lang="en-US" sz="1600" dirty="0"/>
              <a:t>Complex Digitization Projects, IIIF Server, Faculty Grant Projects etc.</a:t>
            </a: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2C6A2225-94AF-4BC4-98F4-77746E7B1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5108" y="1"/>
            <a:ext cx="4666892" cy="3612937"/>
          </a:xfrm>
          <a:custGeom>
            <a:avLst/>
            <a:gdLst>
              <a:gd name="connsiteX0" fmla="*/ 192227 w 4666892"/>
              <a:gd name="connsiteY0" fmla="*/ 0 h 3612937"/>
              <a:gd name="connsiteX1" fmla="*/ 4666892 w 4666892"/>
              <a:gd name="connsiteY1" fmla="*/ 0 h 3612937"/>
              <a:gd name="connsiteX2" fmla="*/ 4666892 w 4666892"/>
              <a:gd name="connsiteY2" fmla="*/ 2643684 h 3612937"/>
              <a:gd name="connsiteX3" fmla="*/ 4657487 w 4666892"/>
              <a:gd name="connsiteY3" fmla="*/ 2656262 h 3612937"/>
              <a:gd name="connsiteX4" fmla="*/ 2628900 w 4666892"/>
              <a:gd name="connsiteY4" fmla="*/ 3612937 h 3612937"/>
              <a:gd name="connsiteX5" fmla="*/ 0 w 4666892"/>
              <a:gd name="connsiteY5" fmla="*/ 984037 h 3612937"/>
              <a:gd name="connsiteX6" fmla="*/ 118190 w 4666892"/>
              <a:gd name="connsiteY6" fmla="*/ 202283 h 361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6892" h="3612937">
                <a:moveTo>
                  <a:pt x="192227" y="0"/>
                </a:moveTo>
                <a:lnTo>
                  <a:pt x="4666892" y="0"/>
                </a:lnTo>
                <a:lnTo>
                  <a:pt x="4666892" y="2643684"/>
                </a:lnTo>
                <a:lnTo>
                  <a:pt x="4657487" y="2656262"/>
                </a:lnTo>
                <a:cubicBezTo>
                  <a:pt x="4175308" y="3240527"/>
                  <a:pt x="3445594" y="3612937"/>
                  <a:pt x="2628900" y="3612937"/>
                </a:cubicBezTo>
                <a:cubicBezTo>
                  <a:pt x="1176999" y="3612937"/>
                  <a:pt x="0" y="2435938"/>
                  <a:pt x="0" y="984037"/>
                </a:cubicBezTo>
                <a:cubicBezTo>
                  <a:pt x="0" y="711806"/>
                  <a:pt x="41379" y="449239"/>
                  <a:pt x="118190" y="2022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46EA0402-5843-4D53-BF9C-BE72058120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89830" y="1"/>
            <a:ext cx="4502173" cy="3448219"/>
          </a:xfrm>
          <a:custGeom>
            <a:avLst/>
            <a:gdLst>
              <a:gd name="connsiteX0" fmla="*/ 205627 w 4502173"/>
              <a:gd name="connsiteY0" fmla="*/ 0 h 3448219"/>
              <a:gd name="connsiteX1" fmla="*/ 4502173 w 4502173"/>
              <a:gd name="connsiteY1" fmla="*/ 0 h 3448219"/>
              <a:gd name="connsiteX2" fmla="*/ 4502173 w 4502173"/>
              <a:gd name="connsiteY2" fmla="*/ 2368934 h 3448219"/>
              <a:gd name="connsiteX3" fmla="*/ 4365663 w 4502173"/>
              <a:gd name="connsiteY3" fmla="*/ 2551486 h 3448219"/>
              <a:gd name="connsiteX4" fmla="*/ 2464181 w 4502173"/>
              <a:gd name="connsiteY4" fmla="*/ 3448219 h 3448219"/>
              <a:gd name="connsiteX5" fmla="*/ 0 w 4502173"/>
              <a:gd name="connsiteY5" fmla="*/ 984038 h 3448219"/>
              <a:gd name="connsiteX6" fmla="*/ 193648 w 4502173"/>
              <a:gd name="connsiteY6" fmla="*/ 24867 h 3448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2173" h="3448219">
                <a:moveTo>
                  <a:pt x="205627" y="0"/>
                </a:moveTo>
                <a:lnTo>
                  <a:pt x="4502173" y="0"/>
                </a:lnTo>
                <a:lnTo>
                  <a:pt x="4502173" y="2368934"/>
                </a:lnTo>
                <a:lnTo>
                  <a:pt x="4365663" y="2551486"/>
                </a:lnTo>
                <a:cubicBezTo>
                  <a:pt x="3913696" y="3099144"/>
                  <a:pt x="3229704" y="3448219"/>
                  <a:pt x="2464181" y="3448219"/>
                </a:cubicBezTo>
                <a:cubicBezTo>
                  <a:pt x="1103251" y="3448219"/>
                  <a:pt x="0" y="2344968"/>
                  <a:pt x="0" y="984038"/>
                </a:cubicBezTo>
                <a:cubicBezTo>
                  <a:pt x="0" y="643806"/>
                  <a:pt x="68954" y="319678"/>
                  <a:pt x="193648" y="2486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34" name="Picture 10" descr="Image result for timelines icon">
            <a:extLst>
              <a:ext uri="{FF2B5EF4-FFF2-40B4-BE49-F238E27FC236}">
                <a16:creationId xmlns:a16="http://schemas.microsoft.com/office/drawing/2014/main" id="{E92975EF-A39E-48A9-9847-A1B9908C6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68827" y="244523"/>
            <a:ext cx="2580738" cy="258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648F5915-2CE1-4F74-88C5-D4366893D2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4737" y="3918051"/>
            <a:ext cx="3587263" cy="2939948"/>
          </a:xfrm>
          <a:custGeom>
            <a:avLst/>
            <a:gdLst>
              <a:gd name="connsiteX0" fmla="*/ 2070613 w 3587263"/>
              <a:gd name="connsiteY0" fmla="*/ 0 h 2939948"/>
              <a:gd name="connsiteX1" fmla="*/ 3534758 w 3587263"/>
              <a:gd name="connsiteY1" fmla="*/ 606469 h 2939948"/>
              <a:gd name="connsiteX2" fmla="*/ 3587263 w 3587263"/>
              <a:gd name="connsiteY2" fmla="*/ 664240 h 2939948"/>
              <a:gd name="connsiteX3" fmla="*/ 3587263 w 3587263"/>
              <a:gd name="connsiteY3" fmla="*/ 2939948 h 2939948"/>
              <a:gd name="connsiteX4" fmla="*/ 193241 w 3587263"/>
              <a:gd name="connsiteY4" fmla="*/ 2939948 h 2939948"/>
              <a:gd name="connsiteX5" fmla="*/ 162719 w 3587263"/>
              <a:gd name="connsiteY5" fmla="*/ 2876589 h 2939948"/>
              <a:gd name="connsiteX6" fmla="*/ 0 w 3587263"/>
              <a:gd name="connsiteY6" fmla="*/ 2070613 h 2939948"/>
              <a:gd name="connsiteX7" fmla="*/ 2070613 w 3587263"/>
              <a:gd name="connsiteY7" fmla="*/ 0 h 293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87263" h="2939948">
                <a:moveTo>
                  <a:pt x="2070613" y="0"/>
                </a:moveTo>
                <a:cubicBezTo>
                  <a:pt x="2642397" y="0"/>
                  <a:pt x="3160050" y="231761"/>
                  <a:pt x="3534758" y="606469"/>
                </a:cubicBezTo>
                <a:lnTo>
                  <a:pt x="3587263" y="664240"/>
                </a:lnTo>
                <a:lnTo>
                  <a:pt x="3587263" y="2939948"/>
                </a:lnTo>
                <a:lnTo>
                  <a:pt x="193241" y="2939948"/>
                </a:lnTo>
                <a:lnTo>
                  <a:pt x="162719" y="2876589"/>
                </a:lnTo>
                <a:cubicBezTo>
                  <a:pt x="57940" y="2628865"/>
                  <a:pt x="0" y="2356505"/>
                  <a:pt x="0" y="2070613"/>
                </a:cubicBezTo>
                <a:cubicBezTo>
                  <a:pt x="0" y="927045"/>
                  <a:pt x="927045" y="0"/>
                  <a:pt x="2070613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1B43EC4-7D6F-44CA-82DD-103883D23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8827" y="4082142"/>
            <a:ext cx="3423175" cy="2775859"/>
          </a:xfrm>
          <a:custGeom>
            <a:avLst/>
            <a:gdLst>
              <a:gd name="connsiteX0" fmla="*/ 1906524 w 3423175"/>
              <a:gd name="connsiteY0" fmla="*/ 0 h 2775859"/>
              <a:gd name="connsiteX1" fmla="*/ 3377691 w 3423175"/>
              <a:gd name="connsiteY1" fmla="*/ 693798 h 2775859"/>
              <a:gd name="connsiteX2" fmla="*/ 3423175 w 3423175"/>
              <a:gd name="connsiteY2" fmla="*/ 754624 h 2775859"/>
              <a:gd name="connsiteX3" fmla="*/ 3423175 w 3423175"/>
              <a:gd name="connsiteY3" fmla="*/ 2775859 h 2775859"/>
              <a:gd name="connsiteX4" fmla="*/ 211114 w 3423175"/>
              <a:gd name="connsiteY4" fmla="*/ 2775859 h 2775859"/>
              <a:gd name="connsiteX5" fmla="*/ 149824 w 3423175"/>
              <a:gd name="connsiteY5" fmla="*/ 2648629 h 2775859"/>
              <a:gd name="connsiteX6" fmla="*/ 0 w 3423175"/>
              <a:gd name="connsiteY6" fmla="*/ 1906524 h 2775859"/>
              <a:gd name="connsiteX7" fmla="*/ 1906524 w 3423175"/>
              <a:gd name="connsiteY7" fmla="*/ 0 h 2775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23175" h="2775859">
                <a:moveTo>
                  <a:pt x="1906524" y="0"/>
                </a:moveTo>
                <a:cubicBezTo>
                  <a:pt x="2498805" y="0"/>
                  <a:pt x="3028006" y="270078"/>
                  <a:pt x="3377691" y="693798"/>
                </a:cubicBezTo>
                <a:lnTo>
                  <a:pt x="3423175" y="754624"/>
                </a:lnTo>
                <a:lnTo>
                  <a:pt x="3423175" y="2775859"/>
                </a:lnTo>
                <a:lnTo>
                  <a:pt x="211114" y="2775859"/>
                </a:lnTo>
                <a:lnTo>
                  <a:pt x="149824" y="2648629"/>
                </a:lnTo>
                <a:cubicBezTo>
                  <a:pt x="53349" y="2420536"/>
                  <a:pt x="0" y="2169760"/>
                  <a:pt x="0" y="1906524"/>
                </a:cubicBezTo>
                <a:cubicBezTo>
                  <a:pt x="0" y="853580"/>
                  <a:pt x="853580" y="0"/>
                  <a:pt x="190652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30" name="Picture 6" descr="Image result for timelines icon">
            <a:extLst>
              <a:ext uri="{FF2B5EF4-FFF2-40B4-BE49-F238E27FC236}">
                <a16:creationId xmlns:a16="http://schemas.microsoft.com/office/drawing/2014/main" id="{8607D9A9-9D96-4F81-AB5E-15A850306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71968" y="4769963"/>
            <a:ext cx="1922936" cy="192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04877D4-95DD-4C42-BA01-4A37F44CA1B2}"/>
              </a:ext>
            </a:extLst>
          </p:cNvPr>
          <p:cNvSpPr txBox="1"/>
          <p:nvPr/>
        </p:nvSpPr>
        <p:spPr>
          <a:xfrm>
            <a:off x="2997503" y="4869906"/>
            <a:ext cx="15437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Ecosystem Implemented in Stages, 2014-2019</a:t>
            </a:r>
          </a:p>
        </p:txBody>
      </p:sp>
    </p:spTree>
    <p:extLst>
      <p:ext uri="{BB962C8B-B14F-4D97-AF65-F5344CB8AC3E}">
        <p14:creationId xmlns:p14="http://schemas.microsoft.com/office/powerpoint/2010/main" val="14598328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C9BAC-3381-4C12-955C-0A526FD2A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65" y="428667"/>
            <a:ext cx="5314536" cy="1325563"/>
          </a:xfrm>
        </p:spPr>
        <p:txBody>
          <a:bodyPr>
            <a:normAutofit/>
          </a:bodyPr>
          <a:lstStyle/>
          <a:p>
            <a:r>
              <a:rPr lang="en-US" b="1" dirty="0"/>
              <a:t>Human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A6DFA-10BF-441D-BBC0-E7DEE13EB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611" y="1981972"/>
            <a:ext cx="5820780" cy="4243080"/>
          </a:xfrm>
        </p:spPr>
        <p:txBody>
          <a:bodyPr anchor="t">
            <a:normAutofit/>
          </a:bodyPr>
          <a:lstStyle/>
          <a:p>
            <a:r>
              <a:rPr lang="en-US" sz="1800" b="1" dirty="0"/>
              <a:t>System Administrator/Programmer</a:t>
            </a:r>
            <a:br>
              <a:rPr lang="en-US" sz="1800" b="1" dirty="0"/>
            </a:br>
            <a:r>
              <a:rPr lang="en-US" sz="1600" dirty="0"/>
              <a:t>server infrastructure set-up/maintenance/basic customization</a:t>
            </a:r>
          </a:p>
          <a:p>
            <a:r>
              <a:rPr lang="en-US" sz="1600" b="1" dirty="0"/>
              <a:t>Digital Collections Li</a:t>
            </a:r>
            <a:r>
              <a:rPr lang="en-US" sz="1800" b="1" dirty="0"/>
              <a:t>brarian</a:t>
            </a:r>
            <a:r>
              <a:rPr lang="en-US" sz="1800" dirty="0"/>
              <a:t>: </a:t>
            </a:r>
            <a:br>
              <a:rPr lang="en-US" sz="1800" dirty="0"/>
            </a:br>
            <a:r>
              <a:rPr lang="en-US" sz="1600" dirty="0"/>
              <a:t>Administration, Marketing, User Support, Collections and Data Repository, OJS/ORCID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600" b="1" dirty="0"/>
              <a:t>Metadata Librarian</a:t>
            </a:r>
            <a:r>
              <a:rPr lang="en-US" sz="1600" dirty="0"/>
              <a:t>: Dublin Core, Specialized Schema</a:t>
            </a:r>
          </a:p>
          <a:p>
            <a:r>
              <a:rPr lang="en-US" sz="1600" b="1" dirty="0"/>
              <a:t>Web Developer/Programmer</a:t>
            </a:r>
            <a:r>
              <a:rPr lang="en-US" sz="1600" dirty="0"/>
              <a:t>: OMEKA, System Integration</a:t>
            </a:r>
          </a:p>
          <a:p>
            <a:r>
              <a:rPr lang="en-US" sz="1600" b="1" dirty="0"/>
              <a:t>Project Manager/Department Head </a:t>
            </a:r>
            <a:r>
              <a:rPr lang="en-US" sz="1600" dirty="0"/>
              <a:t>(PMP Certification)</a:t>
            </a:r>
          </a:p>
          <a:p>
            <a:r>
              <a:rPr lang="en-US" sz="1600" b="1" dirty="0"/>
              <a:t>Digitization Specialist</a:t>
            </a:r>
          </a:p>
          <a:p>
            <a:r>
              <a:rPr lang="en-US" sz="1600" b="1" dirty="0"/>
              <a:t>GIS Specialist/Data Visualization Specialist</a:t>
            </a:r>
          </a:p>
          <a:p>
            <a:r>
              <a:rPr lang="en-US" sz="1600" b="1" dirty="0"/>
              <a:t>AI Specialist/Post-Doc/CLIR Fellow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picture containing food&#10;&#10;Description automatically generated">
            <a:extLst>
              <a:ext uri="{FF2B5EF4-FFF2-40B4-BE49-F238E27FC236}">
                <a16:creationId xmlns:a16="http://schemas.microsoft.com/office/drawing/2014/main" id="{C172A615-C001-41D6-8E68-E783AF4593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8" r="2" b="2"/>
          <a:stretch/>
        </p:blipFill>
        <p:spPr>
          <a:xfrm>
            <a:off x="6750141" y="-2008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178375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2228850" y="152400"/>
            <a:ext cx="7912100" cy="914400"/>
          </a:xfrm>
        </p:spPr>
        <p:txBody>
          <a:bodyPr>
            <a:normAutofit fontScale="90000"/>
          </a:bodyPr>
          <a:lstStyle/>
          <a:p>
            <a:pPr>
              <a:defRPr sz="1800" b="0" i="0" u="none" strike="noStrike" kern="1200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 sz="2400" b="1" dirty="0"/>
              <a:t>Percent Increase in Article Citations by Discipline</a:t>
            </a:r>
            <a:br>
              <a:rPr lang="en-US" sz="2400" b="1" dirty="0"/>
            </a:br>
            <a:r>
              <a:rPr lang="en-US" sz="2400" b="1" dirty="0"/>
              <a:t>with Open Access Online Availability</a:t>
            </a:r>
            <a:br>
              <a:rPr lang="en-US" sz="2400" b="1" dirty="0"/>
            </a:br>
            <a:r>
              <a:rPr lang="en-US" sz="2400" b="1" dirty="0"/>
              <a:t>(Immediately Available Through Google)</a:t>
            </a: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2071689" y="1890714"/>
          <a:ext cx="8226425" cy="3502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592638" y="5486400"/>
            <a:ext cx="509905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1400" b="1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Range = 36%-250%</a:t>
            </a:r>
          </a:p>
          <a:p>
            <a:pPr algn="r">
              <a:defRPr/>
            </a:pPr>
            <a:r>
              <a:rPr lang="en-GB" sz="14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(Data: </a:t>
            </a:r>
            <a:r>
              <a:rPr lang="en-GB" sz="1400" dirty="0" err="1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Stevan</a:t>
            </a:r>
            <a:r>
              <a:rPr lang="en-GB" sz="14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 </a:t>
            </a:r>
            <a:r>
              <a:rPr lang="en-GB" sz="1400" dirty="0" err="1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Harnad</a:t>
            </a:r>
            <a:r>
              <a:rPr lang="en-GB" sz="14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 and Heather Joseph, 2014</a:t>
            </a:r>
            <a:r>
              <a:rPr lang="en-GB" sz="1600" dirty="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314783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9500-6280-4708-B9DF-CF17B0704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14CB3-355D-4231-B331-85F726A51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1620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A1478-AC3F-47E3-93D5-F36542CE1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96D0E-DE8A-46B3-B5C9-99E42C2EAC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657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84C12-71F3-456C-A6E6-54A832B3D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41E91-9C88-41DB-A2BE-FFFBC9C77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666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F3A71-D95E-49F6-8402-4EEC7E8FF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C19F7-92D3-4CCA-B3EC-34F34A7C1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00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6388F-1F77-4299-9F62-195CA7ED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FFACB-F82E-4837-8509-94CD74371F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57691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FC643-EFB0-4E38-A73F-941C06389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149F82-7D18-418D-BFF7-DF6B987F7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98115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59B79-2A3D-4800-BA82-9F2A858C0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AE17C7-F70C-4BAF-BA18-0BFDFC8894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1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1C072-9CEF-424E-832D-7591B876B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2131" y="4652619"/>
            <a:ext cx="8048129" cy="1363215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br>
              <a:rPr lang="en-US" sz="2300" dirty="0"/>
            </a:br>
            <a:r>
              <a:rPr lang="en-US" sz="2300" dirty="0"/>
              <a:t>Collocating Open Source Digital Components in a Networked Research Ecosystem Enables Larger Connections and/or Network Effects</a:t>
            </a:r>
            <a:br>
              <a:rPr lang="en-US" sz="2300" dirty="0"/>
            </a:br>
            <a:br>
              <a:rPr lang="en-US" sz="2300" dirty="0"/>
            </a:br>
            <a:r>
              <a:rPr lang="en-US" sz="2300" dirty="0"/>
              <a:t>Ecosystem Metaphor Looks at Component Relationships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4051FED-CF0D-4DDD-A9BB-E58FEEFE7C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67580" y="2042"/>
            <a:ext cx="3224421" cy="4020664"/>
          </a:xfrm>
          <a:custGeom>
            <a:avLst/>
            <a:gdLst>
              <a:gd name="connsiteX0" fmla="*/ 449733 w 3224421"/>
              <a:gd name="connsiteY0" fmla="*/ 0 h 4020664"/>
              <a:gd name="connsiteX1" fmla="*/ 3224421 w 3224421"/>
              <a:gd name="connsiteY1" fmla="*/ 0 h 4020664"/>
              <a:gd name="connsiteX2" fmla="*/ 3224421 w 3224421"/>
              <a:gd name="connsiteY2" fmla="*/ 3933205 h 4020664"/>
              <a:gd name="connsiteX3" fmla="*/ 3087301 w 3224421"/>
              <a:gd name="connsiteY3" fmla="*/ 3968462 h 4020664"/>
              <a:gd name="connsiteX4" fmla="*/ 2569464 w 3224421"/>
              <a:gd name="connsiteY4" fmla="*/ 4020664 h 4020664"/>
              <a:gd name="connsiteX5" fmla="*/ 0 w 3224421"/>
              <a:gd name="connsiteY5" fmla="*/ 1451200 h 4020664"/>
              <a:gd name="connsiteX6" fmla="*/ 438824 w 3224421"/>
              <a:gd name="connsiteY6" fmla="*/ 14588 h 4020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24421" h="4020664">
                <a:moveTo>
                  <a:pt x="449733" y="0"/>
                </a:moveTo>
                <a:lnTo>
                  <a:pt x="3224421" y="0"/>
                </a:lnTo>
                <a:lnTo>
                  <a:pt x="3224421" y="3933205"/>
                </a:lnTo>
                <a:lnTo>
                  <a:pt x="3087301" y="3968462"/>
                </a:lnTo>
                <a:cubicBezTo>
                  <a:pt x="2920035" y="4002689"/>
                  <a:pt x="2746849" y="4020664"/>
                  <a:pt x="2569464" y="4020664"/>
                </a:cubicBezTo>
                <a:cubicBezTo>
                  <a:pt x="1150388" y="4020664"/>
                  <a:pt x="0" y="2870276"/>
                  <a:pt x="0" y="1451200"/>
                </a:cubicBezTo>
                <a:cubicBezTo>
                  <a:pt x="0" y="919047"/>
                  <a:pt x="161773" y="424677"/>
                  <a:pt x="438824" y="14588"/>
                </a:cubicBezTo>
                <a:close/>
              </a:path>
            </a:pathLst>
          </a:custGeom>
          <a:solidFill>
            <a:schemeClr val="tx1"/>
          </a:solidFill>
          <a:ln w="952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2E5A8E1-2A22-48D0-9556-E21648FA1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46518"/>
            <a:ext cx="4100079" cy="6194580"/>
          </a:xfrm>
          <a:custGeom>
            <a:avLst/>
            <a:gdLst>
              <a:gd name="connsiteX0" fmla="*/ 1002789 w 4100079"/>
              <a:gd name="connsiteY0" fmla="*/ 0 h 6194580"/>
              <a:gd name="connsiteX1" fmla="*/ 4100079 w 4100079"/>
              <a:gd name="connsiteY1" fmla="*/ 3097290 h 6194580"/>
              <a:gd name="connsiteX2" fmla="*/ 1002789 w 4100079"/>
              <a:gd name="connsiteY2" fmla="*/ 6194580 h 6194580"/>
              <a:gd name="connsiteX3" fmla="*/ 81750 w 4100079"/>
              <a:gd name="connsiteY3" fmla="*/ 6055332 h 6194580"/>
              <a:gd name="connsiteX4" fmla="*/ 0 w 4100079"/>
              <a:gd name="connsiteY4" fmla="*/ 6025411 h 6194580"/>
              <a:gd name="connsiteX5" fmla="*/ 0 w 4100079"/>
              <a:gd name="connsiteY5" fmla="*/ 169169 h 6194580"/>
              <a:gd name="connsiteX6" fmla="*/ 81750 w 4100079"/>
              <a:gd name="connsiteY6" fmla="*/ 139248 h 6194580"/>
              <a:gd name="connsiteX7" fmla="*/ 1002789 w 4100079"/>
              <a:gd name="connsiteY7" fmla="*/ 0 h 6194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0079" h="6194580">
                <a:moveTo>
                  <a:pt x="1002789" y="0"/>
                </a:moveTo>
                <a:cubicBezTo>
                  <a:pt x="2713375" y="0"/>
                  <a:pt x="4100079" y="1386704"/>
                  <a:pt x="4100079" y="3097290"/>
                </a:cubicBezTo>
                <a:cubicBezTo>
                  <a:pt x="4100079" y="4807876"/>
                  <a:pt x="2713375" y="6194580"/>
                  <a:pt x="1002789" y="6194580"/>
                </a:cubicBezTo>
                <a:cubicBezTo>
                  <a:pt x="682054" y="6194580"/>
                  <a:pt x="372706" y="6145829"/>
                  <a:pt x="81750" y="6055332"/>
                </a:cubicBezTo>
                <a:lnTo>
                  <a:pt x="0" y="6025411"/>
                </a:lnTo>
                <a:lnTo>
                  <a:pt x="0" y="169169"/>
                </a:lnTo>
                <a:lnTo>
                  <a:pt x="81750" y="139248"/>
                </a:lnTo>
                <a:cubicBezTo>
                  <a:pt x="372706" y="48751"/>
                  <a:pt x="682054" y="0"/>
                  <a:pt x="1002789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AA2300-0FA6-4328-9BD8-1D67925C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53543" y="0"/>
            <a:ext cx="3566160" cy="3159748"/>
          </a:xfrm>
          <a:custGeom>
            <a:avLst/>
            <a:gdLst>
              <a:gd name="connsiteX0" fmla="*/ 649888 w 3566160"/>
              <a:gd name="connsiteY0" fmla="*/ 0 h 3159748"/>
              <a:gd name="connsiteX1" fmla="*/ 2916273 w 3566160"/>
              <a:gd name="connsiteY1" fmla="*/ 0 h 3159748"/>
              <a:gd name="connsiteX2" fmla="*/ 2917285 w 3566160"/>
              <a:gd name="connsiteY2" fmla="*/ 757 h 3159748"/>
              <a:gd name="connsiteX3" fmla="*/ 3566160 w 3566160"/>
              <a:gd name="connsiteY3" fmla="*/ 1376668 h 3159748"/>
              <a:gd name="connsiteX4" fmla="*/ 1783080 w 3566160"/>
              <a:gd name="connsiteY4" fmla="*/ 3159748 h 3159748"/>
              <a:gd name="connsiteX5" fmla="*/ 0 w 3566160"/>
              <a:gd name="connsiteY5" fmla="*/ 1376668 h 3159748"/>
              <a:gd name="connsiteX6" fmla="*/ 648876 w 3566160"/>
              <a:gd name="connsiteY6" fmla="*/ 757 h 3159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66160" h="3159748">
                <a:moveTo>
                  <a:pt x="649888" y="0"/>
                </a:moveTo>
                <a:lnTo>
                  <a:pt x="2916273" y="0"/>
                </a:lnTo>
                <a:lnTo>
                  <a:pt x="2917285" y="757"/>
                </a:lnTo>
                <a:cubicBezTo>
                  <a:pt x="3313569" y="327800"/>
                  <a:pt x="3566160" y="822736"/>
                  <a:pt x="3566160" y="1376668"/>
                </a:cubicBezTo>
                <a:cubicBezTo>
                  <a:pt x="3566160" y="2361436"/>
                  <a:pt x="2767848" y="3159748"/>
                  <a:pt x="1783080" y="3159748"/>
                </a:cubicBezTo>
                <a:cubicBezTo>
                  <a:pt x="798312" y="3159748"/>
                  <a:pt x="0" y="2361436"/>
                  <a:pt x="0" y="1376668"/>
                </a:cubicBezTo>
                <a:cubicBezTo>
                  <a:pt x="0" y="822736"/>
                  <a:pt x="252591" y="327800"/>
                  <a:pt x="648876" y="75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17">
            <a:extLst>
              <a:ext uri="{FF2B5EF4-FFF2-40B4-BE49-F238E27FC236}">
                <a16:creationId xmlns:a16="http://schemas.microsoft.com/office/drawing/2014/main" id="{D3E1FE85-D0BF-41D3-8B85-04776368E1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18135" y="0"/>
            <a:ext cx="3236976" cy="2995156"/>
          </a:xfrm>
          <a:custGeom>
            <a:avLst/>
            <a:gdLst>
              <a:gd name="connsiteX0" fmla="*/ 770517 w 3236976"/>
              <a:gd name="connsiteY0" fmla="*/ 0 h 2995156"/>
              <a:gd name="connsiteX1" fmla="*/ 2466460 w 3236976"/>
              <a:gd name="connsiteY1" fmla="*/ 0 h 2995156"/>
              <a:gd name="connsiteX2" fmla="*/ 2523400 w 3236976"/>
              <a:gd name="connsiteY2" fmla="*/ 34592 h 2995156"/>
              <a:gd name="connsiteX3" fmla="*/ 3236976 w 3236976"/>
              <a:gd name="connsiteY3" fmla="*/ 1376668 h 2995156"/>
              <a:gd name="connsiteX4" fmla="*/ 1618488 w 3236976"/>
              <a:gd name="connsiteY4" fmla="*/ 2995156 h 2995156"/>
              <a:gd name="connsiteX5" fmla="*/ 0 w 3236976"/>
              <a:gd name="connsiteY5" fmla="*/ 1376668 h 2995156"/>
              <a:gd name="connsiteX6" fmla="*/ 713576 w 3236976"/>
              <a:gd name="connsiteY6" fmla="*/ 34592 h 2995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36976" h="2995156">
                <a:moveTo>
                  <a:pt x="770517" y="0"/>
                </a:moveTo>
                <a:lnTo>
                  <a:pt x="2466460" y="0"/>
                </a:lnTo>
                <a:lnTo>
                  <a:pt x="2523400" y="34592"/>
                </a:lnTo>
                <a:cubicBezTo>
                  <a:pt x="2953921" y="325446"/>
                  <a:pt x="3236976" y="818002"/>
                  <a:pt x="3236976" y="1376668"/>
                </a:cubicBezTo>
                <a:cubicBezTo>
                  <a:pt x="3236976" y="2270534"/>
                  <a:pt x="2512354" y="2995156"/>
                  <a:pt x="1618488" y="2995156"/>
                </a:cubicBezTo>
                <a:cubicBezTo>
                  <a:pt x="724622" y="2995156"/>
                  <a:pt x="0" y="2270534"/>
                  <a:pt x="0" y="1376668"/>
                </a:cubicBezTo>
                <a:cubicBezTo>
                  <a:pt x="0" y="818002"/>
                  <a:pt x="283056" y="325446"/>
                  <a:pt x="713576" y="3459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Freeform: Shape 19">
            <a:extLst>
              <a:ext uri="{FF2B5EF4-FFF2-40B4-BE49-F238E27FC236}">
                <a16:creationId xmlns:a16="http://schemas.microsoft.com/office/drawing/2014/main" id="{1072B470-1E76-42B5-86EA-1FB0F881D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4396" y="2042"/>
            <a:ext cx="3387604" cy="4183848"/>
          </a:xfrm>
          <a:custGeom>
            <a:avLst/>
            <a:gdLst>
              <a:gd name="connsiteX0" fmla="*/ 420128 w 3387604"/>
              <a:gd name="connsiteY0" fmla="*/ 0 h 4183848"/>
              <a:gd name="connsiteX1" fmla="*/ 3387604 w 3387604"/>
              <a:gd name="connsiteY1" fmla="*/ 0 h 4183848"/>
              <a:gd name="connsiteX2" fmla="*/ 3387604 w 3387604"/>
              <a:gd name="connsiteY2" fmla="*/ 4101530 h 4183848"/>
              <a:gd name="connsiteX3" fmla="*/ 3283372 w 3387604"/>
              <a:gd name="connsiteY3" fmla="*/ 4128330 h 4183848"/>
              <a:gd name="connsiteX4" fmla="*/ 2732648 w 3387604"/>
              <a:gd name="connsiteY4" fmla="*/ 4183848 h 4183848"/>
              <a:gd name="connsiteX5" fmla="*/ 0 w 3387604"/>
              <a:gd name="connsiteY5" fmla="*/ 1451200 h 4183848"/>
              <a:gd name="connsiteX6" fmla="*/ 329816 w 3387604"/>
              <a:gd name="connsiteY6" fmla="*/ 148658 h 4183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7604" h="4183848">
                <a:moveTo>
                  <a:pt x="420128" y="0"/>
                </a:moveTo>
                <a:lnTo>
                  <a:pt x="3387604" y="0"/>
                </a:lnTo>
                <a:lnTo>
                  <a:pt x="3387604" y="4101530"/>
                </a:lnTo>
                <a:lnTo>
                  <a:pt x="3283372" y="4128330"/>
                </a:lnTo>
                <a:cubicBezTo>
                  <a:pt x="3105483" y="4164732"/>
                  <a:pt x="2921298" y="4183848"/>
                  <a:pt x="2732648" y="4183848"/>
                </a:cubicBezTo>
                <a:cubicBezTo>
                  <a:pt x="1223448" y="4183848"/>
                  <a:pt x="0" y="2960400"/>
                  <a:pt x="0" y="1451200"/>
                </a:cubicBezTo>
                <a:cubicBezTo>
                  <a:pt x="0" y="979575"/>
                  <a:pt x="119477" y="535856"/>
                  <a:pt x="329816" y="148658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Freeform: Shape 21">
            <a:extLst>
              <a:ext uri="{FF2B5EF4-FFF2-40B4-BE49-F238E27FC236}">
                <a16:creationId xmlns:a16="http://schemas.microsoft.com/office/drawing/2014/main" id="{DDD8B025-3845-4DEF-98B6-7C0BF531D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13156"/>
            <a:ext cx="3933440" cy="5861304"/>
          </a:xfrm>
          <a:custGeom>
            <a:avLst/>
            <a:gdLst>
              <a:gd name="connsiteX0" fmla="*/ 1002788 w 3933440"/>
              <a:gd name="connsiteY0" fmla="*/ 0 h 5861304"/>
              <a:gd name="connsiteX1" fmla="*/ 3933440 w 3933440"/>
              <a:gd name="connsiteY1" fmla="*/ 2930652 h 5861304"/>
              <a:gd name="connsiteX2" fmla="*/ 1002788 w 3933440"/>
              <a:gd name="connsiteY2" fmla="*/ 5861304 h 5861304"/>
              <a:gd name="connsiteX3" fmla="*/ 131302 w 3933440"/>
              <a:gd name="connsiteY3" fmla="*/ 5729548 h 5861304"/>
              <a:gd name="connsiteX4" fmla="*/ 0 w 3933440"/>
              <a:gd name="connsiteY4" fmla="*/ 5681491 h 5861304"/>
              <a:gd name="connsiteX5" fmla="*/ 0 w 3933440"/>
              <a:gd name="connsiteY5" fmla="*/ 179814 h 5861304"/>
              <a:gd name="connsiteX6" fmla="*/ 131302 w 3933440"/>
              <a:gd name="connsiteY6" fmla="*/ 131756 h 5861304"/>
              <a:gd name="connsiteX7" fmla="*/ 1002788 w 3933440"/>
              <a:gd name="connsiteY7" fmla="*/ 0 h 586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33440" h="5861304">
                <a:moveTo>
                  <a:pt x="1002788" y="0"/>
                </a:moveTo>
                <a:cubicBezTo>
                  <a:pt x="2621342" y="0"/>
                  <a:pt x="3933440" y="1312098"/>
                  <a:pt x="3933440" y="2930652"/>
                </a:cubicBezTo>
                <a:cubicBezTo>
                  <a:pt x="3933440" y="4549206"/>
                  <a:pt x="2621342" y="5861304"/>
                  <a:pt x="1002788" y="5861304"/>
                </a:cubicBezTo>
                <a:cubicBezTo>
                  <a:pt x="699309" y="5861304"/>
                  <a:pt x="406604" y="5815176"/>
                  <a:pt x="131302" y="5729548"/>
                </a:cubicBezTo>
                <a:lnTo>
                  <a:pt x="0" y="5681491"/>
                </a:lnTo>
                <a:lnTo>
                  <a:pt x="0" y="179814"/>
                </a:lnTo>
                <a:lnTo>
                  <a:pt x="131302" y="131756"/>
                </a:lnTo>
                <a:cubicBezTo>
                  <a:pt x="406604" y="46129"/>
                  <a:pt x="699309" y="0"/>
                  <a:pt x="1002788" y="0"/>
                </a:cubicBezTo>
                <a:close/>
              </a:path>
            </a:pathLst>
          </a:custGeom>
          <a:solidFill>
            <a:schemeClr val="tx1"/>
          </a:solidFill>
          <a:ln w="952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867FE4-B1D1-46C2-B93F-A9FA928D8D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097" y="1781207"/>
            <a:ext cx="3486947" cy="31908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FD01C5-FE5B-4290-9F21-7D17FD7450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2364" y="748938"/>
            <a:ext cx="2668517" cy="1400255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80FCA52-2D9D-495F-9E16-E68E94AA42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9120851" y="1010554"/>
            <a:ext cx="3071150" cy="11386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21E971-282A-4D97-8756-981F29A429FE}"/>
              </a:ext>
            </a:extLst>
          </p:cNvPr>
          <p:cNvSpPr txBox="1"/>
          <p:nvPr/>
        </p:nvSpPr>
        <p:spPr>
          <a:xfrm>
            <a:off x="4604182" y="3535464"/>
            <a:ext cx="47958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Simple Larger Idea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7AEE9F-1F4A-401E-B409-9D16FDE0DACC}"/>
              </a:ext>
            </a:extLst>
          </p:cNvPr>
          <p:cNvSpPr txBox="1"/>
          <p:nvPr/>
        </p:nvSpPr>
        <p:spPr>
          <a:xfrm>
            <a:off x="3591340" y="5657671"/>
            <a:ext cx="7162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3897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88C07-E704-452F-8AF0-4A329E7B7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0DEED-299F-4D08-806B-5D5B7E9067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31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E7C1F-AB05-4764-8D92-D7A9C3770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Network Effects: Metcalfe’s Law</a:t>
            </a:r>
            <a:br>
              <a:rPr lang="en-US" b="1" dirty="0"/>
            </a:br>
            <a:endParaRPr lang="en-US" sz="2200" b="1" dirty="0"/>
          </a:p>
        </p:txBody>
      </p:sp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7EF668F7-6EA3-4F53-A5B7-E35EE2D66F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82" y="1747330"/>
            <a:ext cx="8222185" cy="443181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D328F9F-61BE-4125-99D3-214BCAB2EF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7249" y="2038350"/>
            <a:ext cx="3381375" cy="24239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5FA4F6-464D-48C3-A6AF-068751F0E65B}"/>
              </a:ext>
            </a:extLst>
          </p:cNvPr>
          <p:cNvSpPr txBox="1"/>
          <p:nvPr/>
        </p:nvSpPr>
        <p:spPr>
          <a:xfrm>
            <a:off x="2943225" y="6051122"/>
            <a:ext cx="5280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Component Networks may be Internal and/or External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027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DB81B-0DA5-4375-805C-1C824B699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565" y="74771"/>
            <a:ext cx="1109882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2400" dirty="0"/>
            </a:br>
            <a:r>
              <a:rPr lang="en-US" sz="4000" b="1" dirty="0"/>
              <a:t>Together, These Digital Ecosystem Components Enable  </a:t>
            </a:r>
            <a:br>
              <a:rPr lang="en-US" sz="4000" b="1" dirty="0"/>
            </a:br>
            <a:r>
              <a:rPr lang="en-US" sz="4000" b="1" dirty="0"/>
              <a:t>Various Parts of the Academic Research Cycle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5CDC97-75B4-4A6D-97D0-7A5DC09A0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975" y="1607489"/>
            <a:ext cx="6069623" cy="45522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736DE5-F90F-4B6B-85DB-7AA97C9A18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29" y="1550339"/>
            <a:ext cx="5715000" cy="5248275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05C8E073-1202-4C28-9209-B2C012AFA0DD}"/>
              </a:ext>
            </a:extLst>
          </p:cNvPr>
          <p:cNvSpPr/>
          <p:nvPr/>
        </p:nvSpPr>
        <p:spPr>
          <a:xfrm rot="2828502">
            <a:off x="-20441" y="3959435"/>
            <a:ext cx="3958696" cy="2426305"/>
          </a:xfrm>
          <a:prstGeom prst="ellipse">
            <a:avLst/>
          </a:prstGeom>
          <a:solidFill>
            <a:srgbClr val="4472C4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95083F2-783B-4F2A-BF74-E19B24F74873}"/>
              </a:ext>
            </a:extLst>
          </p:cNvPr>
          <p:cNvSpPr/>
          <p:nvPr/>
        </p:nvSpPr>
        <p:spPr>
          <a:xfrm>
            <a:off x="6325766" y="2256472"/>
            <a:ext cx="2306366" cy="1750218"/>
          </a:xfrm>
          <a:prstGeom prst="ellipse">
            <a:avLst/>
          </a:prstGeom>
          <a:solidFill>
            <a:srgbClr val="4472C4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EABF1E7-D38D-47B7-B932-D7F3CB02C1C3}"/>
              </a:ext>
            </a:extLst>
          </p:cNvPr>
          <p:cNvSpPr/>
          <p:nvPr/>
        </p:nvSpPr>
        <p:spPr>
          <a:xfrm>
            <a:off x="6553486" y="4175696"/>
            <a:ext cx="5142035" cy="2580420"/>
          </a:xfrm>
          <a:prstGeom prst="ellipse">
            <a:avLst/>
          </a:prstGeom>
          <a:solidFill>
            <a:srgbClr val="4472C4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2B0F9D0-9434-4989-9E9B-D2AD003FDEB4}"/>
              </a:ext>
            </a:extLst>
          </p:cNvPr>
          <p:cNvSpPr/>
          <p:nvPr/>
        </p:nvSpPr>
        <p:spPr>
          <a:xfrm rot="5400000">
            <a:off x="2797842" y="3134292"/>
            <a:ext cx="3695700" cy="2352674"/>
          </a:xfrm>
          <a:prstGeom prst="ellipse">
            <a:avLst/>
          </a:prstGeom>
          <a:solidFill>
            <a:srgbClr val="4472C4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41C105-5B5B-43AC-8A55-81D6733EEA45}"/>
              </a:ext>
            </a:extLst>
          </p:cNvPr>
          <p:cNvSpPr txBox="1"/>
          <p:nvPr/>
        </p:nvSpPr>
        <p:spPr>
          <a:xfrm>
            <a:off x="4153914" y="1730152"/>
            <a:ext cx="1743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Pragmatic Levels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09798E-9786-47FC-8FBF-70282A08192F}"/>
              </a:ext>
            </a:extLst>
          </p:cNvPr>
          <p:cNvSpPr txBox="1"/>
          <p:nvPr/>
        </p:nvSpPr>
        <p:spPr>
          <a:xfrm>
            <a:off x="10107266" y="1874217"/>
            <a:ext cx="1588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Abstract Levels</a:t>
            </a:r>
          </a:p>
        </p:txBody>
      </p:sp>
    </p:spTree>
    <p:extLst>
      <p:ext uri="{BB962C8B-B14F-4D97-AF65-F5344CB8AC3E}">
        <p14:creationId xmlns:p14="http://schemas.microsoft.com/office/powerpoint/2010/main" val="3311965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>
            <a:extLst>
              <a:ext uri="{FF2B5EF4-FFF2-40B4-BE49-F238E27FC236}">
                <a16:creationId xmlns:a16="http://schemas.microsoft.com/office/drawing/2014/main" id="{5B32A67F-3598-4A13-8552-DA884FFCC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047819-231A-4F7E-AC40-E015112EF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34" y="1352667"/>
            <a:ext cx="5009819" cy="2076333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Texas State University</a:t>
            </a:r>
            <a:b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Libraries</a:t>
            </a:r>
            <a:b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Digital Scholarly Research Ecosystem</a:t>
            </a:r>
            <a:b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3100" dirty="0">
                <a:solidFill>
                  <a:schemeClr val="bg1"/>
                </a:solidFill>
              </a:rPr>
              <a:t> P</a:t>
            </a:r>
            <a:r>
              <a:rPr lang="en-US" sz="31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rimary Components</a:t>
            </a:r>
          </a:p>
        </p:txBody>
      </p:sp>
      <p:sp>
        <p:nvSpPr>
          <p:cNvPr id="17" name="Freeform: Shape 11">
            <a:extLst>
              <a:ext uri="{FF2B5EF4-FFF2-40B4-BE49-F238E27FC236}">
                <a16:creationId xmlns:a16="http://schemas.microsoft.com/office/drawing/2014/main" id="{BCC55ACC-A2F6-403C-A3A4-D59B3734D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57312" y="381000"/>
            <a:ext cx="6334689" cy="6477000"/>
          </a:xfrm>
          <a:custGeom>
            <a:avLst/>
            <a:gdLst>
              <a:gd name="connsiteX0" fmla="*/ 3561588 w 6334689"/>
              <a:gd name="connsiteY0" fmla="*/ 0 h 6477000"/>
              <a:gd name="connsiteX1" fmla="*/ 6309883 w 6334689"/>
              <a:gd name="connsiteY1" fmla="*/ 1296087 h 6477000"/>
              <a:gd name="connsiteX2" fmla="*/ 6334689 w 6334689"/>
              <a:gd name="connsiteY2" fmla="*/ 1329261 h 6477000"/>
              <a:gd name="connsiteX3" fmla="*/ 6334689 w 6334689"/>
              <a:gd name="connsiteY3" fmla="*/ 5793916 h 6477000"/>
              <a:gd name="connsiteX4" fmla="*/ 6309883 w 6334689"/>
              <a:gd name="connsiteY4" fmla="*/ 5827089 h 6477000"/>
              <a:gd name="connsiteX5" fmla="*/ 5760467 w 6334689"/>
              <a:gd name="connsiteY5" fmla="*/ 6363539 h 6477000"/>
              <a:gd name="connsiteX6" fmla="*/ 5607796 w 6334689"/>
              <a:gd name="connsiteY6" fmla="*/ 6477000 h 6477000"/>
              <a:gd name="connsiteX7" fmla="*/ 1519571 w 6334689"/>
              <a:gd name="connsiteY7" fmla="*/ 6477000 h 6477000"/>
              <a:gd name="connsiteX8" fmla="*/ 1296088 w 6334689"/>
              <a:gd name="connsiteY8" fmla="*/ 6309883 h 6477000"/>
              <a:gd name="connsiteX9" fmla="*/ 0 w 6334689"/>
              <a:gd name="connsiteY9" fmla="*/ 3561588 h 6477000"/>
              <a:gd name="connsiteX10" fmla="*/ 3561588 w 6334689"/>
              <a:gd name="connsiteY10" fmla="*/ 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4689" h="6477000">
                <a:moveTo>
                  <a:pt x="3561588" y="0"/>
                </a:moveTo>
                <a:cubicBezTo>
                  <a:pt x="4668032" y="0"/>
                  <a:pt x="5656635" y="504534"/>
                  <a:pt x="6309883" y="1296087"/>
                </a:cubicBezTo>
                <a:lnTo>
                  <a:pt x="6334689" y="1329261"/>
                </a:lnTo>
                <a:lnTo>
                  <a:pt x="6334689" y="5793916"/>
                </a:lnTo>
                <a:lnTo>
                  <a:pt x="6309883" y="5827089"/>
                </a:lnTo>
                <a:cubicBezTo>
                  <a:pt x="6146571" y="6024977"/>
                  <a:pt x="5962299" y="6204927"/>
                  <a:pt x="5760467" y="6363539"/>
                </a:cubicBezTo>
                <a:lnTo>
                  <a:pt x="5607796" y="6477000"/>
                </a:lnTo>
                <a:lnTo>
                  <a:pt x="1519571" y="6477000"/>
                </a:lnTo>
                <a:lnTo>
                  <a:pt x="1296088" y="6309883"/>
                </a:lnTo>
                <a:cubicBezTo>
                  <a:pt x="504535" y="5656635"/>
                  <a:pt x="0" y="4668032"/>
                  <a:pt x="0" y="3561588"/>
                </a:cubicBezTo>
                <a:cubicBezTo>
                  <a:pt x="0" y="1594577"/>
                  <a:pt x="1594577" y="0"/>
                  <a:pt x="3561588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13">
            <a:extLst>
              <a:ext uri="{FF2B5EF4-FFF2-40B4-BE49-F238E27FC236}">
                <a16:creationId xmlns:a16="http://schemas.microsoft.com/office/drawing/2014/main" id="{598EBA13-C937-430B-9523-439FE21096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21086" y="544777"/>
            <a:ext cx="6170914" cy="6313225"/>
          </a:xfrm>
          <a:custGeom>
            <a:avLst/>
            <a:gdLst>
              <a:gd name="connsiteX0" fmla="*/ 3397813 w 6170914"/>
              <a:gd name="connsiteY0" fmla="*/ 0 h 6313225"/>
              <a:gd name="connsiteX1" fmla="*/ 6019731 w 6170914"/>
              <a:gd name="connsiteY1" fmla="*/ 1236489 h 6313225"/>
              <a:gd name="connsiteX2" fmla="*/ 6170914 w 6170914"/>
              <a:gd name="connsiteY2" fmla="*/ 1438663 h 6313225"/>
              <a:gd name="connsiteX3" fmla="*/ 6170914 w 6170914"/>
              <a:gd name="connsiteY3" fmla="*/ 5356963 h 6313225"/>
              <a:gd name="connsiteX4" fmla="*/ 6019731 w 6170914"/>
              <a:gd name="connsiteY4" fmla="*/ 5559138 h 6313225"/>
              <a:gd name="connsiteX5" fmla="*/ 5194591 w 6170914"/>
              <a:gd name="connsiteY5" fmla="*/ 6282226 h 6313225"/>
              <a:gd name="connsiteX6" fmla="*/ 5141791 w 6170914"/>
              <a:gd name="connsiteY6" fmla="*/ 6313225 h 6313225"/>
              <a:gd name="connsiteX7" fmla="*/ 1659199 w 6170914"/>
              <a:gd name="connsiteY7" fmla="*/ 6313225 h 6313225"/>
              <a:gd name="connsiteX8" fmla="*/ 1498064 w 6170914"/>
              <a:gd name="connsiteY8" fmla="*/ 6215333 h 6313225"/>
              <a:gd name="connsiteX9" fmla="*/ 0 w 6170914"/>
              <a:gd name="connsiteY9" fmla="*/ 3397813 h 6313225"/>
              <a:gd name="connsiteX10" fmla="*/ 3397813 w 6170914"/>
              <a:gd name="connsiteY10" fmla="*/ 0 h 631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70914" h="6313225">
                <a:moveTo>
                  <a:pt x="3397813" y="0"/>
                </a:moveTo>
                <a:cubicBezTo>
                  <a:pt x="4453378" y="0"/>
                  <a:pt x="5396522" y="481334"/>
                  <a:pt x="6019731" y="1236489"/>
                </a:cubicBezTo>
                <a:lnTo>
                  <a:pt x="6170914" y="1438663"/>
                </a:lnTo>
                <a:lnTo>
                  <a:pt x="6170914" y="5356963"/>
                </a:lnTo>
                <a:lnTo>
                  <a:pt x="6019731" y="5559138"/>
                </a:lnTo>
                <a:cubicBezTo>
                  <a:pt x="5786028" y="5842321"/>
                  <a:pt x="5507333" y="6086998"/>
                  <a:pt x="5194591" y="6282226"/>
                </a:cubicBezTo>
                <a:lnTo>
                  <a:pt x="5141791" y="6313225"/>
                </a:lnTo>
                <a:lnTo>
                  <a:pt x="1659199" y="6313225"/>
                </a:lnTo>
                <a:lnTo>
                  <a:pt x="1498064" y="6215333"/>
                </a:lnTo>
                <a:cubicBezTo>
                  <a:pt x="594240" y="5604721"/>
                  <a:pt x="0" y="4570663"/>
                  <a:pt x="0" y="3397813"/>
                </a:cubicBezTo>
                <a:cubicBezTo>
                  <a:pt x="0" y="1521253"/>
                  <a:pt x="1521253" y="0"/>
                  <a:pt x="33978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Books">
            <a:extLst>
              <a:ext uri="{FF2B5EF4-FFF2-40B4-BE49-F238E27FC236}">
                <a16:creationId xmlns:a16="http://schemas.microsoft.com/office/drawing/2014/main" id="{B1775C9A-AFFA-4E01-9594-C47BBF5790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1871" y="2897916"/>
            <a:ext cx="2308714" cy="2308714"/>
          </a:xfrm>
          <a:prstGeom prst="rect">
            <a:avLst/>
          </a:prstGeom>
        </p:spPr>
      </p:pic>
      <p:pic>
        <p:nvPicPr>
          <p:cNvPr id="19" name="Graphic 6" descr="System">
            <a:extLst>
              <a:ext uri="{FF2B5EF4-FFF2-40B4-BE49-F238E27FC236}">
                <a16:creationId xmlns:a16="http://schemas.microsoft.com/office/drawing/2014/main" id="{80A584E0-C87F-423C-A8B0-1BAF1D1C24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80585" y="2339664"/>
            <a:ext cx="3123954" cy="312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797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0A1B5-631A-4BC2-AD49-1849096CE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1200" y="910514"/>
            <a:ext cx="5558278" cy="132556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Institutional Digital Collections Repository 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Dspace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14" name="Freeform: Shape 9">
            <a:extLst>
              <a:ext uri="{FF2B5EF4-FFF2-40B4-BE49-F238E27FC236}">
                <a16:creationId xmlns:a16="http://schemas.microsoft.com/office/drawing/2014/main" id="{4F74D28C-3268-4E35-8EE1-D92CB4A85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: Shape 11">
            <a:extLst>
              <a:ext uri="{FF2B5EF4-FFF2-40B4-BE49-F238E27FC236}">
                <a16:creationId xmlns:a16="http://schemas.microsoft.com/office/drawing/2014/main" id="{58D44E42-C462-4105-BC86-FE75B4E3C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D2EEBC-5480-421B-AAF4-B5E9FB536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66" y="360494"/>
            <a:ext cx="4399722" cy="44364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F7DF43B-EC98-421C-98DD-00E4905887BF}"/>
              </a:ext>
            </a:extLst>
          </p:cNvPr>
          <p:cNvSpPr txBox="1"/>
          <p:nvPr/>
        </p:nvSpPr>
        <p:spPr>
          <a:xfrm>
            <a:off x="6501200" y="2578699"/>
            <a:ext cx="5006336" cy="31816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500" dirty="0"/>
              <a:t>Organizes, centralizes and makes  accessible </a:t>
            </a:r>
            <a:br>
              <a:rPr lang="en-US" sz="1500" dirty="0"/>
            </a:br>
            <a:r>
              <a:rPr lang="en-US" sz="1500" dirty="0"/>
              <a:t>research and knowledge generated by the institution’s research community (Faculty and Graduate Students):</a:t>
            </a:r>
            <a:br>
              <a:rPr lang="en-US" sz="1500" dirty="0"/>
            </a:br>
            <a:br>
              <a:rPr lang="en-US" sz="1500" dirty="0"/>
            </a:br>
            <a:r>
              <a:rPr lang="en-US" sz="1500" dirty="0"/>
              <a:t>Pre-prints</a:t>
            </a:r>
            <a:br>
              <a:rPr lang="en-US" sz="1500" dirty="0"/>
            </a:br>
            <a:r>
              <a:rPr lang="en-US" sz="1500" dirty="0"/>
              <a:t>Faculty Publications</a:t>
            </a:r>
            <a:br>
              <a:rPr lang="en-US" sz="1500" dirty="0"/>
            </a:br>
            <a:r>
              <a:rPr lang="en-US" sz="1500" dirty="0"/>
              <a:t>White Papers</a:t>
            </a:r>
            <a:br>
              <a:rPr lang="en-US" sz="1500" dirty="0"/>
            </a:br>
            <a:r>
              <a:rPr lang="en-US" sz="1500" dirty="0"/>
              <a:t>Conference Presentations</a:t>
            </a:r>
            <a:br>
              <a:rPr lang="en-US" sz="1500" dirty="0"/>
            </a:br>
            <a:r>
              <a:rPr lang="en-US" sz="1500" dirty="0"/>
              <a:t>Graduate Student Theses</a:t>
            </a:r>
            <a:br>
              <a:rPr lang="en-US" sz="1500" dirty="0"/>
            </a:br>
            <a:r>
              <a:rPr lang="en-US" sz="1500" dirty="0"/>
              <a:t>and Dissertations</a:t>
            </a:r>
            <a:br>
              <a:rPr lang="en-US" sz="1500" dirty="0"/>
            </a:br>
            <a:br>
              <a:rPr lang="en-US" sz="1500" dirty="0"/>
            </a:br>
            <a:br>
              <a:rPr lang="en-US" sz="1500" dirty="0"/>
            </a:b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4171683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2798</Words>
  <Application>Microsoft Office PowerPoint</Application>
  <PresentationFormat>Widescreen</PresentationFormat>
  <Paragraphs>314</Paragraphs>
  <Slides>50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5" baseType="lpstr">
      <vt:lpstr>Arial</vt:lpstr>
      <vt:lpstr>Calibri</vt:lpstr>
      <vt:lpstr>Calibri Light</vt:lpstr>
      <vt:lpstr>Times New Roman</vt:lpstr>
      <vt:lpstr>Office Theme</vt:lpstr>
      <vt:lpstr>Developing a  Digital Scholarship  Research Ecosystem </vt:lpstr>
      <vt:lpstr>What is a Digital Scholarly Research Ecosystem? </vt:lpstr>
      <vt:lpstr>  General Characteristics of This Digital Scholarly Research Ecosystem  </vt:lpstr>
      <vt:lpstr>Digital Ecosystem Consists of Six Main  Software Components</vt:lpstr>
      <vt:lpstr> Collocating Open Source Digital Components in a Networked Research Ecosystem Enables Larger Connections and/or Network Effects  Ecosystem Metaphor Looks at Component Relationships</vt:lpstr>
      <vt:lpstr>Network Effects: Metcalfe’s Law </vt:lpstr>
      <vt:lpstr> Together, These Digital Ecosystem Components Enable   Various Parts of the Academic Research Cycle</vt:lpstr>
      <vt:lpstr>Texas State University Libraries Digital Scholarly Research Ecosystem  Primary Components</vt:lpstr>
      <vt:lpstr>Institutional Digital Collections Repository (Dspace)</vt:lpstr>
      <vt:lpstr>Primary Use Case Value Application of Structured Metadata Schema for Search Engine Optimization </vt:lpstr>
      <vt:lpstr>PowerPoint Presentation</vt:lpstr>
      <vt:lpstr>Application of Structured Metadata Schema  for Search Engine Optimization Leads to Accessibility and Multiple Points of Access</vt:lpstr>
      <vt:lpstr> Research Data Repository</vt:lpstr>
      <vt:lpstr>   The Dataverse can be configured as a single Instance or as a Consortial Model  </vt:lpstr>
      <vt:lpstr> Digital Scholarly  Research Ecosystem  Secondary Components (Dependent on Primary Digital  Repositories for Content and Data)</vt:lpstr>
      <vt:lpstr>Vireo </vt:lpstr>
      <vt:lpstr>Researcher Identity Management System </vt:lpstr>
      <vt:lpstr>Omeka and OJS</vt:lpstr>
      <vt:lpstr>The Digitization Lab</vt:lpstr>
      <vt:lpstr> Combining Research Ecosystem Components Opens Amazing Possibilities For Digital Scholarship &amp; Collaboration Opportunities </vt:lpstr>
      <vt:lpstr>Human Resources and  Implementation Paths </vt:lpstr>
      <vt:lpstr> Ecosystem Assessment and Results Quantitative and Qualitative Measures</vt:lpstr>
      <vt:lpstr>  Summary Reflections</vt:lpstr>
      <vt:lpstr>Questions, Comments</vt:lpstr>
      <vt:lpstr>Further References</vt:lpstr>
      <vt:lpstr>Future Pathways Networked Global Scholarly Research Environment</vt:lpstr>
      <vt:lpstr>Research Universities and Digital Research Ecosystems</vt:lpstr>
      <vt:lpstr> One Server Per Research Institution  2020-2025</vt:lpstr>
      <vt:lpstr>PowerPoint Presentation</vt:lpstr>
      <vt:lpstr>Brainstorming Models One Laptop Per Child   Dreamed up mid-late 90’s, Launched 2005</vt:lpstr>
      <vt:lpstr>Research Universities and Digital Research Ecosystems</vt:lpstr>
      <vt:lpstr>Research Universities and Digital Research Ecosystems</vt:lpstr>
      <vt:lpstr>Larger Digital Scholarly Research Projects   Can Act as  Qualitative/Quantitative Benchmarks  </vt:lpstr>
      <vt:lpstr>Combining Components System Synergies  Digital Scholarly Research Ecosystem  </vt:lpstr>
      <vt:lpstr>Network Effects  Both In and Between Individual Components  and In and Among Component Networks</vt:lpstr>
      <vt:lpstr> Assessment and Results Quantitative and Qualitative Measures</vt:lpstr>
      <vt:lpstr> Ecosystem as System   Enables Core Research</vt:lpstr>
      <vt:lpstr> Digital Collection Repositories Gives Insight and another window into Faculty/Student Research   (Statistics)</vt:lpstr>
      <vt:lpstr>Network Effects Allow Opportunities  Among Research Institutions</vt:lpstr>
      <vt:lpstr>Digital Scholarly Ecosystem Timelines and Implementation Paths Many Roads To Rome (1-5 Year Paths)</vt:lpstr>
      <vt:lpstr>Human Resources</vt:lpstr>
      <vt:lpstr>Percent Increase in Article Citations by Discipline with Open Access Online Availability (Immediately Available Through Google)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an Open Source Digital Scholarly Research Ecosystem Local and Global Possibilities </dc:title>
  <dc:creator>Uzwyshyn, Raymond J</dc:creator>
  <cp:lastModifiedBy>Uzwyshyn, Raymond J</cp:lastModifiedBy>
  <cp:revision>51</cp:revision>
  <dcterms:created xsi:type="dcterms:W3CDTF">2019-12-10T11:15:59Z</dcterms:created>
  <dcterms:modified xsi:type="dcterms:W3CDTF">2020-02-20T22:41:56Z</dcterms:modified>
</cp:coreProperties>
</file>