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3" r:id="rId3"/>
    <p:sldId id="281" r:id="rId4"/>
    <p:sldId id="287" r:id="rId5"/>
    <p:sldId id="288" r:id="rId6"/>
    <p:sldId id="294" r:id="rId7"/>
    <p:sldId id="282" r:id="rId8"/>
    <p:sldId id="283" r:id="rId9"/>
    <p:sldId id="284" r:id="rId10"/>
    <p:sldId id="285" r:id="rId11"/>
    <p:sldId id="259" r:id="rId12"/>
    <p:sldId id="292" r:id="rId13"/>
    <p:sldId id="286" r:id="rId14"/>
    <p:sldId id="291" r:id="rId15"/>
    <p:sldId id="299" r:id="rId16"/>
    <p:sldId id="271" r:id="rId17"/>
    <p:sldId id="302" r:id="rId18"/>
    <p:sldId id="303" r:id="rId19"/>
    <p:sldId id="258" r:id="rId20"/>
    <p:sldId id="260" r:id="rId21"/>
    <p:sldId id="301" r:id="rId22"/>
    <p:sldId id="295" r:id="rId23"/>
    <p:sldId id="270" r:id="rId24"/>
    <p:sldId id="296" r:id="rId25"/>
    <p:sldId id="297" r:id="rId26"/>
    <p:sldId id="298" r:id="rId27"/>
    <p:sldId id="257" r:id="rId28"/>
    <p:sldId id="289" r:id="rId29"/>
    <p:sldId id="290" r:id="rId30"/>
    <p:sldId id="300" r:id="rId31"/>
    <p:sldId id="275" r:id="rId32"/>
    <p:sldId id="268" r:id="rId33"/>
    <p:sldId id="266" r:id="rId34"/>
    <p:sldId id="269" r:id="rId35"/>
    <p:sldId id="306" r:id="rId36"/>
    <p:sldId id="307" r:id="rId37"/>
    <p:sldId id="311" r:id="rId38"/>
    <p:sldId id="265" r:id="rId39"/>
    <p:sldId id="274" r:id="rId40"/>
    <p:sldId id="267" r:id="rId41"/>
    <p:sldId id="308" r:id="rId42"/>
    <p:sldId id="312" r:id="rId43"/>
    <p:sldId id="304" r:id="rId44"/>
    <p:sldId id="305" r:id="rId45"/>
    <p:sldId id="264" r:id="rId46"/>
    <p:sldId id="261" r:id="rId47"/>
    <p:sldId id="262" r:id="rId48"/>
    <p:sldId id="263" r:id="rId49"/>
    <p:sldId id="276" r:id="rId50"/>
    <p:sldId id="277" r:id="rId51"/>
    <p:sldId id="310" r:id="rId52"/>
    <p:sldId id="278" r:id="rId53"/>
    <p:sldId id="279" r:id="rId54"/>
    <p:sldId id="280"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4" autoAdjust="0"/>
    <p:restoredTop sz="94661" autoAdjust="0"/>
  </p:normalViewPr>
  <p:slideViewPr>
    <p:cSldViewPr snapToGrid="0" snapToObjects="1">
      <p:cViewPr varScale="1">
        <p:scale>
          <a:sx n="120" d="100"/>
          <a:sy n="120" d="100"/>
        </p:scale>
        <p:origin x="208" y="1840"/>
      </p:cViewPr>
      <p:guideLst>
        <p:guide orient="horz" pos="2160"/>
        <p:guide pos="3840"/>
      </p:guideLst>
    </p:cSldViewPr>
  </p:slideViewPr>
  <p:outlineViewPr>
    <p:cViewPr>
      <p:scale>
        <a:sx n="33" d="100"/>
        <a:sy n="33" d="100"/>
      </p:scale>
      <p:origin x="0" y="1152"/>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6FAC30-57CB-F940-B0AD-7D8D5DD59FC2}" type="datetimeFigureOut">
              <a:rPr lang="en-US" smtClean="0"/>
              <a:t>3/23/17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40791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FAC30-57CB-F940-B0AD-7D8D5DD59FC2}" type="datetimeFigureOut">
              <a:rPr lang="en-US" smtClean="0"/>
              <a:t>3/23/17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91618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FAC30-57CB-F940-B0AD-7D8D5DD59FC2}" type="datetimeFigureOut">
              <a:rPr lang="en-US" smtClean="0"/>
              <a:t>3/23/17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919462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FAC30-57CB-F940-B0AD-7D8D5DD59FC2}" type="datetimeFigureOut">
              <a:rPr lang="en-US" smtClean="0"/>
              <a:t>3/23/17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533356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6FAC30-57CB-F940-B0AD-7D8D5DD59FC2}" type="datetimeFigureOut">
              <a:rPr lang="en-US" smtClean="0"/>
              <a:t>3/23/17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52144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6FAC30-57CB-F940-B0AD-7D8D5DD59FC2}" type="datetimeFigureOut">
              <a:rPr lang="en-US" smtClean="0"/>
              <a:t>3/23/17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106629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6FAC30-57CB-F940-B0AD-7D8D5DD59FC2}" type="datetimeFigureOut">
              <a:rPr lang="en-US" smtClean="0"/>
              <a:t>3/23/17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1127619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6FAC30-57CB-F940-B0AD-7D8D5DD59FC2}" type="datetimeFigureOut">
              <a:rPr lang="en-US" smtClean="0"/>
              <a:t>3/23/17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362911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6FAC30-57CB-F940-B0AD-7D8D5DD59FC2}" type="datetimeFigureOut">
              <a:rPr lang="en-US" smtClean="0"/>
              <a:t>3/23/17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59958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FAC30-57CB-F940-B0AD-7D8D5DD59FC2}" type="datetimeFigureOut">
              <a:rPr lang="en-US" smtClean="0"/>
              <a:t>3/23/17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124926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FAC30-57CB-F940-B0AD-7D8D5DD59FC2}" type="datetimeFigureOut">
              <a:rPr lang="en-US" smtClean="0"/>
              <a:t>3/23/17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375DB-54E6-6E46-97D8-DE9CAD6346D6}" type="slidenum">
              <a:rPr lang="en-US" smtClean="0"/>
              <a:t>‹#›</a:t>
            </a:fld>
            <a:endParaRPr lang="en-US"/>
          </a:p>
        </p:txBody>
      </p:sp>
    </p:spTree>
    <p:extLst>
      <p:ext uri="{BB962C8B-B14F-4D97-AF65-F5344CB8AC3E}">
        <p14:creationId xmlns:p14="http://schemas.microsoft.com/office/powerpoint/2010/main" val="5154914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6FAC30-57CB-F940-B0AD-7D8D5DD59FC2}" type="datetimeFigureOut">
              <a:rPr lang="en-US" smtClean="0"/>
              <a:t>3/23/17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3375DB-54E6-6E46-97D8-DE9CAD6346D6}" type="slidenum">
              <a:rPr lang="en-US" smtClean="0"/>
              <a:t>‹#›</a:t>
            </a:fld>
            <a:endParaRPr lang="en-US"/>
          </a:p>
        </p:txBody>
      </p:sp>
    </p:spTree>
    <p:extLst>
      <p:ext uri="{BB962C8B-B14F-4D97-AF65-F5344CB8AC3E}">
        <p14:creationId xmlns:p14="http://schemas.microsoft.com/office/powerpoint/2010/main" val="480046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23.tiff"/><Relationship Id="rId5"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image" Target="../media/image21.tif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tiff"/><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11" Type="http://schemas.openxmlformats.org/officeDocument/2006/relationships/image" Target="../media/image34.png"/><Relationship Id="rId12" Type="http://schemas.openxmlformats.org/officeDocument/2006/relationships/image" Target="../media/image35.png"/><Relationship Id="rId13"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29.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30.png"/><Relationship Id="rId7" Type="http://schemas.openxmlformats.org/officeDocument/2006/relationships/image" Target="../media/image9.png"/><Relationship Id="rId8" Type="http://schemas.openxmlformats.org/officeDocument/2006/relationships/image" Target="../media/image31.png"/><Relationship Id="rId9" Type="http://schemas.openxmlformats.org/officeDocument/2006/relationships/image" Target="../media/image32.png"/><Relationship Id="rId10"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6.png"/><Relationship Id="rId5"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image" Target="../media/image42.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png"/><Relationship Id="rId3"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tiff"/><Relationship Id="rId3" Type="http://schemas.openxmlformats.org/officeDocument/2006/relationships/image" Target="../media/image4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4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 Id="rId3" Type="http://schemas.openxmlformats.org/officeDocument/2006/relationships/image" Target="../media/image51.jpe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 Id="rId3" Type="http://schemas.openxmlformats.org/officeDocument/2006/relationships/image" Target="../media/image5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 Id="rId3" Type="http://schemas.openxmlformats.org/officeDocument/2006/relationships/image" Target="../media/image59.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tiff"/></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71.tif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 Id="rId3" Type="http://schemas.openxmlformats.org/officeDocument/2006/relationships/image" Target="../media/image7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tif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png"/><Relationship Id="rId3" Type="http://schemas.openxmlformats.org/officeDocument/2006/relationships/image" Target="../media/image78.png"/></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0.tif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png"/></Relationships>
</file>

<file path=ppt/slides/_rels/slide5.xml.rels><?xml version="1.0" encoding="UTF-8" standalone="yes"?>
<Relationships xmlns="http://schemas.openxmlformats.org/package/2006/relationships"><Relationship Id="rId3" Type="http://schemas.openxmlformats.org/officeDocument/2006/relationships/image" Target="../media/image12.tiff"/><Relationship Id="rId4" Type="http://schemas.openxmlformats.org/officeDocument/2006/relationships/image" Target="../media/image13.tiff"/><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png"/><Relationship Id="rId3" Type="http://schemas.openxmlformats.org/officeDocument/2006/relationships/image" Target="../media/image8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 Id="rId3" Type="http://schemas.openxmlformats.org/officeDocument/2006/relationships/image" Target="../media/image86.png"/></Relationships>
</file>

<file path=ppt/slides/_rels/slide52.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png"/><Relationship Id="rId3" Type="http://schemas.openxmlformats.org/officeDocument/2006/relationships/image" Target="../media/image90.tif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94794" y="3216728"/>
            <a:ext cx="3564482" cy="2854304"/>
          </a:xfrm>
          <a:prstGeom prst="rect">
            <a:avLst/>
          </a:prstGeom>
          <a:effectLst>
            <a:outerShdw blurRad="50800" dist="38100" dir="18900000" algn="bl" rotWithShape="0">
              <a:prstClr val="black">
                <a:alpha val="40000"/>
              </a:prstClr>
            </a:outerShdw>
          </a:effectLst>
        </p:spPr>
      </p:pic>
      <p:sp>
        <p:nvSpPr>
          <p:cNvPr id="5" name="TextBox 4"/>
          <p:cNvSpPr txBox="1"/>
          <p:nvPr/>
        </p:nvSpPr>
        <p:spPr>
          <a:xfrm>
            <a:off x="810879" y="809551"/>
            <a:ext cx="6315640" cy="1569660"/>
          </a:xfrm>
          <a:prstGeom prst="rect">
            <a:avLst/>
          </a:prstGeom>
          <a:noFill/>
        </p:spPr>
        <p:txBody>
          <a:bodyPr wrap="none" rtlCol="0">
            <a:spAutoFit/>
          </a:bodyPr>
          <a:lstStyle/>
          <a:p>
            <a:r>
              <a:rPr lang="en-US" sz="3200" dirty="0" smtClean="0"/>
              <a:t>Jane Addams’s </a:t>
            </a:r>
            <a:r>
              <a:rPr lang="en-US" sz="3200" dirty="0" err="1" smtClean="0"/>
              <a:t>Peaceweaving</a:t>
            </a:r>
            <a:r>
              <a:rPr lang="en-US" sz="3200" dirty="0" smtClean="0"/>
              <a:t>: </a:t>
            </a:r>
            <a:br>
              <a:rPr lang="en-US" sz="3200" dirty="0" smtClean="0"/>
            </a:br>
            <a:r>
              <a:rPr lang="en-US" sz="3200" dirty="0" smtClean="0"/>
              <a:t>A Feminist Response to Paternalism, </a:t>
            </a:r>
          </a:p>
          <a:p>
            <a:r>
              <a:rPr lang="en-US" sz="3200" dirty="0" smtClean="0"/>
              <a:t>Militarism, and World War I</a:t>
            </a:r>
            <a:endParaRPr lang="en-US" sz="3200" dirty="0"/>
          </a:p>
        </p:txBody>
      </p:sp>
      <p:sp>
        <p:nvSpPr>
          <p:cNvPr id="7" name="TextBox 6"/>
          <p:cNvSpPr txBox="1"/>
          <p:nvPr/>
        </p:nvSpPr>
        <p:spPr>
          <a:xfrm>
            <a:off x="5810596" y="4455802"/>
            <a:ext cx="4097997" cy="1200328"/>
          </a:xfrm>
          <a:prstGeom prst="rect">
            <a:avLst/>
          </a:prstGeom>
          <a:noFill/>
        </p:spPr>
        <p:txBody>
          <a:bodyPr wrap="none" rtlCol="0">
            <a:spAutoFit/>
          </a:bodyPr>
          <a:lstStyle/>
          <a:p>
            <a:r>
              <a:rPr lang="en-US" sz="2400" dirty="0" smtClean="0"/>
              <a:t>Patricia M. Shields</a:t>
            </a:r>
          </a:p>
          <a:p>
            <a:r>
              <a:rPr lang="en-US" sz="2400" dirty="0" smtClean="0"/>
              <a:t>Department of Political Science</a:t>
            </a:r>
          </a:p>
          <a:p>
            <a:r>
              <a:rPr lang="en-US" sz="2400" dirty="0" smtClean="0"/>
              <a:t>Texas State University</a:t>
            </a:r>
            <a:endParaRPr lang="en-US" sz="2400" dirty="0"/>
          </a:p>
        </p:txBody>
      </p:sp>
      <p:sp>
        <p:nvSpPr>
          <p:cNvPr id="8" name="TextBox 7"/>
          <p:cNvSpPr txBox="1"/>
          <p:nvPr/>
        </p:nvSpPr>
        <p:spPr>
          <a:xfrm>
            <a:off x="1031326" y="6230556"/>
            <a:ext cx="1328947" cy="523220"/>
          </a:xfrm>
          <a:prstGeom prst="rect">
            <a:avLst/>
          </a:prstGeom>
          <a:noFill/>
        </p:spPr>
        <p:txBody>
          <a:bodyPr wrap="none" rtlCol="0">
            <a:spAutoFit/>
          </a:bodyPr>
          <a:lstStyle/>
          <a:p>
            <a:r>
              <a:rPr lang="en-US" sz="1400" dirty="0" smtClean="0"/>
              <a:t>March 24, 2017</a:t>
            </a:r>
          </a:p>
          <a:p>
            <a:r>
              <a:rPr lang="en-US" sz="1400" dirty="0" smtClean="0"/>
              <a:t>San Marcos, TX</a:t>
            </a:r>
            <a:endParaRPr lang="en-US" sz="1400" dirty="0"/>
          </a:p>
        </p:txBody>
      </p:sp>
      <p:pic>
        <p:nvPicPr>
          <p:cNvPr id="9" name="Picture 8"/>
          <p:cNvPicPr>
            <a:picLocks noChangeAspect="1"/>
          </p:cNvPicPr>
          <p:nvPr/>
        </p:nvPicPr>
        <p:blipFill>
          <a:blip r:embed="rId3"/>
          <a:stretch>
            <a:fillRect/>
          </a:stretch>
        </p:blipFill>
        <p:spPr>
          <a:xfrm>
            <a:off x="8229600" y="809551"/>
            <a:ext cx="3032319" cy="3184627"/>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20619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12415" y="205134"/>
            <a:ext cx="3676013" cy="2891409"/>
          </a:xfrm>
          <a:prstGeom prst="rect">
            <a:avLst/>
          </a:prstGeom>
          <a:effectLst>
            <a:outerShdw blurRad="123825" dist="139700" dir="2280000" algn="tl" rotWithShape="0">
              <a:srgbClr val="000000">
                <a:alpha val="43000"/>
              </a:srgbClr>
            </a:outerShdw>
          </a:effectLst>
        </p:spPr>
      </p:pic>
      <p:pic>
        <p:nvPicPr>
          <p:cNvPr id="3" name="Picture 2" descr="Picture 18.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25516" y="2236332"/>
            <a:ext cx="5305687" cy="4268530"/>
          </a:xfrm>
          <a:prstGeom prst="rect">
            <a:avLst/>
          </a:prstGeom>
        </p:spPr>
      </p:pic>
      <p:sp>
        <p:nvSpPr>
          <p:cNvPr id="4" name="TextBox 3"/>
          <p:cNvSpPr txBox="1"/>
          <p:nvPr/>
        </p:nvSpPr>
        <p:spPr>
          <a:xfrm>
            <a:off x="6058166" y="462937"/>
            <a:ext cx="2492990" cy="1569660"/>
          </a:xfrm>
          <a:prstGeom prst="rect">
            <a:avLst/>
          </a:prstGeom>
          <a:noFill/>
        </p:spPr>
        <p:txBody>
          <a:bodyPr wrap="none" rtlCol="0">
            <a:spAutoFit/>
          </a:bodyPr>
          <a:lstStyle/>
          <a:p>
            <a:pPr marL="342900" indent="-342900">
              <a:buFont typeface="Arial"/>
              <a:buChar char="•"/>
            </a:pPr>
            <a:r>
              <a:rPr lang="en-US" sz="2400" dirty="0"/>
              <a:t>Child labor laws</a:t>
            </a:r>
          </a:p>
          <a:p>
            <a:pPr marL="342900" indent="-342900">
              <a:buFont typeface="Arial"/>
              <a:buChar char="•"/>
            </a:pPr>
            <a:r>
              <a:rPr lang="en-US" sz="2400" dirty="0"/>
              <a:t>Playgrounds</a:t>
            </a:r>
          </a:p>
          <a:p>
            <a:pPr marL="342900" indent="-342900">
              <a:buFont typeface="Arial"/>
              <a:buChar char="•"/>
            </a:pPr>
            <a:r>
              <a:rPr lang="en-US" sz="2400" dirty="0"/>
              <a:t>Juvenile </a:t>
            </a:r>
            <a:r>
              <a:rPr lang="en-US" sz="2400" dirty="0" smtClean="0"/>
              <a:t>Courts</a:t>
            </a:r>
          </a:p>
          <a:p>
            <a:pPr marL="342900" indent="-342900">
              <a:buFont typeface="Arial"/>
              <a:buChar char="•"/>
            </a:pPr>
            <a:r>
              <a:rPr lang="en-US" sz="2400" dirty="0"/>
              <a:t>NAACP </a:t>
            </a:r>
            <a:r>
              <a:rPr lang="en-US" sz="2400" dirty="0" smtClean="0"/>
              <a:t>founder</a:t>
            </a:r>
            <a:endParaRPr lang="en-US" sz="2400" dirty="0"/>
          </a:p>
        </p:txBody>
      </p:sp>
      <p:sp>
        <p:nvSpPr>
          <p:cNvPr id="5" name="TextBox 4"/>
          <p:cNvSpPr txBox="1"/>
          <p:nvPr/>
        </p:nvSpPr>
        <p:spPr>
          <a:xfrm>
            <a:off x="715861" y="3691629"/>
            <a:ext cx="3493264" cy="1938992"/>
          </a:xfrm>
          <a:prstGeom prst="rect">
            <a:avLst/>
          </a:prstGeom>
          <a:noFill/>
        </p:spPr>
        <p:txBody>
          <a:bodyPr wrap="none" rtlCol="0">
            <a:spAutoFit/>
          </a:bodyPr>
          <a:lstStyle/>
          <a:p>
            <a:pPr marL="285750" indent="-285750">
              <a:buFont typeface="Arial"/>
              <a:buChar char="•"/>
            </a:pPr>
            <a:r>
              <a:rPr lang="en-US" sz="2400" dirty="0"/>
              <a:t>Street Cleaning/garbage </a:t>
            </a:r>
            <a:br>
              <a:rPr lang="en-US" sz="2400" dirty="0"/>
            </a:br>
            <a:r>
              <a:rPr lang="en-US" sz="2400" dirty="0"/>
              <a:t>collection</a:t>
            </a:r>
          </a:p>
          <a:p>
            <a:pPr marL="285750" indent="-285750">
              <a:buFont typeface="Arial"/>
              <a:buChar char="•"/>
            </a:pPr>
            <a:r>
              <a:rPr lang="en-US" sz="2400" dirty="0"/>
              <a:t>Water/Sewer</a:t>
            </a:r>
          </a:p>
          <a:p>
            <a:pPr marL="285750" indent="-285750">
              <a:buFont typeface="Arial"/>
              <a:buChar char="•"/>
            </a:pPr>
            <a:r>
              <a:rPr lang="en-US" sz="2400" dirty="0"/>
              <a:t>Healthier workplace</a:t>
            </a:r>
          </a:p>
          <a:p>
            <a:endParaRPr lang="en-US" sz="2400" dirty="0"/>
          </a:p>
        </p:txBody>
      </p:sp>
      <p:sp>
        <p:nvSpPr>
          <p:cNvPr id="6" name="TextBox 5"/>
          <p:cNvSpPr txBox="1"/>
          <p:nvPr/>
        </p:nvSpPr>
        <p:spPr>
          <a:xfrm>
            <a:off x="9591701" y="812800"/>
            <a:ext cx="2046429" cy="369332"/>
          </a:xfrm>
          <a:prstGeom prst="rect">
            <a:avLst/>
          </a:prstGeom>
          <a:noFill/>
        </p:spPr>
        <p:txBody>
          <a:bodyPr wrap="none" rtlCol="0">
            <a:spAutoFit/>
          </a:bodyPr>
          <a:lstStyle/>
          <a:p>
            <a:r>
              <a:rPr lang="en-US" dirty="0" smtClean="0"/>
              <a:t>Active social reform</a:t>
            </a:r>
            <a:endParaRPr lang="en-US" dirty="0"/>
          </a:p>
        </p:txBody>
      </p:sp>
    </p:spTree>
    <p:extLst>
      <p:ext uri="{BB962C8B-B14F-4D97-AF65-F5344CB8AC3E}">
        <p14:creationId xmlns:p14="http://schemas.microsoft.com/office/powerpoint/2010/main" val="355514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686" y="452638"/>
            <a:ext cx="2440642" cy="707886"/>
          </a:xfrm>
          <a:prstGeom prst="rect">
            <a:avLst/>
          </a:prstGeom>
          <a:noFill/>
        </p:spPr>
        <p:txBody>
          <a:bodyPr wrap="none" rtlCol="0">
            <a:spAutoFit/>
          </a:bodyPr>
          <a:lstStyle/>
          <a:p>
            <a:r>
              <a:rPr lang="en-US" sz="4000" dirty="0"/>
              <a:t>Hull House</a:t>
            </a:r>
          </a:p>
        </p:txBody>
      </p:sp>
      <p:sp>
        <p:nvSpPr>
          <p:cNvPr id="7" name="TextBox 6"/>
          <p:cNvSpPr txBox="1"/>
          <p:nvPr/>
        </p:nvSpPr>
        <p:spPr>
          <a:xfrm>
            <a:off x="1385007" y="3724821"/>
            <a:ext cx="3836231" cy="954107"/>
          </a:xfrm>
          <a:prstGeom prst="rect">
            <a:avLst/>
          </a:prstGeom>
          <a:noFill/>
        </p:spPr>
        <p:txBody>
          <a:bodyPr wrap="none" rtlCol="0">
            <a:spAutoFit/>
          </a:bodyPr>
          <a:lstStyle/>
          <a:p>
            <a:r>
              <a:rPr lang="en-US" sz="2800" dirty="0"/>
              <a:t>Ideas emerged from </a:t>
            </a:r>
          </a:p>
          <a:p>
            <a:r>
              <a:rPr lang="en-US" sz="2800" dirty="0" smtClean="0"/>
              <a:t>This feminine </a:t>
            </a:r>
            <a:r>
              <a:rPr lang="en-US" sz="2800" dirty="0"/>
              <a:t>experience</a:t>
            </a:r>
          </a:p>
        </p:txBody>
      </p:sp>
      <p:sp>
        <p:nvSpPr>
          <p:cNvPr id="5" name="TextBox 4"/>
          <p:cNvSpPr txBox="1"/>
          <p:nvPr/>
        </p:nvSpPr>
        <p:spPr>
          <a:xfrm>
            <a:off x="2405490" y="5635450"/>
            <a:ext cx="2894805" cy="923330"/>
          </a:xfrm>
          <a:prstGeom prst="rect">
            <a:avLst/>
          </a:prstGeom>
          <a:noFill/>
        </p:spPr>
        <p:txBody>
          <a:bodyPr wrap="none" rtlCol="0">
            <a:spAutoFit/>
          </a:bodyPr>
          <a:lstStyle/>
          <a:p>
            <a:r>
              <a:rPr lang="en-US" dirty="0"/>
              <a:t>Immigrant </a:t>
            </a:r>
            <a:r>
              <a:rPr lang="en-US" dirty="0" smtClean="0"/>
              <a:t>Community</a:t>
            </a:r>
          </a:p>
          <a:p>
            <a:r>
              <a:rPr lang="en-US" dirty="0" smtClean="0"/>
              <a:t>Labor/management disputes</a:t>
            </a:r>
            <a:endParaRPr lang="en-US" dirty="0"/>
          </a:p>
          <a:p>
            <a:r>
              <a:rPr lang="en-US" dirty="0"/>
              <a:t>Lab – conflict resolution</a:t>
            </a:r>
          </a:p>
        </p:txBody>
      </p:sp>
      <p:sp>
        <p:nvSpPr>
          <p:cNvPr id="8" name="TextBox 7"/>
          <p:cNvSpPr txBox="1"/>
          <p:nvPr/>
        </p:nvSpPr>
        <p:spPr>
          <a:xfrm>
            <a:off x="9814452" y="5450784"/>
            <a:ext cx="1287725" cy="369332"/>
          </a:xfrm>
          <a:prstGeom prst="rect">
            <a:avLst/>
          </a:prstGeom>
          <a:noFill/>
        </p:spPr>
        <p:txBody>
          <a:bodyPr wrap="none" rtlCol="0">
            <a:spAutoFit/>
          </a:bodyPr>
          <a:lstStyle/>
          <a:p>
            <a:r>
              <a:rPr lang="en-US" dirty="0" smtClean="0"/>
              <a:t>Democracy </a:t>
            </a:r>
            <a:endParaRPr lang="en-US" dirty="0"/>
          </a:p>
        </p:txBody>
      </p:sp>
      <p:pic>
        <p:nvPicPr>
          <p:cNvPr id="9" name="Picture 8"/>
          <p:cNvPicPr>
            <a:picLocks noChangeAspect="1"/>
          </p:cNvPicPr>
          <p:nvPr/>
        </p:nvPicPr>
        <p:blipFill>
          <a:blip r:embed="rId2"/>
          <a:stretch>
            <a:fillRect/>
          </a:stretch>
        </p:blipFill>
        <p:spPr>
          <a:xfrm>
            <a:off x="9374500" y="1160524"/>
            <a:ext cx="2572193" cy="3881053"/>
          </a:xfrm>
          <a:prstGeom prst="rect">
            <a:avLst/>
          </a:prstGeom>
        </p:spPr>
      </p:pic>
      <p:pic>
        <p:nvPicPr>
          <p:cNvPr id="11" name="Picture 10"/>
          <p:cNvPicPr>
            <a:picLocks noChangeAspect="1"/>
          </p:cNvPicPr>
          <p:nvPr/>
        </p:nvPicPr>
        <p:blipFill>
          <a:blip r:embed="rId3"/>
          <a:stretch>
            <a:fillRect/>
          </a:stretch>
        </p:blipFill>
        <p:spPr>
          <a:xfrm>
            <a:off x="7458558" y="2953686"/>
            <a:ext cx="2099151" cy="3075713"/>
          </a:xfrm>
          <a:prstGeom prst="rect">
            <a:avLst/>
          </a:prstGeom>
        </p:spPr>
      </p:pic>
      <p:pic>
        <p:nvPicPr>
          <p:cNvPr id="12" name="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7941" y="1121681"/>
            <a:ext cx="3589675" cy="2461491"/>
          </a:xfrm>
          <a:prstGeom prst="rect">
            <a:avLst/>
          </a:prstGeom>
          <a:effectLst>
            <a:outerShdw blurRad="50800" dist="38100" dir="10800000" algn="r" rotWithShape="0">
              <a:prstClr val="black">
                <a:alpha val="40000"/>
              </a:prstClr>
            </a:outerShdw>
          </a:effectLst>
        </p:spPr>
      </p:pic>
      <p:pic>
        <p:nvPicPr>
          <p:cNvPr id="10" name="Picture 9"/>
          <p:cNvPicPr>
            <a:picLocks noChangeAspect="1"/>
          </p:cNvPicPr>
          <p:nvPr/>
        </p:nvPicPr>
        <p:blipFill>
          <a:blip r:embed="rId5"/>
          <a:stretch>
            <a:fillRect/>
          </a:stretch>
        </p:blipFill>
        <p:spPr>
          <a:xfrm>
            <a:off x="7098695" y="452638"/>
            <a:ext cx="1971485" cy="2957228"/>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986566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95081" y="2159000"/>
            <a:ext cx="2336800" cy="2247900"/>
          </a:xfrm>
          <a:prstGeom prst="rect">
            <a:avLst/>
          </a:prstGeom>
          <a:effectLst>
            <a:outerShdw blurRad="50800" dist="38100" dir="13500000" algn="br" rotWithShape="0">
              <a:prstClr val="black">
                <a:alpha val="40000"/>
              </a:prstClr>
            </a:outerShdw>
          </a:effectLst>
        </p:spPr>
      </p:pic>
      <p:pic>
        <p:nvPicPr>
          <p:cNvPr id="4" name="Picture 3"/>
          <p:cNvPicPr>
            <a:picLocks noChangeAspect="1"/>
          </p:cNvPicPr>
          <p:nvPr/>
        </p:nvPicPr>
        <p:blipFill>
          <a:blip r:embed="rId3"/>
          <a:stretch>
            <a:fillRect/>
          </a:stretch>
        </p:blipFill>
        <p:spPr>
          <a:xfrm>
            <a:off x="6391561" y="2171629"/>
            <a:ext cx="1816773" cy="2462737"/>
          </a:xfrm>
          <a:prstGeom prst="rect">
            <a:avLst/>
          </a:prstGeom>
          <a:effectLst>
            <a:outerShdw blurRad="50800" dist="38100" dir="10800000" algn="r" rotWithShape="0">
              <a:prstClr val="black">
                <a:alpha val="40000"/>
              </a:prstClr>
            </a:outerShdw>
          </a:effectLst>
        </p:spPr>
      </p:pic>
      <p:pic>
        <p:nvPicPr>
          <p:cNvPr id="6" name="Picture 5"/>
          <p:cNvPicPr>
            <a:picLocks noChangeAspect="1"/>
          </p:cNvPicPr>
          <p:nvPr/>
        </p:nvPicPr>
        <p:blipFill>
          <a:blip r:embed="rId4"/>
          <a:stretch>
            <a:fillRect/>
          </a:stretch>
        </p:blipFill>
        <p:spPr>
          <a:xfrm>
            <a:off x="9112782" y="2208666"/>
            <a:ext cx="2019508" cy="2298061"/>
          </a:xfrm>
          <a:prstGeom prst="rect">
            <a:avLst/>
          </a:prstGeom>
          <a:effectLst>
            <a:outerShdw blurRad="50800" dist="38100" dir="10800000" algn="r" rotWithShape="0">
              <a:prstClr val="black">
                <a:alpha val="40000"/>
              </a:prstClr>
            </a:outerShdw>
          </a:effectLst>
        </p:spPr>
      </p:pic>
      <p:sp>
        <p:nvSpPr>
          <p:cNvPr id="7" name="TextBox 6"/>
          <p:cNvSpPr txBox="1"/>
          <p:nvPr/>
        </p:nvSpPr>
        <p:spPr>
          <a:xfrm>
            <a:off x="9331211" y="4928648"/>
            <a:ext cx="1665690" cy="369332"/>
          </a:xfrm>
          <a:prstGeom prst="rect">
            <a:avLst/>
          </a:prstGeom>
          <a:noFill/>
        </p:spPr>
        <p:txBody>
          <a:bodyPr wrap="none" rtlCol="0">
            <a:spAutoFit/>
          </a:bodyPr>
          <a:lstStyle/>
          <a:p>
            <a:r>
              <a:rPr lang="en-US" dirty="0" smtClean="0"/>
              <a:t>W. E. B. Du Bois</a:t>
            </a:r>
            <a:endParaRPr lang="en-US" dirty="0"/>
          </a:p>
        </p:txBody>
      </p:sp>
      <p:sp>
        <p:nvSpPr>
          <p:cNvPr id="8" name="TextBox 7"/>
          <p:cNvSpPr txBox="1"/>
          <p:nvPr/>
        </p:nvSpPr>
        <p:spPr>
          <a:xfrm>
            <a:off x="6560296" y="4928648"/>
            <a:ext cx="1545766" cy="369332"/>
          </a:xfrm>
          <a:prstGeom prst="rect">
            <a:avLst/>
          </a:prstGeom>
          <a:noFill/>
        </p:spPr>
        <p:txBody>
          <a:bodyPr wrap="none" rtlCol="0">
            <a:spAutoFit/>
          </a:bodyPr>
          <a:lstStyle/>
          <a:p>
            <a:r>
              <a:rPr lang="en-US" dirty="0" smtClean="0"/>
              <a:t>William James </a:t>
            </a:r>
            <a:endParaRPr lang="en-US" dirty="0"/>
          </a:p>
        </p:txBody>
      </p:sp>
      <p:sp>
        <p:nvSpPr>
          <p:cNvPr id="9" name="TextBox 8"/>
          <p:cNvSpPr txBox="1"/>
          <p:nvPr/>
        </p:nvSpPr>
        <p:spPr>
          <a:xfrm>
            <a:off x="910981" y="4836431"/>
            <a:ext cx="1315948" cy="369332"/>
          </a:xfrm>
          <a:prstGeom prst="rect">
            <a:avLst/>
          </a:prstGeom>
          <a:noFill/>
        </p:spPr>
        <p:txBody>
          <a:bodyPr wrap="none" rtlCol="0">
            <a:spAutoFit/>
          </a:bodyPr>
          <a:lstStyle/>
          <a:p>
            <a:r>
              <a:rPr lang="en-US" dirty="0" smtClean="0"/>
              <a:t>John Dewey</a:t>
            </a:r>
            <a:endParaRPr lang="en-US" dirty="0"/>
          </a:p>
        </p:txBody>
      </p:sp>
      <p:sp>
        <p:nvSpPr>
          <p:cNvPr id="10" name="TextBox 9"/>
          <p:cNvSpPr txBox="1"/>
          <p:nvPr/>
        </p:nvSpPr>
        <p:spPr>
          <a:xfrm>
            <a:off x="9621086" y="5687964"/>
            <a:ext cx="2002922" cy="369332"/>
          </a:xfrm>
          <a:prstGeom prst="rect">
            <a:avLst/>
          </a:prstGeom>
          <a:noFill/>
        </p:spPr>
        <p:txBody>
          <a:bodyPr wrap="none" rtlCol="0">
            <a:spAutoFit/>
          </a:bodyPr>
          <a:lstStyle/>
          <a:p>
            <a:r>
              <a:rPr lang="en-US" dirty="0" smtClean="0"/>
              <a:t>Co-founded NAACP</a:t>
            </a:r>
            <a:endParaRPr lang="en-US" dirty="0"/>
          </a:p>
        </p:txBody>
      </p:sp>
      <p:pic>
        <p:nvPicPr>
          <p:cNvPr id="2" name="Picture 1"/>
          <p:cNvPicPr>
            <a:picLocks noChangeAspect="1"/>
          </p:cNvPicPr>
          <p:nvPr/>
        </p:nvPicPr>
        <p:blipFill>
          <a:blip r:embed="rId5"/>
          <a:stretch>
            <a:fillRect/>
          </a:stretch>
        </p:blipFill>
        <p:spPr>
          <a:xfrm>
            <a:off x="3952129" y="2208666"/>
            <a:ext cx="2044700" cy="2527300"/>
          </a:xfrm>
          <a:prstGeom prst="rect">
            <a:avLst/>
          </a:prstGeom>
          <a:ln>
            <a:solidFill>
              <a:schemeClr val="accent1"/>
            </a:solidFill>
          </a:ln>
          <a:effectLst>
            <a:outerShdw blurRad="50800" dist="38100" dir="13500000" algn="br" rotWithShape="0">
              <a:prstClr val="black">
                <a:alpha val="40000"/>
              </a:prstClr>
            </a:outerShdw>
          </a:effectLst>
        </p:spPr>
      </p:pic>
      <p:sp>
        <p:nvSpPr>
          <p:cNvPr id="5" name="TextBox 4"/>
          <p:cNvSpPr txBox="1"/>
          <p:nvPr/>
        </p:nvSpPr>
        <p:spPr>
          <a:xfrm>
            <a:off x="4071614" y="5105211"/>
            <a:ext cx="1707455" cy="646331"/>
          </a:xfrm>
          <a:prstGeom prst="rect">
            <a:avLst/>
          </a:prstGeom>
          <a:noFill/>
        </p:spPr>
        <p:txBody>
          <a:bodyPr wrap="none" rtlCol="0">
            <a:spAutoFit/>
          </a:bodyPr>
          <a:lstStyle/>
          <a:p>
            <a:r>
              <a:rPr lang="en-US" smtClean="0"/>
              <a:t>George Herbert </a:t>
            </a:r>
            <a:endParaRPr lang="en-US" dirty="0" smtClean="0"/>
          </a:p>
          <a:p>
            <a:r>
              <a:rPr lang="en-US" dirty="0" smtClean="0"/>
              <a:t>Mead</a:t>
            </a:r>
            <a:endParaRPr lang="en-US" dirty="0"/>
          </a:p>
        </p:txBody>
      </p:sp>
      <p:sp>
        <p:nvSpPr>
          <p:cNvPr id="11" name="TextBox 10"/>
          <p:cNvSpPr txBox="1"/>
          <p:nvPr/>
        </p:nvSpPr>
        <p:spPr>
          <a:xfrm>
            <a:off x="3911600" y="736600"/>
            <a:ext cx="4799134" cy="646331"/>
          </a:xfrm>
          <a:prstGeom prst="rect">
            <a:avLst/>
          </a:prstGeom>
          <a:noFill/>
        </p:spPr>
        <p:txBody>
          <a:bodyPr wrap="none" rtlCol="0">
            <a:spAutoFit/>
          </a:bodyPr>
          <a:lstStyle/>
          <a:p>
            <a:r>
              <a:rPr lang="en-US" sz="3600" dirty="0" smtClean="0"/>
              <a:t>Philosophers </a:t>
            </a:r>
            <a:r>
              <a:rPr lang="en-US" sz="2000" dirty="0" smtClean="0"/>
              <a:t>(Friends/Associates)</a:t>
            </a:r>
            <a:endParaRPr lang="en-US" sz="2000" dirty="0"/>
          </a:p>
        </p:txBody>
      </p:sp>
      <p:sp>
        <p:nvSpPr>
          <p:cNvPr id="12" name="TextBox 11"/>
          <p:cNvSpPr txBox="1"/>
          <p:nvPr/>
        </p:nvSpPr>
        <p:spPr>
          <a:xfrm>
            <a:off x="751948" y="5999444"/>
            <a:ext cx="2852063" cy="461665"/>
          </a:xfrm>
          <a:prstGeom prst="rect">
            <a:avLst/>
          </a:prstGeom>
          <a:noFill/>
        </p:spPr>
        <p:txBody>
          <a:bodyPr wrap="none" rtlCol="0">
            <a:spAutoFit/>
          </a:bodyPr>
          <a:lstStyle/>
          <a:p>
            <a:r>
              <a:rPr lang="en-US" sz="2400" b="1" dirty="0" smtClean="0"/>
              <a:t>Feminine Standpoint</a:t>
            </a:r>
            <a:endParaRPr lang="en-US" sz="2400" b="1" dirty="0"/>
          </a:p>
        </p:txBody>
      </p:sp>
    </p:spTree>
    <p:extLst>
      <p:ext uri="{BB962C8B-B14F-4D97-AF65-F5344CB8AC3E}">
        <p14:creationId xmlns:p14="http://schemas.microsoft.com/office/powerpoint/2010/main" val="852439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06824" y="569770"/>
            <a:ext cx="3210584" cy="461665"/>
          </a:xfrm>
          <a:prstGeom prst="rect">
            <a:avLst/>
          </a:prstGeom>
          <a:noFill/>
        </p:spPr>
        <p:txBody>
          <a:bodyPr wrap="none" rtlCol="0">
            <a:spAutoFit/>
          </a:bodyPr>
          <a:lstStyle/>
          <a:p>
            <a:r>
              <a:rPr lang="en-US" sz="2400" b="1" dirty="0"/>
              <a:t>Noted Speaker - Author</a:t>
            </a:r>
          </a:p>
        </p:txBody>
      </p:sp>
      <p:pic>
        <p:nvPicPr>
          <p:cNvPr id="4" name="Picture 3"/>
          <p:cNvPicPr>
            <a:picLocks noChangeAspect="1"/>
          </p:cNvPicPr>
          <p:nvPr/>
        </p:nvPicPr>
        <p:blipFill>
          <a:blip r:embed="rId2"/>
          <a:stretch>
            <a:fillRect/>
          </a:stretch>
        </p:blipFill>
        <p:spPr>
          <a:xfrm>
            <a:off x="1055136" y="3424528"/>
            <a:ext cx="1971485" cy="2957228"/>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3184324" y="4171901"/>
            <a:ext cx="1384096" cy="2017779"/>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8371687" y="313556"/>
            <a:ext cx="1750124" cy="2625186"/>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a:stretch>
            <a:fillRect/>
          </a:stretch>
        </p:blipFill>
        <p:spPr>
          <a:xfrm>
            <a:off x="8918695" y="3746514"/>
            <a:ext cx="1809095" cy="2713643"/>
          </a:xfrm>
          <a:prstGeom prst="rect">
            <a:avLst/>
          </a:prstGeom>
          <a:effectLst>
            <a:outerShdw blurRad="50800" dist="38100" dir="8100000" algn="tr" rotWithShape="0">
              <a:prstClr val="black">
                <a:alpha val="40000"/>
              </a:prstClr>
            </a:outerShdw>
          </a:effectLst>
        </p:spPr>
      </p:pic>
      <p:pic>
        <p:nvPicPr>
          <p:cNvPr id="8" name="Picture 7"/>
          <p:cNvPicPr>
            <a:picLocks noChangeAspect="1"/>
          </p:cNvPicPr>
          <p:nvPr/>
        </p:nvPicPr>
        <p:blipFill>
          <a:blip r:embed="rId6"/>
          <a:stretch>
            <a:fillRect/>
          </a:stretch>
        </p:blipFill>
        <p:spPr>
          <a:xfrm>
            <a:off x="2395957" y="1847675"/>
            <a:ext cx="1803400" cy="2741168"/>
          </a:xfrm>
          <a:prstGeom prst="rect">
            <a:avLst/>
          </a:prstGeom>
          <a:effectLst>
            <a:outerShdw blurRad="50800" dist="38100" dir="8100000" algn="tr" rotWithShape="0">
              <a:prstClr val="black">
                <a:alpha val="40000"/>
              </a:prstClr>
            </a:outerShdw>
          </a:effectLst>
        </p:spPr>
      </p:pic>
      <p:pic>
        <p:nvPicPr>
          <p:cNvPr id="9" name="Picture 8"/>
          <p:cNvPicPr>
            <a:picLocks noChangeAspect="1"/>
          </p:cNvPicPr>
          <p:nvPr/>
        </p:nvPicPr>
        <p:blipFill>
          <a:blip r:embed="rId7"/>
          <a:stretch>
            <a:fillRect/>
          </a:stretch>
        </p:blipFill>
        <p:spPr>
          <a:xfrm>
            <a:off x="9845467" y="1475803"/>
            <a:ext cx="1851501" cy="2786509"/>
          </a:xfrm>
          <a:prstGeom prst="rect">
            <a:avLst/>
          </a:prstGeom>
          <a:effectLst>
            <a:outerShdw blurRad="50800" dist="38100" dir="8100000" algn="tr" rotWithShape="0">
              <a:prstClr val="black">
                <a:alpha val="40000"/>
              </a:prstClr>
            </a:outerShdw>
          </a:effectLst>
        </p:spPr>
      </p:pic>
      <p:pic>
        <p:nvPicPr>
          <p:cNvPr id="10" name="Picture 9"/>
          <p:cNvPicPr>
            <a:picLocks noChangeAspect="1"/>
          </p:cNvPicPr>
          <p:nvPr/>
        </p:nvPicPr>
        <p:blipFill>
          <a:blip r:embed="rId8"/>
          <a:stretch>
            <a:fillRect/>
          </a:stretch>
        </p:blipFill>
        <p:spPr>
          <a:xfrm>
            <a:off x="311199" y="1424093"/>
            <a:ext cx="1395626" cy="2093439"/>
          </a:xfrm>
          <a:prstGeom prst="rect">
            <a:avLst/>
          </a:prstGeom>
          <a:effectLst>
            <a:outerShdw blurRad="50800" dist="38100" dir="2700000" algn="tl" rotWithShape="0">
              <a:srgbClr val="000000">
                <a:alpha val="43000"/>
              </a:srgbClr>
            </a:outerShdw>
          </a:effectLst>
        </p:spPr>
      </p:pic>
      <p:pic>
        <p:nvPicPr>
          <p:cNvPr id="11" name="Picture 1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777548" y="4564024"/>
            <a:ext cx="1159492" cy="1714857"/>
          </a:xfrm>
          <a:prstGeom prst="rect">
            <a:avLst/>
          </a:prstGeom>
          <a:effectLst>
            <a:outerShdw blurRad="50800" dist="38100" dir="8100000" algn="tr" rotWithShape="0">
              <a:prstClr val="black">
                <a:alpha val="40000"/>
              </a:prstClr>
            </a:outerShdw>
          </a:effectLst>
        </p:spPr>
      </p:pic>
      <p:pic>
        <p:nvPicPr>
          <p:cNvPr id="12" name="Picture 11"/>
          <p:cNvPicPr>
            <a:picLocks noChangeAspect="1"/>
          </p:cNvPicPr>
          <p:nvPr/>
        </p:nvPicPr>
        <p:blipFill>
          <a:blip r:embed="rId10"/>
          <a:stretch>
            <a:fillRect/>
          </a:stretch>
        </p:blipFill>
        <p:spPr>
          <a:xfrm>
            <a:off x="5208518" y="1146800"/>
            <a:ext cx="1457044" cy="2185566"/>
          </a:xfrm>
          <a:prstGeom prst="rect">
            <a:avLst/>
          </a:prstGeom>
          <a:effectLst>
            <a:outerShdw blurRad="50800" dist="38100" dir="2700000" algn="tl" rotWithShape="0">
              <a:srgbClr val="000000">
                <a:alpha val="43000"/>
              </a:srgbClr>
            </a:outerShdw>
          </a:effectLst>
        </p:spPr>
      </p:pic>
      <p:pic>
        <p:nvPicPr>
          <p:cNvPr id="13" name="Picture 1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1199" y="4003704"/>
            <a:ext cx="1321253" cy="1721502"/>
          </a:xfrm>
          <a:prstGeom prst="rect">
            <a:avLst/>
          </a:prstGeom>
          <a:effectLst>
            <a:outerShdw blurRad="50800" dist="38100" dir="8100000" algn="tr" rotWithShape="0">
              <a:prstClr val="black">
                <a:alpha val="40000"/>
              </a:prstClr>
            </a:outerShdw>
          </a:effectLst>
        </p:spPr>
      </p:pic>
      <p:pic>
        <p:nvPicPr>
          <p:cNvPr id="14" name="Picture 13"/>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3771559" y="1215452"/>
            <a:ext cx="1145849" cy="1734695"/>
          </a:xfrm>
          <a:prstGeom prst="rect">
            <a:avLst/>
          </a:prstGeom>
          <a:effectLst>
            <a:outerShdw blurRad="50800" dist="38100" dir="8100000" algn="tr" rotWithShape="0">
              <a:prstClr val="black">
                <a:alpha val="40000"/>
              </a:prstClr>
            </a:outerShdw>
          </a:effectLst>
        </p:spPr>
      </p:pic>
      <p:pic>
        <p:nvPicPr>
          <p:cNvPr id="2" name="Picture 1"/>
          <p:cNvPicPr>
            <a:picLocks noChangeAspect="1"/>
          </p:cNvPicPr>
          <p:nvPr/>
        </p:nvPicPr>
        <p:blipFill>
          <a:blip r:embed="rId13"/>
          <a:stretch>
            <a:fillRect/>
          </a:stretch>
        </p:blipFill>
        <p:spPr>
          <a:xfrm>
            <a:off x="4721812" y="2378458"/>
            <a:ext cx="1400536" cy="1970087"/>
          </a:xfrm>
          <a:prstGeom prst="rect">
            <a:avLst/>
          </a:prstGeom>
        </p:spPr>
      </p:pic>
      <p:sp>
        <p:nvSpPr>
          <p:cNvPr id="15" name="Donut 14"/>
          <p:cNvSpPr/>
          <p:nvPr/>
        </p:nvSpPr>
        <p:spPr>
          <a:xfrm>
            <a:off x="7135149" y="150404"/>
            <a:ext cx="4862597" cy="6128477"/>
          </a:xfrm>
          <a:prstGeom prst="donut">
            <a:avLst>
              <a:gd name="adj" fmla="val 307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7953938" y="5966021"/>
            <a:ext cx="768658" cy="369332"/>
          </a:xfrm>
          <a:prstGeom prst="rect">
            <a:avLst/>
          </a:prstGeom>
          <a:noFill/>
        </p:spPr>
        <p:txBody>
          <a:bodyPr wrap="square" rtlCol="0">
            <a:spAutoFit/>
          </a:bodyPr>
          <a:lstStyle/>
          <a:p>
            <a:r>
              <a:rPr lang="en-US" dirty="0" smtClean="0"/>
              <a:t>1907</a:t>
            </a:r>
            <a:endParaRPr lang="en-US" dirty="0"/>
          </a:p>
        </p:txBody>
      </p:sp>
    </p:spTree>
    <p:extLst>
      <p:ext uri="{BB962C8B-B14F-4D97-AF65-F5344CB8AC3E}">
        <p14:creationId xmlns:p14="http://schemas.microsoft.com/office/powerpoint/2010/main" val="835619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24768" y="110878"/>
            <a:ext cx="1549071" cy="1525239"/>
          </a:xfrm>
          <a:prstGeom prst="rect">
            <a:avLst/>
          </a:prstGeom>
        </p:spPr>
      </p:pic>
      <p:pic>
        <p:nvPicPr>
          <p:cNvPr id="4" name="Picture 3"/>
          <p:cNvPicPr>
            <a:picLocks noChangeAspect="1"/>
          </p:cNvPicPr>
          <p:nvPr/>
        </p:nvPicPr>
        <p:blipFill>
          <a:blip r:embed="rId3"/>
          <a:stretch>
            <a:fillRect/>
          </a:stretch>
        </p:blipFill>
        <p:spPr>
          <a:xfrm>
            <a:off x="8686800" y="1130300"/>
            <a:ext cx="2794000" cy="3721100"/>
          </a:xfrm>
          <a:prstGeom prst="rect">
            <a:avLst/>
          </a:prstGeom>
          <a:ln>
            <a:solidFill>
              <a:schemeClr val="accent1"/>
            </a:solidFill>
          </a:ln>
          <a:effectLst>
            <a:outerShdw blurRad="50800" dist="38100" dir="10800000" algn="r" rotWithShape="0">
              <a:prstClr val="black">
                <a:alpha val="40000"/>
              </a:prstClr>
            </a:outerShdw>
          </a:effectLst>
        </p:spPr>
      </p:pic>
      <p:sp>
        <p:nvSpPr>
          <p:cNvPr id="5" name="TextBox 4"/>
          <p:cNvSpPr txBox="1"/>
          <p:nvPr/>
        </p:nvSpPr>
        <p:spPr>
          <a:xfrm flipH="1">
            <a:off x="9145157" y="4954723"/>
            <a:ext cx="1877285" cy="369332"/>
          </a:xfrm>
          <a:prstGeom prst="rect">
            <a:avLst/>
          </a:prstGeom>
          <a:noFill/>
        </p:spPr>
        <p:txBody>
          <a:bodyPr wrap="square" rtlCol="0">
            <a:spAutoFit/>
          </a:bodyPr>
          <a:lstStyle/>
          <a:p>
            <a:r>
              <a:rPr lang="en-US" dirty="0" smtClean="0"/>
              <a:t>31</a:t>
            </a:r>
            <a:r>
              <a:rPr lang="en-US" baseline="30000" dirty="0" smtClean="0"/>
              <a:t>st</a:t>
            </a:r>
            <a:r>
              <a:rPr lang="en-US" dirty="0" smtClean="0"/>
              <a:t> President</a:t>
            </a:r>
            <a:endParaRPr lang="en-US" dirty="0"/>
          </a:p>
        </p:txBody>
      </p:sp>
      <p:pic>
        <p:nvPicPr>
          <p:cNvPr id="6" name="Picture 5"/>
          <p:cNvPicPr>
            <a:picLocks noChangeAspect="1"/>
          </p:cNvPicPr>
          <p:nvPr/>
        </p:nvPicPr>
        <p:blipFill>
          <a:blip r:embed="rId4"/>
          <a:stretch>
            <a:fillRect/>
          </a:stretch>
        </p:blipFill>
        <p:spPr>
          <a:xfrm>
            <a:off x="1137680" y="1333500"/>
            <a:ext cx="2794000" cy="3949700"/>
          </a:xfrm>
          <a:prstGeom prst="rect">
            <a:avLst/>
          </a:prstGeom>
          <a:effectLst>
            <a:outerShdw blurRad="50800" dist="38100" dir="13500000" algn="br" rotWithShape="0">
              <a:prstClr val="black">
                <a:alpha val="40000"/>
              </a:prstClr>
            </a:outerShdw>
          </a:effectLst>
        </p:spPr>
      </p:pic>
      <p:sp>
        <p:nvSpPr>
          <p:cNvPr id="7" name="TextBox 6"/>
          <p:cNvSpPr txBox="1"/>
          <p:nvPr/>
        </p:nvSpPr>
        <p:spPr>
          <a:xfrm>
            <a:off x="1601214" y="5494683"/>
            <a:ext cx="1495797" cy="369332"/>
          </a:xfrm>
          <a:prstGeom prst="rect">
            <a:avLst/>
          </a:prstGeom>
          <a:noFill/>
        </p:spPr>
        <p:txBody>
          <a:bodyPr wrap="none" rtlCol="0">
            <a:spAutoFit/>
          </a:bodyPr>
          <a:lstStyle/>
          <a:p>
            <a:r>
              <a:rPr lang="en-US" dirty="0" smtClean="0"/>
              <a:t>26</a:t>
            </a:r>
            <a:r>
              <a:rPr lang="en-US" baseline="30000" dirty="0" smtClean="0"/>
              <a:t>th</a:t>
            </a:r>
            <a:r>
              <a:rPr lang="en-US" dirty="0" smtClean="0"/>
              <a:t> President</a:t>
            </a:r>
            <a:endParaRPr lang="en-US" dirty="0"/>
          </a:p>
        </p:txBody>
      </p:sp>
      <p:pic>
        <p:nvPicPr>
          <p:cNvPr id="8" name="Picture 7"/>
          <p:cNvPicPr>
            <a:picLocks noChangeAspect="1"/>
          </p:cNvPicPr>
          <p:nvPr/>
        </p:nvPicPr>
        <p:blipFill>
          <a:blip r:embed="rId5"/>
          <a:stretch>
            <a:fillRect/>
          </a:stretch>
        </p:blipFill>
        <p:spPr>
          <a:xfrm>
            <a:off x="5099304" y="1689100"/>
            <a:ext cx="2794000" cy="4038600"/>
          </a:xfrm>
          <a:prstGeom prst="rect">
            <a:avLst/>
          </a:prstGeom>
          <a:effectLst>
            <a:outerShdw blurRad="50800" dist="38100" dir="10800000" algn="r" rotWithShape="0">
              <a:prstClr val="black">
                <a:alpha val="40000"/>
              </a:prstClr>
            </a:outerShdw>
          </a:effectLst>
        </p:spPr>
      </p:pic>
      <p:sp>
        <p:nvSpPr>
          <p:cNvPr id="9" name="TextBox 8"/>
          <p:cNvSpPr txBox="1"/>
          <p:nvPr/>
        </p:nvSpPr>
        <p:spPr>
          <a:xfrm>
            <a:off x="5655591" y="5815568"/>
            <a:ext cx="1495797" cy="369332"/>
          </a:xfrm>
          <a:prstGeom prst="rect">
            <a:avLst/>
          </a:prstGeom>
          <a:noFill/>
        </p:spPr>
        <p:txBody>
          <a:bodyPr wrap="none" rtlCol="0">
            <a:spAutoFit/>
          </a:bodyPr>
          <a:lstStyle/>
          <a:p>
            <a:r>
              <a:rPr lang="en-US" dirty="0" smtClean="0"/>
              <a:t>28</a:t>
            </a:r>
            <a:r>
              <a:rPr lang="en-US" baseline="30000" dirty="0" smtClean="0"/>
              <a:t>th</a:t>
            </a:r>
            <a:r>
              <a:rPr lang="en-US" dirty="0" smtClean="0"/>
              <a:t> President</a:t>
            </a:r>
            <a:endParaRPr lang="en-US" dirty="0"/>
          </a:p>
        </p:txBody>
      </p:sp>
      <p:sp>
        <p:nvSpPr>
          <p:cNvPr id="2" name="TextBox 1"/>
          <p:cNvSpPr txBox="1"/>
          <p:nvPr/>
        </p:nvSpPr>
        <p:spPr>
          <a:xfrm>
            <a:off x="393700" y="5917168"/>
            <a:ext cx="3270697" cy="923330"/>
          </a:xfrm>
          <a:prstGeom prst="rect">
            <a:avLst/>
          </a:prstGeom>
          <a:noFill/>
        </p:spPr>
        <p:txBody>
          <a:bodyPr wrap="none" rtlCol="0">
            <a:spAutoFit/>
          </a:bodyPr>
          <a:lstStyle/>
          <a:p>
            <a:r>
              <a:rPr lang="en-US" dirty="0" smtClean="0"/>
              <a:t>She nominated Roosevelt for the</a:t>
            </a:r>
          </a:p>
          <a:p>
            <a:r>
              <a:rPr lang="en-US" dirty="0" smtClean="0"/>
              <a:t>Progressive party presidential </a:t>
            </a:r>
          </a:p>
          <a:p>
            <a:r>
              <a:rPr lang="en-US" dirty="0"/>
              <a:t>c</a:t>
            </a:r>
            <a:r>
              <a:rPr lang="en-US" dirty="0" smtClean="0"/>
              <a:t>andidate.</a:t>
            </a:r>
            <a:endParaRPr lang="en-US" dirty="0"/>
          </a:p>
        </p:txBody>
      </p:sp>
      <p:sp>
        <p:nvSpPr>
          <p:cNvPr id="11" name="TextBox 10"/>
          <p:cNvSpPr txBox="1"/>
          <p:nvPr/>
        </p:nvSpPr>
        <p:spPr>
          <a:xfrm>
            <a:off x="8940800" y="5727700"/>
            <a:ext cx="3070071" cy="646331"/>
          </a:xfrm>
          <a:prstGeom prst="rect">
            <a:avLst/>
          </a:prstGeom>
          <a:noFill/>
        </p:spPr>
        <p:txBody>
          <a:bodyPr wrap="none" rtlCol="0">
            <a:spAutoFit/>
          </a:bodyPr>
          <a:lstStyle/>
          <a:p>
            <a:r>
              <a:rPr lang="en-US" dirty="0" smtClean="0"/>
              <a:t>She and Hover worked on post</a:t>
            </a:r>
            <a:br>
              <a:rPr lang="en-US" dirty="0" smtClean="0"/>
            </a:br>
            <a:r>
              <a:rPr lang="en-US" dirty="0" smtClean="0"/>
              <a:t>WWI humanitarian efforts</a:t>
            </a:r>
            <a:endParaRPr lang="en-US" dirty="0"/>
          </a:p>
        </p:txBody>
      </p:sp>
      <p:sp>
        <p:nvSpPr>
          <p:cNvPr id="12" name="TextBox 11"/>
          <p:cNvSpPr txBox="1"/>
          <p:nvPr/>
        </p:nvSpPr>
        <p:spPr>
          <a:xfrm>
            <a:off x="5132088" y="6216134"/>
            <a:ext cx="2600742" cy="646331"/>
          </a:xfrm>
          <a:prstGeom prst="rect">
            <a:avLst/>
          </a:prstGeom>
          <a:noFill/>
        </p:spPr>
        <p:txBody>
          <a:bodyPr wrap="none" rtlCol="0">
            <a:spAutoFit/>
          </a:bodyPr>
          <a:lstStyle/>
          <a:p>
            <a:r>
              <a:rPr lang="en-US" dirty="0" smtClean="0"/>
              <a:t>Wilson nominated her for </a:t>
            </a:r>
          </a:p>
          <a:p>
            <a:r>
              <a:rPr lang="en-US" dirty="0" smtClean="0"/>
              <a:t>Nobel prize</a:t>
            </a:r>
            <a:endParaRPr lang="en-US" dirty="0"/>
          </a:p>
        </p:txBody>
      </p:sp>
    </p:spTree>
    <p:extLst>
      <p:ext uri="{BB962C8B-B14F-4D97-AF65-F5344CB8AC3E}">
        <p14:creationId xmlns:p14="http://schemas.microsoft.com/office/powerpoint/2010/main" val="16036039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85474" y="297314"/>
            <a:ext cx="7965440" cy="5314442"/>
          </a:xfrm>
          <a:prstGeom prst="rect">
            <a:avLst/>
          </a:prstGeom>
        </p:spPr>
      </p:pic>
      <p:sp>
        <p:nvSpPr>
          <p:cNvPr id="3" name="TextBox 2"/>
          <p:cNvSpPr txBox="1"/>
          <p:nvPr/>
        </p:nvSpPr>
        <p:spPr>
          <a:xfrm>
            <a:off x="3034632" y="6002421"/>
            <a:ext cx="8039781" cy="584776"/>
          </a:xfrm>
          <a:prstGeom prst="rect">
            <a:avLst/>
          </a:prstGeom>
          <a:noFill/>
        </p:spPr>
        <p:txBody>
          <a:bodyPr wrap="none" rtlCol="0">
            <a:spAutoFit/>
          </a:bodyPr>
          <a:lstStyle/>
          <a:p>
            <a:r>
              <a:rPr lang="en-US" sz="3200" dirty="0" smtClean="0"/>
              <a:t>1915 Women’s Peace Conference     The Hague</a:t>
            </a:r>
            <a:endParaRPr lang="en-US" sz="3200" dirty="0"/>
          </a:p>
        </p:txBody>
      </p:sp>
    </p:spTree>
    <p:extLst>
      <p:ext uri="{BB962C8B-B14F-4D97-AF65-F5344CB8AC3E}">
        <p14:creationId xmlns:p14="http://schemas.microsoft.com/office/powerpoint/2010/main" val="3638540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2225" y="191047"/>
            <a:ext cx="7020667" cy="5234115"/>
          </a:xfrm>
          <a:prstGeom prst="rect">
            <a:avLst/>
          </a:prstGeom>
          <a:effectLst>
            <a:outerShdw blurRad="50800" dist="38100" dir="18900000" algn="bl" rotWithShape="0">
              <a:prstClr val="black">
                <a:alpha val="40000"/>
              </a:prstClr>
            </a:outerShdw>
          </a:effectLst>
        </p:spPr>
      </p:pic>
      <p:sp>
        <p:nvSpPr>
          <p:cNvPr id="3" name="TextBox 2"/>
          <p:cNvSpPr txBox="1"/>
          <p:nvPr/>
        </p:nvSpPr>
        <p:spPr>
          <a:xfrm>
            <a:off x="8443799" y="921517"/>
            <a:ext cx="3301655" cy="523220"/>
          </a:xfrm>
          <a:prstGeom prst="rect">
            <a:avLst/>
          </a:prstGeom>
          <a:noFill/>
        </p:spPr>
        <p:txBody>
          <a:bodyPr wrap="none" rtlCol="0">
            <a:spAutoFit/>
          </a:bodyPr>
          <a:lstStyle/>
          <a:p>
            <a:r>
              <a:rPr lang="en-US" sz="2800" b="1" dirty="0" smtClean="0"/>
              <a:t>Speech Carnegie Hall</a:t>
            </a:r>
            <a:endParaRPr lang="en-US" sz="2800" b="1" dirty="0"/>
          </a:p>
        </p:txBody>
      </p:sp>
    </p:spTree>
    <p:extLst>
      <p:ext uri="{BB962C8B-B14F-4D97-AF65-F5344CB8AC3E}">
        <p14:creationId xmlns:p14="http://schemas.microsoft.com/office/powerpoint/2010/main" val="783421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028700" y="3644900"/>
            <a:ext cx="10045700" cy="381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8500" y="3860800"/>
            <a:ext cx="806631" cy="461665"/>
          </a:xfrm>
          <a:prstGeom prst="rect">
            <a:avLst/>
          </a:prstGeom>
          <a:noFill/>
        </p:spPr>
        <p:txBody>
          <a:bodyPr wrap="none" rtlCol="0">
            <a:spAutoFit/>
          </a:bodyPr>
          <a:lstStyle/>
          <a:p>
            <a:r>
              <a:rPr lang="en-US" sz="2400" dirty="0" smtClean="0"/>
              <a:t>1889</a:t>
            </a:r>
            <a:endParaRPr lang="en-US" sz="2400" dirty="0"/>
          </a:p>
        </p:txBody>
      </p:sp>
      <p:sp>
        <p:nvSpPr>
          <p:cNvPr id="9" name="TextBox 8"/>
          <p:cNvSpPr txBox="1"/>
          <p:nvPr/>
        </p:nvSpPr>
        <p:spPr>
          <a:xfrm>
            <a:off x="10748028" y="4080133"/>
            <a:ext cx="806631" cy="461665"/>
          </a:xfrm>
          <a:prstGeom prst="rect">
            <a:avLst/>
          </a:prstGeom>
          <a:noFill/>
        </p:spPr>
        <p:txBody>
          <a:bodyPr wrap="none" rtlCol="0">
            <a:spAutoFit/>
          </a:bodyPr>
          <a:lstStyle/>
          <a:p>
            <a:r>
              <a:rPr lang="en-US" sz="2400" dirty="0" smtClean="0"/>
              <a:t>1935</a:t>
            </a:r>
            <a:endParaRPr lang="en-US" sz="2400" dirty="0"/>
          </a:p>
        </p:txBody>
      </p:sp>
      <p:sp>
        <p:nvSpPr>
          <p:cNvPr id="10" name="TextBox 9"/>
          <p:cNvSpPr txBox="1"/>
          <p:nvPr/>
        </p:nvSpPr>
        <p:spPr>
          <a:xfrm>
            <a:off x="5689600" y="3987800"/>
            <a:ext cx="806631" cy="461665"/>
          </a:xfrm>
          <a:prstGeom prst="rect">
            <a:avLst/>
          </a:prstGeom>
          <a:noFill/>
        </p:spPr>
        <p:txBody>
          <a:bodyPr wrap="none" rtlCol="0">
            <a:spAutoFit/>
          </a:bodyPr>
          <a:lstStyle/>
          <a:p>
            <a:r>
              <a:rPr lang="en-US" sz="2400" dirty="0" smtClean="0"/>
              <a:t>1915</a:t>
            </a:r>
            <a:endParaRPr lang="en-US" sz="2400" dirty="0"/>
          </a:p>
        </p:txBody>
      </p:sp>
      <p:sp>
        <p:nvSpPr>
          <p:cNvPr id="11" name="TextBox 10"/>
          <p:cNvSpPr txBox="1"/>
          <p:nvPr/>
        </p:nvSpPr>
        <p:spPr>
          <a:xfrm>
            <a:off x="1905000" y="4686300"/>
            <a:ext cx="1772088" cy="523220"/>
          </a:xfrm>
          <a:prstGeom prst="rect">
            <a:avLst/>
          </a:prstGeom>
          <a:noFill/>
        </p:spPr>
        <p:txBody>
          <a:bodyPr wrap="none" rtlCol="0">
            <a:spAutoFit/>
          </a:bodyPr>
          <a:lstStyle/>
          <a:p>
            <a:r>
              <a:rPr lang="en-US" sz="2800" dirty="0" smtClean="0"/>
              <a:t>Celebrated</a:t>
            </a:r>
            <a:endParaRPr lang="en-US" sz="2800" dirty="0"/>
          </a:p>
        </p:txBody>
      </p:sp>
      <p:sp>
        <p:nvSpPr>
          <p:cNvPr id="13" name="TextBox 12"/>
          <p:cNvSpPr txBox="1"/>
          <p:nvPr/>
        </p:nvSpPr>
        <p:spPr>
          <a:xfrm>
            <a:off x="6546452" y="4080133"/>
            <a:ext cx="2470548" cy="1815882"/>
          </a:xfrm>
          <a:prstGeom prst="rect">
            <a:avLst/>
          </a:prstGeom>
          <a:noFill/>
        </p:spPr>
        <p:txBody>
          <a:bodyPr wrap="none" rtlCol="0">
            <a:spAutoFit/>
          </a:bodyPr>
          <a:lstStyle/>
          <a:p>
            <a:r>
              <a:rPr lang="en-US" sz="2800" dirty="0" smtClean="0"/>
              <a:t>Demeaned</a:t>
            </a:r>
          </a:p>
          <a:p>
            <a:r>
              <a:rPr lang="en-US" sz="2800" dirty="0" smtClean="0"/>
              <a:t>Traitor</a:t>
            </a:r>
          </a:p>
          <a:p>
            <a:r>
              <a:rPr lang="en-US" sz="2800" dirty="0" smtClean="0"/>
              <a:t>Communist</a:t>
            </a:r>
          </a:p>
          <a:p>
            <a:r>
              <a:rPr lang="en-US" sz="2800" dirty="0" smtClean="0"/>
              <a:t>Silly old woman</a:t>
            </a:r>
            <a:endParaRPr lang="en-US" sz="2800" dirty="0"/>
          </a:p>
        </p:txBody>
      </p:sp>
      <p:sp>
        <p:nvSpPr>
          <p:cNvPr id="14" name="TextBox 13"/>
          <p:cNvSpPr txBox="1"/>
          <p:nvPr/>
        </p:nvSpPr>
        <p:spPr>
          <a:xfrm>
            <a:off x="2857500" y="838200"/>
            <a:ext cx="5011308" cy="584775"/>
          </a:xfrm>
          <a:prstGeom prst="rect">
            <a:avLst/>
          </a:prstGeom>
          <a:noFill/>
        </p:spPr>
        <p:txBody>
          <a:bodyPr wrap="none" rtlCol="0">
            <a:spAutoFit/>
          </a:bodyPr>
          <a:lstStyle/>
          <a:p>
            <a:r>
              <a:rPr lang="en-US" sz="3200" dirty="0" smtClean="0"/>
              <a:t>Jane Addams Public Timeline</a:t>
            </a:r>
            <a:endParaRPr lang="en-US" sz="3200" dirty="0"/>
          </a:p>
        </p:txBody>
      </p:sp>
      <p:sp>
        <p:nvSpPr>
          <p:cNvPr id="2" name="TextBox 1"/>
          <p:cNvSpPr txBox="1"/>
          <p:nvPr/>
        </p:nvSpPr>
        <p:spPr>
          <a:xfrm>
            <a:off x="6973455" y="6142182"/>
            <a:ext cx="1739742" cy="369332"/>
          </a:xfrm>
          <a:prstGeom prst="rect">
            <a:avLst/>
          </a:prstGeom>
          <a:noFill/>
        </p:spPr>
        <p:txBody>
          <a:bodyPr wrap="none" rtlCol="0">
            <a:spAutoFit/>
          </a:bodyPr>
          <a:lstStyle/>
          <a:p>
            <a:r>
              <a:rPr lang="en-US" dirty="0" smtClean="0"/>
              <a:t>DOJ Surveillance</a:t>
            </a:r>
            <a:endParaRPr lang="en-US" dirty="0"/>
          </a:p>
        </p:txBody>
      </p:sp>
      <p:sp>
        <p:nvSpPr>
          <p:cNvPr id="4" name="TextBox 3"/>
          <p:cNvSpPr txBox="1"/>
          <p:nvPr/>
        </p:nvSpPr>
        <p:spPr>
          <a:xfrm>
            <a:off x="8357191" y="3211033"/>
            <a:ext cx="2351798" cy="369332"/>
          </a:xfrm>
          <a:prstGeom prst="rect">
            <a:avLst/>
          </a:prstGeom>
          <a:noFill/>
        </p:spPr>
        <p:txBody>
          <a:bodyPr wrap="none" rtlCol="0">
            <a:spAutoFit/>
          </a:bodyPr>
          <a:lstStyle/>
          <a:p>
            <a:r>
              <a:rPr lang="en-US" dirty="0" smtClean="0"/>
              <a:t>Lost Historical Memory</a:t>
            </a:r>
            <a:endParaRPr lang="en-US" dirty="0"/>
          </a:p>
        </p:txBody>
      </p:sp>
      <p:pic>
        <p:nvPicPr>
          <p:cNvPr id="12" name="Picture 11"/>
          <p:cNvPicPr>
            <a:picLocks noChangeAspect="1"/>
          </p:cNvPicPr>
          <p:nvPr/>
        </p:nvPicPr>
        <p:blipFill>
          <a:blip r:embed="rId2"/>
          <a:stretch>
            <a:fillRect/>
          </a:stretch>
        </p:blipFill>
        <p:spPr>
          <a:xfrm>
            <a:off x="5982398" y="2848757"/>
            <a:ext cx="991057" cy="738862"/>
          </a:xfrm>
          <a:prstGeom prst="rect">
            <a:avLst/>
          </a:prstGeom>
        </p:spPr>
      </p:pic>
    </p:spTree>
    <p:extLst>
      <p:ext uri="{BB962C8B-B14F-4D97-AF65-F5344CB8AC3E}">
        <p14:creationId xmlns:p14="http://schemas.microsoft.com/office/powerpoint/2010/main" val="3758109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7422" y="537920"/>
            <a:ext cx="3335795" cy="2223863"/>
          </a:xfrm>
          <a:prstGeom prst="rect">
            <a:avLst/>
          </a:prstGeom>
        </p:spPr>
      </p:pic>
      <p:sp>
        <p:nvSpPr>
          <p:cNvPr id="3" name="TextBox 2"/>
          <p:cNvSpPr txBox="1"/>
          <p:nvPr/>
        </p:nvSpPr>
        <p:spPr>
          <a:xfrm>
            <a:off x="725837" y="4152341"/>
            <a:ext cx="3307380" cy="954107"/>
          </a:xfrm>
          <a:prstGeom prst="rect">
            <a:avLst/>
          </a:prstGeom>
          <a:noFill/>
        </p:spPr>
        <p:txBody>
          <a:bodyPr wrap="none" rtlCol="0">
            <a:spAutoFit/>
          </a:bodyPr>
          <a:lstStyle/>
          <a:p>
            <a:r>
              <a:rPr lang="en-US" sz="2800" dirty="0" smtClean="0"/>
              <a:t>Pragmatism/</a:t>
            </a:r>
          </a:p>
          <a:p>
            <a:r>
              <a:rPr lang="en-US" sz="2800" dirty="0" smtClean="0"/>
              <a:t>Public Administration</a:t>
            </a:r>
            <a:endParaRPr lang="en-US" sz="2800" dirty="0"/>
          </a:p>
        </p:txBody>
      </p:sp>
      <p:sp>
        <p:nvSpPr>
          <p:cNvPr id="4" name="TextBox 3"/>
          <p:cNvSpPr txBox="1"/>
          <p:nvPr/>
        </p:nvSpPr>
        <p:spPr>
          <a:xfrm>
            <a:off x="7485681" y="2115452"/>
            <a:ext cx="3598677" cy="954107"/>
          </a:xfrm>
          <a:prstGeom prst="rect">
            <a:avLst/>
          </a:prstGeom>
          <a:noFill/>
        </p:spPr>
        <p:txBody>
          <a:bodyPr wrap="none" rtlCol="0">
            <a:spAutoFit/>
          </a:bodyPr>
          <a:lstStyle/>
          <a:p>
            <a:r>
              <a:rPr lang="en-US" sz="2800" dirty="0" smtClean="0"/>
              <a:t>Expeditionary mindset/</a:t>
            </a:r>
            <a:br>
              <a:rPr lang="en-US" sz="2800" dirty="0" smtClean="0"/>
            </a:br>
            <a:r>
              <a:rPr lang="en-US" sz="2800" dirty="0" smtClean="0"/>
              <a:t>Peacekeeping</a:t>
            </a:r>
            <a:endParaRPr lang="en-US" sz="2800" dirty="0"/>
          </a:p>
        </p:txBody>
      </p:sp>
      <p:sp>
        <p:nvSpPr>
          <p:cNvPr id="5" name="Donut 4"/>
          <p:cNvSpPr/>
          <p:nvPr/>
        </p:nvSpPr>
        <p:spPr>
          <a:xfrm>
            <a:off x="7167966" y="1782718"/>
            <a:ext cx="4122549" cy="1789641"/>
          </a:xfrm>
          <a:prstGeom prst="donut">
            <a:avLst>
              <a:gd name="adj" fmla="val 38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232475" y="3766088"/>
            <a:ext cx="3959817" cy="1813302"/>
          </a:xfrm>
          <a:prstGeom prst="donut">
            <a:avLst>
              <a:gd name="adj" fmla="val 37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a:endCxn id="6" idx="6"/>
          </p:cNvCxnSpPr>
          <p:nvPr/>
        </p:nvCxnSpPr>
        <p:spPr>
          <a:xfrm flipH="1">
            <a:off x="4192292" y="2945331"/>
            <a:ext cx="3132533" cy="1727408"/>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cstate="screen">
            <a:alphaModFix/>
            <a:extLst>
              <a:ext uri="{28A0092B-C50C-407E-A947-70E740481C1C}">
                <a14:useLocalDpi xmlns:a14="http://schemas.microsoft.com/office/drawing/2010/main"/>
              </a:ext>
            </a:extLst>
          </a:blip>
          <a:stretch>
            <a:fillRect/>
          </a:stretch>
        </p:blipFill>
        <p:spPr>
          <a:xfrm>
            <a:off x="5631453" y="4004110"/>
            <a:ext cx="1087368" cy="1489468"/>
          </a:xfrm>
          <a:prstGeom prst="rect">
            <a:avLst/>
          </a:prstGeom>
          <a:effectLst>
            <a:outerShdw blurRad="381000" dist="38100" dir="2700000">
              <a:srgbClr val="000000">
                <a:alpha val="43000"/>
              </a:srgbClr>
            </a:outerShdw>
          </a:effectLst>
        </p:spPr>
      </p:pic>
      <p:pic>
        <p:nvPicPr>
          <p:cNvPr id="14" name="Picture 13"/>
          <p:cNvPicPr>
            <a:picLocks noChangeAspect="1"/>
          </p:cNvPicPr>
          <p:nvPr/>
        </p:nvPicPr>
        <p:blipFill>
          <a:blip r:embed="rId4"/>
          <a:stretch>
            <a:fillRect/>
          </a:stretch>
        </p:blipFill>
        <p:spPr>
          <a:xfrm>
            <a:off x="6832487" y="5259141"/>
            <a:ext cx="1170428" cy="1152421"/>
          </a:xfrm>
          <a:prstGeom prst="rect">
            <a:avLst/>
          </a:prstGeom>
        </p:spPr>
      </p:pic>
      <p:pic>
        <p:nvPicPr>
          <p:cNvPr id="7" name="Picture 6"/>
          <p:cNvPicPr>
            <a:picLocks noChangeAspect="1"/>
          </p:cNvPicPr>
          <p:nvPr/>
        </p:nvPicPr>
        <p:blipFill>
          <a:blip r:embed="rId5"/>
          <a:stretch>
            <a:fillRect/>
          </a:stretch>
        </p:blipFill>
        <p:spPr>
          <a:xfrm>
            <a:off x="10450968" y="4929906"/>
            <a:ext cx="1309749" cy="1597893"/>
          </a:xfrm>
          <a:prstGeom prst="rect">
            <a:avLst/>
          </a:prstGeom>
        </p:spPr>
      </p:pic>
    </p:spTree>
    <p:extLst>
      <p:ext uri="{BB962C8B-B14F-4D97-AF65-F5344CB8AC3E}">
        <p14:creationId xmlns:p14="http://schemas.microsoft.com/office/powerpoint/2010/main" val="3186320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32608" y="379846"/>
            <a:ext cx="5535464" cy="4151598"/>
          </a:xfrm>
          <a:prstGeom prst="rect">
            <a:avLst/>
          </a:prstGeom>
        </p:spPr>
      </p:pic>
      <p:pic>
        <p:nvPicPr>
          <p:cNvPr id="4" name="Picture 3"/>
          <p:cNvPicPr>
            <a:picLocks noChangeAspect="1"/>
          </p:cNvPicPr>
          <p:nvPr/>
        </p:nvPicPr>
        <p:blipFill>
          <a:blip r:embed="rId3"/>
          <a:stretch>
            <a:fillRect/>
          </a:stretch>
        </p:blipFill>
        <p:spPr>
          <a:xfrm>
            <a:off x="5090736" y="3087293"/>
            <a:ext cx="5334000" cy="3556000"/>
          </a:xfrm>
          <a:prstGeom prst="rect">
            <a:avLst/>
          </a:prstGeom>
        </p:spPr>
      </p:pic>
      <p:sp>
        <p:nvSpPr>
          <p:cNvPr id="5" name="TextBox 4"/>
          <p:cNvSpPr txBox="1"/>
          <p:nvPr/>
        </p:nvSpPr>
        <p:spPr>
          <a:xfrm>
            <a:off x="7126426" y="415457"/>
            <a:ext cx="1684851" cy="646331"/>
          </a:xfrm>
          <a:prstGeom prst="rect">
            <a:avLst/>
          </a:prstGeom>
          <a:noFill/>
        </p:spPr>
        <p:txBody>
          <a:bodyPr wrap="none" rtlCol="0">
            <a:spAutoFit/>
          </a:bodyPr>
          <a:lstStyle/>
          <a:p>
            <a:r>
              <a:rPr lang="en-US" sz="3600" b="1" dirty="0"/>
              <a:t>Warrior</a:t>
            </a:r>
          </a:p>
        </p:txBody>
      </p:sp>
      <p:sp>
        <p:nvSpPr>
          <p:cNvPr id="6" name="TextBox 5"/>
          <p:cNvSpPr txBox="1"/>
          <p:nvPr/>
        </p:nvSpPr>
        <p:spPr>
          <a:xfrm>
            <a:off x="3125533" y="5443540"/>
            <a:ext cx="2646954" cy="646331"/>
          </a:xfrm>
          <a:prstGeom prst="rect">
            <a:avLst/>
          </a:prstGeom>
          <a:noFill/>
        </p:spPr>
        <p:txBody>
          <a:bodyPr wrap="none" rtlCol="0">
            <a:spAutoFit/>
          </a:bodyPr>
          <a:lstStyle/>
          <a:p>
            <a:r>
              <a:rPr lang="en-US" sz="3600" b="1" dirty="0"/>
              <a:t>Peacekeeper</a:t>
            </a:r>
          </a:p>
        </p:txBody>
      </p:sp>
      <p:sp>
        <p:nvSpPr>
          <p:cNvPr id="2" name="TextBox 1"/>
          <p:cNvSpPr txBox="1"/>
          <p:nvPr/>
        </p:nvSpPr>
        <p:spPr>
          <a:xfrm>
            <a:off x="1838239" y="6389889"/>
            <a:ext cx="1659429" cy="276999"/>
          </a:xfrm>
          <a:prstGeom prst="rect">
            <a:avLst/>
          </a:prstGeom>
          <a:noFill/>
        </p:spPr>
        <p:txBody>
          <a:bodyPr wrap="none" rtlCol="0">
            <a:spAutoFit/>
          </a:bodyPr>
          <a:lstStyle/>
          <a:p>
            <a:r>
              <a:rPr lang="en-US" sz="1200" dirty="0"/>
              <a:t>Shields &amp; </a:t>
            </a:r>
            <a:r>
              <a:rPr lang="en-US" sz="1200" dirty="0" err="1"/>
              <a:t>Soeters</a:t>
            </a:r>
            <a:r>
              <a:rPr lang="en-US" sz="1200" dirty="0"/>
              <a:t>, 2013</a:t>
            </a:r>
          </a:p>
        </p:txBody>
      </p:sp>
    </p:spTree>
    <p:extLst>
      <p:ext uri="{BB962C8B-B14F-4D97-AF65-F5344CB8AC3E}">
        <p14:creationId xmlns:p14="http://schemas.microsoft.com/office/powerpoint/2010/main" val="97225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2631" y="2155313"/>
            <a:ext cx="7340471" cy="3416320"/>
          </a:xfrm>
          <a:prstGeom prst="rect">
            <a:avLst/>
          </a:prstGeom>
          <a:noFill/>
        </p:spPr>
        <p:txBody>
          <a:bodyPr wrap="none" rtlCol="0" anchor="ctr">
            <a:spAutoFit/>
          </a:bodyPr>
          <a:lstStyle/>
          <a:p>
            <a:pPr marL="342900" indent="-342900">
              <a:buFont typeface="+mj-lt"/>
              <a:buAutoNum type="arabicPeriod"/>
            </a:pPr>
            <a:r>
              <a:rPr lang="en-US" sz="3600" dirty="0" smtClean="0"/>
              <a:t>Who is Jane Addams</a:t>
            </a:r>
          </a:p>
          <a:p>
            <a:pPr marL="342900" indent="-342900">
              <a:buFont typeface="+mj-lt"/>
              <a:buAutoNum type="arabicPeriod"/>
            </a:pPr>
            <a:r>
              <a:rPr lang="en-US" sz="3600" dirty="0" smtClean="0"/>
              <a:t>My Story </a:t>
            </a:r>
          </a:p>
          <a:p>
            <a:pPr marL="342900" indent="-342900">
              <a:buFont typeface="+mj-lt"/>
              <a:buAutoNum type="arabicPeriod"/>
            </a:pPr>
            <a:r>
              <a:rPr lang="en-US" sz="3600" dirty="0" smtClean="0"/>
              <a:t>Paternalism</a:t>
            </a:r>
          </a:p>
          <a:p>
            <a:pPr marL="342900" indent="-342900">
              <a:buFont typeface="+mj-lt"/>
              <a:buAutoNum type="arabicPeriod"/>
            </a:pPr>
            <a:r>
              <a:rPr lang="en-US" sz="3600" dirty="0" smtClean="0"/>
              <a:t>Militarism</a:t>
            </a:r>
          </a:p>
          <a:p>
            <a:pPr marL="342900" indent="-342900">
              <a:buFont typeface="+mj-lt"/>
              <a:buAutoNum type="arabicPeriod"/>
            </a:pPr>
            <a:r>
              <a:rPr lang="en-US" sz="3600" dirty="0" smtClean="0"/>
              <a:t>WWI   -- Woman’s Peace Movement</a:t>
            </a:r>
          </a:p>
          <a:p>
            <a:pPr marL="342900" indent="-342900">
              <a:buFont typeface="+mj-lt"/>
              <a:buAutoNum type="arabicPeriod"/>
            </a:pPr>
            <a:r>
              <a:rPr lang="en-US" sz="3600" dirty="0" err="1" smtClean="0"/>
              <a:t>Peaceweaving</a:t>
            </a:r>
            <a:endParaRPr lang="en-US" sz="3600"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68400" y="267368"/>
            <a:ext cx="2397403" cy="3596105"/>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3304827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52579" y="874158"/>
            <a:ext cx="2191870" cy="2158149"/>
          </a:xfrm>
          <a:prstGeom prst="rect">
            <a:avLst/>
          </a:prstGeom>
        </p:spPr>
      </p:pic>
      <p:sp>
        <p:nvSpPr>
          <p:cNvPr id="3" name="TextBox 2"/>
          <p:cNvSpPr txBox="1"/>
          <p:nvPr/>
        </p:nvSpPr>
        <p:spPr>
          <a:xfrm>
            <a:off x="3345663" y="547489"/>
            <a:ext cx="1864738" cy="646331"/>
          </a:xfrm>
          <a:prstGeom prst="rect">
            <a:avLst/>
          </a:prstGeom>
          <a:noFill/>
        </p:spPr>
        <p:txBody>
          <a:bodyPr wrap="none" rtlCol="0">
            <a:spAutoFit/>
          </a:bodyPr>
          <a:lstStyle/>
          <a:p>
            <a:r>
              <a:rPr lang="en-US" dirty="0"/>
              <a:t>Nobel Peace Prize</a:t>
            </a:r>
          </a:p>
          <a:p>
            <a:r>
              <a:rPr lang="en-US" dirty="0"/>
              <a:t>1931</a:t>
            </a:r>
          </a:p>
        </p:txBody>
      </p:sp>
      <p:pic>
        <p:nvPicPr>
          <p:cNvPr id="4" name="Picture 3"/>
          <p:cNvPicPr>
            <a:picLocks noChangeAspect="1"/>
          </p:cNvPicPr>
          <p:nvPr/>
        </p:nvPicPr>
        <p:blipFill>
          <a:blip r:embed="rId3"/>
          <a:stretch>
            <a:fillRect/>
          </a:stretch>
        </p:blipFill>
        <p:spPr>
          <a:xfrm>
            <a:off x="1022819" y="373627"/>
            <a:ext cx="1490587"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1723749" y="1888064"/>
            <a:ext cx="1579314"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673818" y="3656991"/>
            <a:ext cx="1633301"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3937135" y="3549317"/>
            <a:ext cx="4275053" cy="3053609"/>
          </a:xfrm>
          <a:prstGeom prst="rect">
            <a:avLst/>
          </a:prstGeom>
        </p:spPr>
      </p:pic>
      <p:sp>
        <p:nvSpPr>
          <p:cNvPr id="8" name="TextBox 7"/>
          <p:cNvSpPr txBox="1"/>
          <p:nvPr/>
        </p:nvSpPr>
        <p:spPr>
          <a:xfrm>
            <a:off x="10010274" y="870654"/>
            <a:ext cx="1505348" cy="923330"/>
          </a:xfrm>
          <a:prstGeom prst="rect">
            <a:avLst/>
          </a:prstGeom>
          <a:noFill/>
        </p:spPr>
        <p:txBody>
          <a:bodyPr wrap="none" rtlCol="0">
            <a:spAutoFit/>
          </a:bodyPr>
          <a:lstStyle/>
          <a:p>
            <a:r>
              <a:rPr lang="en-US" dirty="0" smtClean="0"/>
              <a:t>Faculty </a:t>
            </a:r>
          </a:p>
          <a:p>
            <a:r>
              <a:rPr lang="en-US" dirty="0" smtClean="0"/>
              <a:t>Development </a:t>
            </a:r>
          </a:p>
          <a:p>
            <a:r>
              <a:rPr lang="en-US" dirty="0" smtClean="0"/>
              <a:t>Leave</a:t>
            </a:r>
            <a:endParaRPr lang="en-US" dirty="0"/>
          </a:p>
        </p:txBody>
      </p:sp>
      <p:sp>
        <p:nvSpPr>
          <p:cNvPr id="9" name="TextBox 8"/>
          <p:cNvSpPr txBox="1"/>
          <p:nvPr/>
        </p:nvSpPr>
        <p:spPr>
          <a:xfrm>
            <a:off x="9634888" y="2579571"/>
            <a:ext cx="1949573" cy="1754326"/>
          </a:xfrm>
          <a:prstGeom prst="rect">
            <a:avLst/>
          </a:prstGeom>
          <a:noFill/>
        </p:spPr>
        <p:txBody>
          <a:bodyPr wrap="none" rtlCol="0">
            <a:spAutoFit/>
          </a:bodyPr>
          <a:lstStyle/>
          <a:p>
            <a:r>
              <a:rPr lang="en-US" dirty="0" smtClean="0"/>
              <a:t>What was her idea</a:t>
            </a:r>
          </a:p>
          <a:p>
            <a:r>
              <a:rPr lang="en-US" dirty="0" smtClean="0"/>
              <a:t>Of Peace?</a:t>
            </a:r>
          </a:p>
          <a:p>
            <a:endParaRPr lang="en-US" dirty="0"/>
          </a:p>
          <a:p>
            <a:endParaRPr lang="en-US" dirty="0" smtClean="0"/>
          </a:p>
          <a:p>
            <a:r>
              <a:rPr lang="en-US" dirty="0" smtClean="0"/>
              <a:t>Could it be applied</a:t>
            </a:r>
          </a:p>
          <a:p>
            <a:r>
              <a:rPr lang="en-US" dirty="0" smtClean="0"/>
              <a:t>To Peacekeeping?</a:t>
            </a:r>
            <a:endParaRPr lang="en-US" dirty="0"/>
          </a:p>
        </p:txBody>
      </p:sp>
    </p:spTree>
    <p:extLst>
      <p:ext uri="{BB962C8B-B14F-4D97-AF65-F5344CB8AC3E}">
        <p14:creationId xmlns:p14="http://schemas.microsoft.com/office/powerpoint/2010/main" val="1295392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10" descr="C:\Users\hgbrauch\AppData\Local\Temp\9783319506449.tif"/>
          <p:cNvPicPr/>
          <p:nvPr/>
        </p:nvPicPr>
        <p:blipFill>
          <a:blip r:embed="rId2" cstate="print">
            <a:extLst>
              <a:ext uri="{28A0092B-C50C-407E-A947-70E740481C1C}">
                <a14:useLocalDpi xmlns:a14="http://schemas.microsoft.com/office/drawing/2010/main"/>
              </a:ext>
            </a:extLst>
          </a:blip>
          <a:srcRect/>
          <a:stretch>
            <a:fillRect/>
          </a:stretch>
        </p:blipFill>
        <p:spPr bwMode="auto">
          <a:xfrm>
            <a:off x="1252884" y="622422"/>
            <a:ext cx="3896389" cy="5658305"/>
          </a:xfrm>
          <a:prstGeom prst="rect">
            <a:avLst/>
          </a:prstGeom>
          <a:noFill/>
          <a:ln>
            <a:noFill/>
          </a:ln>
        </p:spPr>
      </p:pic>
      <p:pic>
        <p:nvPicPr>
          <p:cNvPr id="9" name="Picture 8" descr="DSC_9914.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1916" y="2242966"/>
            <a:ext cx="3662812" cy="3345034"/>
          </a:xfrm>
          <a:prstGeom prst="rect">
            <a:avLst/>
          </a:prstGeom>
        </p:spPr>
      </p:pic>
    </p:spTree>
    <p:extLst>
      <p:ext uri="{BB962C8B-B14F-4D97-AF65-F5344CB8AC3E}">
        <p14:creationId xmlns:p14="http://schemas.microsoft.com/office/powerpoint/2010/main" val="1884177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704962" y="2600868"/>
            <a:ext cx="2520245" cy="2881868"/>
          </a:xfrm>
          <a:prstGeom prst="rect">
            <a:avLst/>
          </a:prstGeom>
        </p:spPr>
      </p:pic>
      <p:sp>
        <p:nvSpPr>
          <p:cNvPr id="3" name="Donut 2"/>
          <p:cNvSpPr/>
          <p:nvPr/>
        </p:nvSpPr>
        <p:spPr>
          <a:xfrm>
            <a:off x="5775158" y="962526"/>
            <a:ext cx="6122737"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chemeClr val="tx1"/>
                </a:solidFill>
              </a:rPr>
              <a:t>ç</a:t>
            </a:r>
            <a:endParaRPr lang="en-US" dirty="0">
              <a:solidFill>
                <a:schemeClr val="tx1"/>
              </a:solidFill>
            </a:endParaRPr>
          </a:p>
        </p:txBody>
      </p:sp>
      <p:sp>
        <p:nvSpPr>
          <p:cNvPr id="4" name="TextBox 3"/>
          <p:cNvSpPr txBox="1"/>
          <p:nvPr/>
        </p:nvSpPr>
        <p:spPr>
          <a:xfrm>
            <a:off x="1494177" y="836768"/>
            <a:ext cx="2414543" cy="646331"/>
          </a:xfrm>
          <a:prstGeom prst="rect">
            <a:avLst/>
          </a:prstGeom>
          <a:noFill/>
        </p:spPr>
        <p:txBody>
          <a:bodyPr wrap="none" rtlCol="0">
            <a:spAutoFit/>
          </a:bodyPr>
          <a:lstStyle/>
          <a:p>
            <a:r>
              <a:rPr lang="en-US" sz="3600" dirty="0" smtClean="0"/>
              <a:t>Paternalism</a:t>
            </a:r>
            <a:endParaRPr lang="en-US" sz="36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80421" y="2263773"/>
            <a:ext cx="2200775" cy="2567571"/>
          </a:xfrm>
          <a:prstGeom prst="rect">
            <a:avLst/>
          </a:prstGeom>
        </p:spPr>
      </p:pic>
      <p:sp>
        <p:nvSpPr>
          <p:cNvPr id="7" name="TextBox 6"/>
          <p:cNvSpPr txBox="1"/>
          <p:nvPr/>
        </p:nvSpPr>
        <p:spPr>
          <a:xfrm>
            <a:off x="7118441" y="5159570"/>
            <a:ext cx="1844338" cy="646331"/>
          </a:xfrm>
          <a:prstGeom prst="rect">
            <a:avLst/>
          </a:prstGeom>
          <a:noFill/>
        </p:spPr>
        <p:txBody>
          <a:bodyPr wrap="none" rtlCol="0">
            <a:spAutoFit/>
          </a:bodyPr>
          <a:lstStyle/>
          <a:p>
            <a:r>
              <a:rPr lang="en-US" dirty="0" smtClean="0"/>
              <a:t>Duty</a:t>
            </a:r>
          </a:p>
          <a:p>
            <a:r>
              <a:rPr lang="en-US" dirty="0" smtClean="0"/>
              <a:t>Moral Absolutism</a:t>
            </a:r>
            <a:endParaRPr lang="en-US" dirty="0"/>
          </a:p>
        </p:txBody>
      </p:sp>
    </p:spTree>
    <p:extLst>
      <p:ext uri="{BB962C8B-B14F-4D97-AF65-F5344CB8AC3E}">
        <p14:creationId xmlns:p14="http://schemas.microsoft.com/office/powerpoint/2010/main" val="40338668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5944" y="486537"/>
            <a:ext cx="5862240" cy="4188478"/>
          </a:xfrm>
          <a:prstGeom prst="rect">
            <a:avLst/>
          </a:prstGeom>
        </p:spPr>
      </p:pic>
      <p:pic>
        <p:nvPicPr>
          <p:cNvPr id="6" name="Picture 5" descr="pullman-strike-1894-grang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51759" y="858837"/>
            <a:ext cx="4143935" cy="3057304"/>
          </a:xfrm>
          <a:prstGeom prst="rect">
            <a:avLst/>
          </a:prstGeom>
        </p:spPr>
      </p:pic>
      <p:sp>
        <p:nvSpPr>
          <p:cNvPr id="7" name="TextBox 6"/>
          <p:cNvSpPr txBox="1"/>
          <p:nvPr/>
        </p:nvSpPr>
        <p:spPr>
          <a:xfrm>
            <a:off x="1472368" y="4991202"/>
            <a:ext cx="1328609" cy="461665"/>
          </a:xfrm>
          <a:prstGeom prst="rect">
            <a:avLst/>
          </a:prstGeom>
          <a:noFill/>
        </p:spPr>
        <p:txBody>
          <a:bodyPr wrap="none" rtlCol="0">
            <a:spAutoFit/>
          </a:bodyPr>
          <a:lstStyle/>
          <a:p>
            <a:r>
              <a:rPr lang="en-US" sz="2400" dirty="0" smtClean="0"/>
              <a:t>King Lear</a:t>
            </a:r>
            <a:endParaRPr lang="en-US" sz="2400" dirty="0"/>
          </a:p>
        </p:txBody>
      </p:sp>
      <p:sp>
        <p:nvSpPr>
          <p:cNvPr id="8" name="TextBox 7"/>
          <p:cNvSpPr txBox="1"/>
          <p:nvPr/>
        </p:nvSpPr>
        <p:spPr>
          <a:xfrm>
            <a:off x="8519508" y="4305683"/>
            <a:ext cx="1986692" cy="461665"/>
          </a:xfrm>
          <a:prstGeom prst="rect">
            <a:avLst/>
          </a:prstGeom>
          <a:noFill/>
        </p:spPr>
        <p:txBody>
          <a:bodyPr wrap="none" rtlCol="0">
            <a:spAutoFit/>
          </a:bodyPr>
          <a:lstStyle/>
          <a:p>
            <a:r>
              <a:rPr lang="en-US" sz="2400" dirty="0" smtClean="0"/>
              <a:t>Pullman Strike</a:t>
            </a:r>
            <a:endParaRPr lang="en-US" sz="2400" dirty="0"/>
          </a:p>
        </p:txBody>
      </p:sp>
      <p:sp>
        <p:nvSpPr>
          <p:cNvPr id="2" name="TextBox 1"/>
          <p:cNvSpPr txBox="1"/>
          <p:nvPr/>
        </p:nvSpPr>
        <p:spPr>
          <a:xfrm>
            <a:off x="5533314" y="5522689"/>
            <a:ext cx="3298499" cy="707886"/>
          </a:xfrm>
          <a:prstGeom prst="rect">
            <a:avLst/>
          </a:prstGeom>
          <a:noFill/>
        </p:spPr>
        <p:txBody>
          <a:bodyPr wrap="none" rtlCol="0">
            <a:spAutoFit/>
          </a:bodyPr>
          <a:lstStyle/>
          <a:p>
            <a:r>
              <a:rPr lang="en-US" sz="4000" dirty="0" smtClean="0"/>
              <a:t>“Modern Lear”</a:t>
            </a:r>
            <a:endParaRPr lang="en-US" sz="4000" dirty="0"/>
          </a:p>
        </p:txBody>
      </p:sp>
    </p:spTree>
    <p:extLst>
      <p:ext uri="{BB962C8B-B14F-4D97-AF65-F5344CB8AC3E}">
        <p14:creationId xmlns:p14="http://schemas.microsoft.com/office/powerpoint/2010/main" val="2025762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2422" y="3134885"/>
            <a:ext cx="2170146" cy="3255220"/>
          </a:xfrm>
          <a:prstGeom prst="rect">
            <a:avLst/>
          </a:prstGeom>
          <a:effectLst>
            <a:outerShdw blurRad="50800" dist="38100" dir="8100000" algn="tr" rotWithShape="0">
              <a:prstClr val="black">
                <a:alpha val="40000"/>
              </a:prstClr>
            </a:outerShdw>
          </a:effectLst>
        </p:spPr>
      </p:pic>
      <p:sp>
        <p:nvSpPr>
          <p:cNvPr id="3" name="Donut 2"/>
          <p:cNvSpPr/>
          <p:nvPr/>
        </p:nvSpPr>
        <p:spPr>
          <a:xfrm>
            <a:off x="5775158" y="942464"/>
            <a:ext cx="6122737"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94315" y="2767264"/>
            <a:ext cx="2085474" cy="2499894"/>
          </a:xfrm>
          <a:prstGeom prst="rect">
            <a:avLst/>
          </a:prstGeom>
        </p:spPr>
      </p:pic>
      <p:sp>
        <p:nvSpPr>
          <p:cNvPr id="6" name="TextBox 5"/>
          <p:cNvSpPr txBox="1"/>
          <p:nvPr/>
        </p:nvSpPr>
        <p:spPr>
          <a:xfrm>
            <a:off x="1978525" y="882316"/>
            <a:ext cx="1923924" cy="523220"/>
          </a:xfrm>
          <a:prstGeom prst="rect">
            <a:avLst/>
          </a:prstGeom>
          <a:noFill/>
        </p:spPr>
        <p:txBody>
          <a:bodyPr wrap="none" rtlCol="0">
            <a:spAutoFit/>
          </a:bodyPr>
          <a:lstStyle/>
          <a:p>
            <a:r>
              <a:rPr lang="en-US" sz="2800" dirty="0"/>
              <a:t>Social Claim</a:t>
            </a:r>
          </a:p>
        </p:txBody>
      </p:sp>
      <p:pic>
        <p:nvPicPr>
          <p:cNvPr id="7" name="Picture 6"/>
          <p:cNvPicPr>
            <a:picLocks noChangeAspect="1"/>
          </p:cNvPicPr>
          <p:nvPr/>
        </p:nvPicPr>
        <p:blipFill>
          <a:blip r:embed="rId4"/>
          <a:stretch>
            <a:fillRect/>
          </a:stretch>
        </p:blipFill>
        <p:spPr>
          <a:xfrm>
            <a:off x="3575391" y="1522419"/>
            <a:ext cx="2737845" cy="2675265"/>
          </a:xfrm>
          <a:prstGeom prst="rect">
            <a:avLst/>
          </a:prstGeom>
        </p:spPr>
      </p:pic>
    </p:spTree>
    <p:extLst>
      <p:ext uri="{BB962C8B-B14F-4D97-AF65-F5344CB8AC3E}">
        <p14:creationId xmlns:p14="http://schemas.microsoft.com/office/powerpoint/2010/main" val="6595926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65632" y="1757734"/>
            <a:ext cx="4954444" cy="3515469"/>
          </a:xfrm>
          <a:prstGeom prst="rect">
            <a:avLst/>
          </a:prstGeom>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11077483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04736" y="514016"/>
            <a:ext cx="2046705" cy="6057900"/>
          </a:xfrm>
          <a:prstGeom prst="rect">
            <a:avLst/>
          </a:prstGeom>
          <a:effectLst>
            <a:outerShdw blurRad="50800" dist="38100" dir="5400000" algn="t" rotWithShape="0">
              <a:prstClr val="black">
                <a:alpha val="40000"/>
              </a:prstClr>
            </a:outerShdw>
          </a:effectLst>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1822" y="1417051"/>
            <a:ext cx="3915901" cy="4398211"/>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3419917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49043" y="842211"/>
            <a:ext cx="6694039" cy="4973054"/>
          </a:xfrm>
          <a:prstGeom prst="rect">
            <a:avLst/>
          </a:prstGeom>
          <a:effectLst>
            <a:outerShdw blurRad="50800" dist="38100" dir="10800000" algn="r" rotWithShape="0">
              <a:prstClr val="black">
                <a:alpha val="40000"/>
              </a:prstClr>
            </a:outerShdw>
          </a:effectLst>
        </p:spPr>
      </p:pic>
      <p:sp>
        <p:nvSpPr>
          <p:cNvPr id="3" name="TextBox 2"/>
          <p:cNvSpPr txBox="1"/>
          <p:nvPr/>
        </p:nvSpPr>
        <p:spPr>
          <a:xfrm>
            <a:off x="922422" y="842211"/>
            <a:ext cx="1877637" cy="584776"/>
          </a:xfrm>
          <a:prstGeom prst="rect">
            <a:avLst/>
          </a:prstGeom>
          <a:noFill/>
        </p:spPr>
        <p:txBody>
          <a:bodyPr wrap="none" rtlCol="0">
            <a:spAutoFit/>
          </a:bodyPr>
          <a:lstStyle/>
          <a:p>
            <a:r>
              <a:rPr lang="en-US" sz="3200" dirty="0" smtClean="0"/>
              <a:t>Militarism</a:t>
            </a:r>
            <a:endParaRPr lang="en-US" sz="3200" dirty="0"/>
          </a:p>
        </p:txBody>
      </p:sp>
      <p:sp>
        <p:nvSpPr>
          <p:cNvPr id="4" name="TextBox 3"/>
          <p:cNvSpPr txBox="1"/>
          <p:nvPr/>
        </p:nvSpPr>
        <p:spPr>
          <a:xfrm>
            <a:off x="294106" y="2259264"/>
            <a:ext cx="4544208" cy="954107"/>
          </a:xfrm>
          <a:prstGeom prst="rect">
            <a:avLst/>
          </a:prstGeom>
          <a:noFill/>
        </p:spPr>
        <p:txBody>
          <a:bodyPr wrap="none" rtlCol="0">
            <a:spAutoFit/>
          </a:bodyPr>
          <a:lstStyle/>
          <a:p>
            <a:r>
              <a:rPr lang="en-US" sz="2800" dirty="0" smtClean="0"/>
              <a:t>Valued Soldiers</a:t>
            </a:r>
          </a:p>
          <a:p>
            <a:r>
              <a:rPr lang="en-US" sz="2800" dirty="0" smtClean="0"/>
              <a:t>De-valued Women &amp; Children</a:t>
            </a:r>
            <a:endParaRPr lang="en-US" sz="2800" dirty="0"/>
          </a:p>
        </p:txBody>
      </p:sp>
    </p:spTree>
    <p:extLst>
      <p:ext uri="{BB962C8B-B14F-4D97-AF65-F5344CB8AC3E}">
        <p14:creationId xmlns:p14="http://schemas.microsoft.com/office/powerpoint/2010/main" val="30415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97665" y="1279217"/>
            <a:ext cx="3519955" cy="2080296"/>
          </a:xfrm>
          <a:prstGeom prst="rect">
            <a:avLst/>
          </a:prstGeom>
          <a:effectLst>
            <a:outerShdw blurRad="50800" dist="38100" dir="13500000" algn="br" rotWithShape="0">
              <a:prstClr val="black">
                <a:alpha val="40000"/>
              </a:prstClr>
            </a:outerShdw>
          </a:effectLst>
        </p:spPr>
      </p:pic>
      <p:sp>
        <p:nvSpPr>
          <p:cNvPr id="3" name="TextBox 2"/>
          <p:cNvSpPr txBox="1"/>
          <p:nvPr/>
        </p:nvSpPr>
        <p:spPr>
          <a:xfrm>
            <a:off x="7117647" y="1857700"/>
            <a:ext cx="3257367" cy="461665"/>
          </a:xfrm>
          <a:prstGeom prst="rect">
            <a:avLst/>
          </a:prstGeom>
          <a:noFill/>
        </p:spPr>
        <p:txBody>
          <a:bodyPr wrap="none" rtlCol="0">
            <a:spAutoFit/>
          </a:bodyPr>
          <a:lstStyle/>
          <a:p>
            <a:r>
              <a:rPr lang="en-US" sz="2400" dirty="0" smtClean="0"/>
              <a:t>Municipal Housekeeping</a:t>
            </a:r>
            <a:endParaRPr lang="en-US" sz="2400" dirty="0"/>
          </a:p>
        </p:txBody>
      </p:sp>
      <p:sp>
        <p:nvSpPr>
          <p:cNvPr id="4" name="TextBox 3"/>
          <p:cNvSpPr txBox="1"/>
          <p:nvPr/>
        </p:nvSpPr>
        <p:spPr>
          <a:xfrm>
            <a:off x="1782288" y="3886351"/>
            <a:ext cx="2524922" cy="584775"/>
          </a:xfrm>
          <a:prstGeom prst="rect">
            <a:avLst/>
          </a:prstGeom>
          <a:noFill/>
        </p:spPr>
        <p:txBody>
          <a:bodyPr wrap="none" rtlCol="0">
            <a:spAutoFit/>
          </a:bodyPr>
          <a:lstStyle/>
          <a:p>
            <a:r>
              <a:rPr lang="en-US" sz="3200" dirty="0" smtClean="0"/>
              <a:t>City </a:t>
            </a:r>
            <a:r>
              <a:rPr lang="en-US" sz="3200" smtClean="0"/>
              <a:t>as Citadel</a:t>
            </a:r>
            <a:endParaRPr lang="en-US" sz="3200" dirty="0"/>
          </a:p>
        </p:txBody>
      </p:sp>
      <p:pic>
        <p:nvPicPr>
          <p:cNvPr id="5" name="Picture 4"/>
          <p:cNvPicPr>
            <a:picLocks noChangeAspect="1"/>
          </p:cNvPicPr>
          <p:nvPr/>
        </p:nvPicPr>
        <p:blipFill>
          <a:blip r:embed="rId3"/>
          <a:stretch>
            <a:fillRect/>
          </a:stretch>
        </p:blipFill>
        <p:spPr>
          <a:xfrm>
            <a:off x="6477000" y="2749913"/>
            <a:ext cx="4165600" cy="1803400"/>
          </a:xfrm>
          <a:prstGeom prst="rect">
            <a:avLst/>
          </a:prstGeom>
        </p:spPr>
      </p:pic>
      <p:sp>
        <p:nvSpPr>
          <p:cNvPr id="6" name="TextBox 5"/>
          <p:cNvSpPr txBox="1"/>
          <p:nvPr/>
        </p:nvSpPr>
        <p:spPr>
          <a:xfrm>
            <a:off x="685800" y="4965700"/>
            <a:ext cx="2731149" cy="646331"/>
          </a:xfrm>
          <a:prstGeom prst="rect">
            <a:avLst/>
          </a:prstGeom>
          <a:noFill/>
        </p:spPr>
        <p:txBody>
          <a:bodyPr wrap="none" rtlCol="0">
            <a:spAutoFit/>
          </a:bodyPr>
          <a:lstStyle/>
          <a:p>
            <a:r>
              <a:rPr lang="en-US" dirty="0" smtClean="0"/>
              <a:t>Criticized outmoded model</a:t>
            </a:r>
          </a:p>
          <a:p>
            <a:r>
              <a:rPr lang="en-US" dirty="0"/>
              <a:t>o</a:t>
            </a:r>
            <a:r>
              <a:rPr lang="en-US" dirty="0" smtClean="0"/>
              <a:t>f city governance</a:t>
            </a:r>
            <a:endParaRPr lang="en-US" dirty="0"/>
          </a:p>
        </p:txBody>
      </p:sp>
      <p:sp>
        <p:nvSpPr>
          <p:cNvPr id="7" name="TextBox 6"/>
          <p:cNvSpPr txBox="1"/>
          <p:nvPr/>
        </p:nvSpPr>
        <p:spPr>
          <a:xfrm>
            <a:off x="8636000" y="4965700"/>
            <a:ext cx="2210862" cy="923330"/>
          </a:xfrm>
          <a:prstGeom prst="rect">
            <a:avLst/>
          </a:prstGeom>
          <a:noFill/>
        </p:spPr>
        <p:txBody>
          <a:bodyPr wrap="none" rtlCol="0">
            <a:spAutoFit/>
          </a:bodyPr>
          <a:lstStyle/>
          <a:p>
            <a:r>
              <a:rPr lang="en-US" dirty="0" smtClean="0"/>
              <a:t>Argued in favor of a</a:t>
            </a:r>
          </a:p>
          <a:p>
            <a:r>
              <a:rPr lang="en-US" dirty="0"/>
              <a:t>m</a:t>
            </a:r>
            <a:r>
              <a:rPr lang="en-US" dirty="0" smtClean="0"/>
              <a:t>ore caring model of </a:t>
            </a:r>
          </a:p>
          <a:p>
            <a:r>
              <a:rPr lang="en-US" dirty="0"/>
              <a:t>c</a:t>
            </a:r>
            <a:r>
              <a:rPr lang="en-US" dirty="0" smtClean="0"/>
              <a:t>ity government</a:t>
            </a:r>
            <a:endParaRPr lang="en-US" dirty="0"/>
          </a:p>
        </p:txBody>
      </p:sp>
    </p:spTree>
    <p:extLst>
      <p:ext uri="{BB962C8B-B14F-4D97-AF65-F5344CB8AC3E}">
        <p14:creationId xmlns:p14="http://schemas.microsoft.com/office/powerpoint/2010/main" val="2809382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87638" y="2390980"/>
            <a:ext cx="2021280" cy="3031920"/>
          </a:xfrm>
          <a:prstGeom prst="rect">
            <a:avLst/>
          </a:prstGeom>
          <a:effectLst>
            <a:outerShdw blurRad="50800" dist="38100" dir="8100000" algn="tr" rotWithShape="0">
              <a:prstClr val="black">
                <a:alpha val="40000"/>
              </a:prstClr>
            </a:outerShdw>
          </a:effectLst>
        </p:spPr>
      </p:pic>
      <p:sp>
        <p:nvSpPr>
          <p:cNvPr id="5" name="TextBox 4"/>
          <p:cNvSpPr txBox="1"/>
          <p:nvPr/>
        </p:nvSpPr>
        <p:spPr>
          <a:xfrm>
            <a:off x="5172529" y="685422"/>
            <a:ext cx="3480440" cy="584776"/>
          </a:xfrm>
          <a:prstGeom prst="rect">
            <a:avLst/>
          </a:prstGeom>
          <a:noFill/>
        </p:spPr>
        <p:txBody>
          <a:bodyPr wrap="none" rtlCol="0">
            <a:spAutoFit/>
          </a:bodyPr>
          <a:lstStyle/>
          <a:p>
            <a:r>
              <a:rPr lang="en-US" sz="3200" b="1" dirty="0"/>
              <a:t>Civic Housekeeping</a:t>
            </a:r>
          </a:p>
        </p:txBody>
      </p:sp>
      <p:sp>
        <p:nvSpPr>
          <p:cNvPr id="6" name="TextBox 5"/>
          <p:cNvSpPr txBox="1"/>
          <p:nvPr/>
        </p:nvSpPr>
        <p:spPr>
          <a:xfrm>
            <a:off x="4598036" y="1874831"/>
            <a:ext cx="7017242" cy="1938992"/>
          </a:xfrm>
          <a:prstGeom prst="rect">
            <a:avLst/>
          </a:prstGeom>
          <a:noFill/>
        </p:spPr>
        <p:txBody>
          <a:bodyPr wrap="none" rtlCol="0">
            <a:spAutoFit/>
          </a:bodyPr>
          <a:lstStyle/>
          <a:p>
            <a:r>
              <a:rPr lang="en-US" sz="2400" dirty="0"/>
              <a:t>“Survival of Militarism in City Government</a:t>
            </a:r>
            <a:r>
              <a:rPr lang="en-US" sz="2400" dirty="0" smtClean="0"/>
              <a:t>” (chapter 1)</a:t>
            </a:r>
            <a:r>
              <a:rPr lang="en-US" sz="2400" dirty="0"/>
              <a:t/>
            </a:r>
            <a:br>
              <a:rPr lang="en-US" sz="2400" dirty="0"/>
            </a:br>
            <a:r>
              <a:rPr lang="en-US" sz="2400" dirty="0"/>
              <a:t/>
            </a:r>
            <a:br>
              <a:rPr lang="en-US" sz="2400" dirty="0"/>
            </a:br>
            <a:r>
              <a:rPr lang="en-US" sz="2400" dirty="0"/>
              <a:t>“Failure to Utilize Immigrants in City Government</a:t>
            </a:r>
            <a:br>
              <a:rPr lang="en-US" sz="2400" dirty="0"/>
            </a:br>
            <a:endParaRPr lang="en-US" sz="2400" dirty="0"/>
          </a:p>
          <a:p>
            <a:r>
              <a:rPr lang="en-US" sz="2400" dirty="0"/>
              <a:t>“Utilization of Women in City Government”</a:t>
            </a:r>
          </a:p>
        </p:txBody>
      </p:sp>
      <p:sp>
        <p:nvSpPr>
          <p:cNvPr id="4" name="TextBox 3"/>
          <p:cNvSpPr txBox="1"/>
          <p:nvPr/>
        </p:nvSpPr>
        <p:spPr>
          <a:xfrm>
            <a:off x="1009080" y="1333320"/>
            <a:ext cx="1120820" cy="646331"/>
          </a:xfrm>
          <a:prstGeom prst="rect">
            <a:avLst/>
          </a:prstGeom>
          <a:noFill/>
        </p:spPr>
        <p:txBody>
          <a:bodyPr wrap="none" rtlCol="0">
            <a:spAutoFit/>
          </a:bodyPr>
          <a:lstStyle/>
          <a:p>
            <a:r>
              <a:rPr lang="en-US" sz="3600" dirty="0" smtClean="0"/>
              <a:t>1907</a:t>
            </a:r>
            <a:endParaRPr lang="en-US" sz="3600" dirty="0"/>
          </a:p>
        </p:txBody>
      </p:sp>
    </p:spTree>
    <p:extLst>
      <p:ext uri="{BB962C8B-B14F-4D97-AF65-F5344CB8AC3E}">
        <p14:creationId xmlns:p14="http://schemas.microsoft.com/office/powerpoint/2010/main" val="1560078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blip>
          <a:stretch>
            <a:fillRect/>
          </a:stretch>
        </p:blipFill>
        <p:spPr>
          <a:xfrm>
            <a:off x="8789959" y="1151615"/>
            <a:ext cx="2366163" cy="3241151"/>
          </a:xfrm>
          <a:prstGeom prst="rect">
            <a:avLst/>
          </a:prstGeom>
          <a:effectLst>
            <a:outerShdw blurRad="381000" dist="38100" dir="2700000">
              <a:srgbClr val="000000">
                <a:alpha val="43000"/>
              </a:srgbClr>
            </a:outerShdw>
          </a:effectLst>
        </p:spPr>
      </p:pic>
      <p:sp>
        <p:nvSpPr>
          <p:cNvPr id="4" name="TextBox 3"/>
          <p:cNvSpPr txBox="1"/>
          <p:nvPr/>
        </p:nvSpPr>
        <p:spPr>
          <a:xfrm>
            <a:off x="9193175" y="4790591"/>
            <a:ext cx="1295660" cy="369332"/>
          </a:xfrm>
          <a:prstGeom prst="rect">
            <a:avLst/>
          </a:prstGeom>
          <a:noFill/>
        </p:spPr>
        <p:txBody>
          <a:bodyPr wrap="none" rtlCol="0">
            <a:spAutoFit/>
          </a:bodyPr>
          <a:lstStyle/>
          <a:p>
            <a:r>
              <a:rPr lang="en-US" dirty="0" smtClean="0"/>
              <a:t>1860 - 1935</a:t>
            </a:r>
            <a:endParaRPr lang="en-US" dirty="0"/>
          </a:p>
        </p:txBody>
      </p:sp>
      <p:sp>
        <p:nvSpPr>
          <p:cNvPr id="5" name="TextBox 4"/>
          <p:cNvSpPr txBox="1"/>
          <p:nvPr/>
        </p:nvSpPr>
        <p:spPr>
          <a:xfrm>
            <a:off x="1432305" y="5560591"/>
            <a:ext cx="3039865" cy="830997"/>
          </a:xfrm>
          <a:prstGeom prst="rect">
            <a:avLst/>
          </a:prstGeom>
          <a:noFill/>
        </p:spPr>
        <p:txBody>
          <a:bodyPr wrap="none" rtlCol="0">
            <a:spAutoFit/>
          </a:bodyPr>
          <a:lstStyle/>
          <a:p>
            <a:r>
              <a:rPr lang="en-US" sz="2400" dirty="0" smtClean="0"/>
              <a:t>Jane Addams’s Funeral  </a:t>
            </a:r>
          </a:p>
          <a:p>
            <a:r>
              <a:rPr lang="en-US" sz="2400" dirty="0" smtClean="0"/>
              <a:t>Steps of Hull House</a:t>
            </a:r>
          </a:p>
        </p:txBody>
      </p:sp>
      <p:pic>
        <p:nvPicPr>
          <p:cNvPr id="6" name="Picture 5"/>
          <p:cNvPicPr>
            <a:picLocks noChangeAspect="1"/>
          </p:cNvPicPr>
          <p:nvPr/>
        </p:nvPicPr>
        <p:blipFill>
          <a:blip r:embed="rId3"/>
          <a:stretch>
            <a:fillRect/>
          </a:stretch>
        </p:blipFill>
        <p:spPr>
          <a:xfrm>
            <a:off x="292226" y="215196"/>
            <a:ext cx="6332387" cy="5065909"/>
          </a:xfrm>
          <a:prstGeom prst="rect">
            <a:avLst/>
          </a:prstGeom>
        </p:spPr>
      </p:pic>
    </p:spTree>
    <p:extLst>
      <p:ext uri="{BB962C8B-B14F-4D97-AF65-F5344CB8AC3E}">
        <p14:creationId xmlns:p14="http://schemas.microsoft.com/office/powerpoint/2010/main" val="64350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70842" y="616665"/>
            <a:ext cx="3950258" cy="584776"/>
          </a:xfrm>
          <a:prstGeom prst="rect">
            <a:avLst/>
          </a:prstGeom>
          <a:noFill/>
        </p:spPr>
        <p:txBody>
          <a:bodyPr wrap="none" rtlCol="0">
            <a:spAutoFit/>
          </a:bodyPr>
          <a:lstStyle/>
          <a:p>
            <a:r>
              <a:rPr lang="en-US" sz="3200" i="1" dirty="0" smtClean="0"/>
              <a:t>Newer Ideals of Peace</a:t>
            </a:r>
            <a:endParaRPr lang="en-US" sz="3200" i="1" dirty="0"/>
          </a:p>
        </p:txBody>
      </p:sp>
      <p:sp>
        <p:nvSpPr>
          <p:cNvPr id="3" name="TextBox 2"/>
          <p:cNvSpPr txBox="1"/>
          <p:nvPr/>
        </p:nvSpPr>
        <p:spPr>
          <a:xfrm>
            <a:off x="160421" y="1497264"/>
            <a:ext cx="4288353" cy="1754327"/>
          </a:xfrm>
          <a:prstGeom prst="rect">
            <a:avLst/>
          </a:prstGeom>
          <a:noFill/>
        </p:spPr>
        <p:txBody>
          <a:bodyPr wrap="none" rtlCol="0">
            <a:spAutoFit/>
          </a:bodyPr>
          <a:lstStyle/>
          <a:p>
            <a:pPr marL="285750" indent="-285750">
              <a:buFont typeface="Arial"/>
              <a:buChar char="•"/>
            </a:pPr>
            <a:r>
              <a:rPr lang="en-US" sz="3600" dirty="0" smtClean="0"/>
              <a:t>Valor on Battlefield</a:t>
            </a:r>
          </a:p>
          <a:p>
            <a:pPr marL="285750" indent="-285750">
              <a:buFont typeface="Arial"/>
              <a:buChar char="•"/>
            </a:pPr>
            <a:r>
              <a:rPr lang="en-US" sz="3600" dirty="0" smtClean="0"/>
              <a:t>Courage</a:t>
            </a:r>
          </a:p>
          <a:p>
            <a:pPr marL="285750" indent="-285750">
              <a:buFont typeface="Arial"/>
              <a:buChar char="•"/>
            </a:pPr>
            <a:r>
              <a:rPr lang="en-US" sz="3600" dirty="0" smtClean="0"/>
              <a:t>Sacrifice for Country</a:t>
            </a:r>
          </a:p>
        </p:txBody>
      </p:sp>
      <p:sp>
        <p:nvSpPr>
          <p:cNvPr id="4" name="TextBox 3"/>
          <p:cNvSpPr txBox="1"/>
          <p:nvPr/>
        </p:nvSpPr>
        <p:spPr>
          <a:xfrm>
            <a:off x="414421" y="563191"/>
            <a:ext cx="2818400" cy="584776"/>
          </a:xfrm>
          <a:prstGeom prst="rect">
            <a:avLst/>
          </a:prstGeom>
          <a:noFill/>
        </p:spPr>
        <p:txBody>
          <a:bodyPr wrap="none" rtlCol="0">
            <a:spAutoFit/>
          </a:bodyPr>
          <a:lstStyle/>
          <a:p>
            <a:r>
              <a:rPr lang="en-US" sz="3200" dirty="0" smtClean="0"/>
              <a:t>Heroism of War</a:t>
            </a:r>
            <a:endParaRPr lang="en-US" sz="32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72721" y="3746223"/>
            <a:ext cx="3576053" cy="2523566"/>
          </a:xfrm>
          <a:prstGeom prst="rect">
            <a:avLst/>
          </a:prstGeom>
        </p:spPr>
      </p:pic>
      <p:sp>
        <p:nvSpPr>
          <p:cNvPr id="6" name="TextBox 5"/>
          <p:cNvSpPr txBox="1"/>
          <p:nvPr/>
        </p:nvSpPr>
        <p:spPr>
          <a:xfrm>
            <a:off x="5434177" y="5315682"/>
            <a:ext cx="4070345" cy="954107"/>
          </a:xfrm>
          <a:prstGeom prst="rect">
            <a:avLst/>
          </a:prstGeom>
          <a:noFill/>
        </p:spPr>
        <p:txBody>
          <a:bodyPr wrap="none" rtlCol="0">
            <a:spAutoFit/>
          </a:bodyPr>
          <a:lstStyle/>
          <a:p>
            <a:r>
              <a:rPr lang="en-US" sz="2800" dirty="0" smtClean="0"/>
              <a:t>New Humanitarianism</a:t>
            </a:r>
          </a:p>
          <a:p>
            <a:r>
              <a:rPr lang="en-US" sz="2800" dirty="0" smtClean="0"/>
              <a:t>Valor  in serving the needy</a:t>
            </a:r>
            <a:endParaRPr lang="en-US" sz="2800" dirty="0"/>
          </a:p>
        </p:txBody>
      </p:sp>
      <p:sp>
        <p:nvSpPr>
          <p:cNvPr id="7" name="TextBox 6"/>
          <p:cNvSpPr txBox="1"/>
          <p:nvPr/>
        </p:nvSpPr>
        <p:spPr>
          <a:xfrm>
            <a:off x="7469350" y="2172501"/>
            <a:ext cx="3635731" cy="1200328"/>
          </a:xfrm>
          <a:prstGeom prst="rect">
            <a:avLst/>
          </a:prstGeom>
          <a:noFill/>
        </p:spPr>
        <p:txBody>
          <a:bodyPr wrap="none" rtlCol="0">
            <a:spAutoFit/>
          </a:bodyPr>
          <a:lstStyle/>
          <a:p>
            <a:r>
              <a:rPr lang="en-US" sz="2400" dirty="0" smtClean="0"/>
              <a:t>Problem –supporting peace</a:t>
            </a:r>
          </a:p>
          <a:p>
            <a:r>
              <a:rPr lang="en-US" sz="2400" dirty="0" smtClean="0"/>
              <a:t> feeble and inadequate</a:t>
            </a:r>
            <a:br>
              <a:rPr lang="en-US" sz="2400" dirty="0" smtClean="0"/>
            </a:br>
            <a:r>
              <a:rPr lang="en-US" sz="2400" dirty="0" smtClean="0"/>
              <a:t>goody-goody</a:t>
            </a:r>
            <a:endParaRPr lang="en-US" sz="2400" dirty="0"/>
          </a:p>
        </p:txBody>
      </p:sp>
      <p:sp>
        <p:nvSpPr>
          <p:cNvPr id="8" name="TextBox 7"/>
          <p:cNvSpPr txBox="1"/>
          <p:nvPr/>
        </p:nvSpPr>
        <p:spPr>
          <a:xfrm>
            <a:off x="6266232" y="3921794"/>
            <a:ext cx="5459397" cy="830997"/>
          </a:xfrm>
          <a:prstGeom prst="rect">
            <a:avLst/>
          </a:prstGeom>
          <a:noFill/>
        </p:spPr>
        <p:txBody>
          <a:bodyPr wrap="none" rtlCol="0">
            <a:spAutoFit/>
          </a:bodyPr>
          <a:lstStyle/>
          <a:p>
            <a:r>
              <a:rPr lang="en-US" sz="2400" dirty="0" smtClean="0"/>
              <a:t>Needed a more aggressive – stir the blood </a:t>
            </a:r>
          </a:p>
          <a:p>
            <a:r>
              <a:rPr lang="en-US" sz="2400" dirty="0" smtClean="0"/>
              <a:t>Notion of peace. </a:t>
            </a:r>
            <a:endParaRPr lang="en-US" sz="2400" dirty="0"/>
          </a:p>
        </p:txBody>
      </p:sp>
    </p:spTree>
    <p:extLst>
      <p:ext uri="{BB962C8B-B14F-4D97-AF65-F5344CB8AC3E}">
        <p14:creationId xmlns:p14="http://schemas.microsoft.com/office/powerpoint/2010/main" val="4194114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04624" y="760596"/>
            <a:ext cx="5411268" cy="2759747"/>
          </a:xfrm>
          <a:prstGeom prst="rect">
            <a:avLst/>
          </a:prstGeom>
        </p:spPr>
      </p:pic>
      <p:sp>
        <p:nvSpPr>
          <p:cNvPr id="3" name="TextBox 2"/>
          <p:cNvSpPr txBox="1"/>
          <p:nvPr/>
        </p:nvSpPr>
        <p:spPr>
          <a:xfrm>
            <a:off x="1703671" y="4302492"/>
            <a:ext cx="3519938" cy="707886"/>
          </a:xfrm>
          <a:prstGeom prst="rect">
            <a:avLst/>
          </a:prstGeom>
          <a:noFill/>
        </p:spPr>
        <p:txBody>
          <a:bodyPr wrap="none" rtlCol="0">
            <a:spAutoFit/>
          </a:bodyPr>
          <a:lstStyle/>
          <a:p>
            <a:r>
              <a:rPr lang="en-US" sz="4000" dirty="0" smtClean="0"/>
              <a:t>Peace </a:t>
            </a:r>
            <a:r>
              <a:rPr lang="en-US" sz="4000" smtClean="0"/>
              <a:t>- Courage</a:t>
            </a:r>
            <a:endParaRPr lang="en-US" sz="4000"/>
          </a:p>
        </p:txBody>
      </p:sp>
    </p:spTree>
    <p:extLst>
      <p:ext uri="{BB962C8B-B14F-4D97-AF65-F5344CB8AC3E}">
        <p14:creationId xmlns:p14="http://schemas.microsoft.com/office/powerpoint/2010/main" val="10403760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1547" y="203121"/>
            <a:ext cx="2235200" cy="3238500"/>
          </a:xfrm>
          <a:prstGeom prst="rect">
            <a:avLst/>
          </a:prstGeom>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78260" y="2640933"/>
            <a:ext cx="3244991" cy="3843403"/>
          </a:xfrm>
          <a:prstGeom prst="rect">
            <a:avLst/>
          </a:prstGeom>
        </p:spPr>
      </p:pic>
      <p:sp>
        <p:nvSpPr>
          <p:cNvPr id="5" name="TextBox 4"/>
          <p:cNvSpPr txBox="1"/>
          <p:nvPr/>
        </p:nvSpPr>
        <p:spPr>
          <a:xfrm>
            <a:off x="6309424" y="388731"/>
            <a:ext cx="4895541" cy="6740306"/>
          </a:xfrm>
          <a:prstGeom prst="rect">
            <a:avLst/>
          </a:prstGeom>
          <a:noFill/>
        </p:spPr>
        <p:txBody>
          <a:bodyPr wrap="none" rtlCol="0">
            <a:spAutoFit/>
          </a:bodyPr>
          <a:lstStyle/>
          <a:p>
            <a:r>
              <a:rPr lang="en-US" sz="2400" dirty="0" smtClean="0"/>
              <a:t>Peace Movement  (1890s – WWI)</a:t>
            </a:r>
          </a:p>
          <a:p>
            <a:endParaRPr lang="en-US" sz="2400" dirty="0"/>
          </a:p>
          <a:p>
            <a:r>
              <a:rPr lang="en-US" sz="2400" dirty="0" smtClean="0"/>
              <a:t>Establish International Law and Order</a:t>
            </a:r>
          </a:p>
          <a:p>
            <a:r>
              <a:rPr lang="en-US" sz="2400" dirty="0" smtClean="0"/>
              <a:t>Peace good for Business</a:t>
            </a:r>
          </a:p>
          <a:p>
            <a:endParaRPr lang="en-US" sz="2400" dirty="0"/>
          </a:p>
          <a:p>
            <a:endParaRPr lang="en-US" sz="2400" dirty="0" smtClean="0"/>
          </a:p>
          <a:p>
            <a:r>
              <a:rPr lang="en-US" sz="2400" dirty="0" smtClean="0"/>
              <a:t>Peace Organizations (Elite)</a:t>
            </a:r>
          </a:p>
          <a:p>
            <a:r>
              <a:rPr lang="en-US" sz="2400" dirty="0" smtClean="0"/>
              <a:t>Social conservative</a:t>
            </a:r>
          </a:p>
          <a:p>
            <a:r>
              <a:rPr lang="en-US" sz="2400" dirty="0" smtClean="0"/>
              <a:t>National political figures</a:t>
            </a:r>
          </a:p>
          <a:p>
            <a:r>
              <a:rPr lang="en-US" sz="2400" dirty="0" smtClean="0"/>
              <a:t>Important Businessmen</a:t>
            </a:r>
          </a:p>
          <a:p>
            <a:endParaRPr lang="en-US" sz="2400" dirty="0"/>
          </a:p>
          <a:p>
            <a:endParaRPr lang="en-US" sz="2400" dirty="0" smtClean="0"/>
          </a:p>
          <a:p>
            <a:endParaRPr lang="en-US" sz="2400" dirty="0"/>
          </a:p>
          <a:p>
            <a:r>
              <a:rPr lang="en-US" sz="2400" dirty="0" smtClean="0"/>
              <a:t>Presidents (Taft, Wilson)</a:t>
            </a:r>
          </a:p>
          <a:p>
            <a:r>
              <a:rPr lang="en-US" sz="2400" dirty="0" smtClean="0"/>
              <a:t>Secretaries of State (5)</a:t>
            </a:r>
          </a:p>
          <a:p>
            <a:r>
              <a:rPr lang="en-US" sz="2400" dirty="0" smtClean="0"/>
              <a:t>Andrew  Carnegie</a:t>
            </a:r>
          </a:p>
          <a:p>
            <a:endParaRPr lang="en-US" sz="2400" dirty="0" smtClean="0"/>
          </a:p>
          <a:p>
            <a:endParaRPr lang="en-US" sz="2400" dirty="0"/>
          </a:p>
        </p:txBody>
      </p:sp>
      <p:pic>
        <p:nvPicPr>
          <p:cNvPr id="6" name="Picture 5"/>
          <p:cNvPicPr>
            <a:picLocks noChangeAspect="1"/>
          </p:cNvPicPr>
          <p:nvPr/>
        </p:nvPicPr>
        <p:blipFill>
          <a:blip r:embed="rId4"/>
          <a:stretch>
            <a:fillRect/>
          </a:stretch>
        </p:blipFill>
        <p:spPr>
          <a:xfrm>
            <a:off x="3577404" y="232291"/>
            <a:ext cx="1295400" cy="1333500"/>
          </a:xfrm>
          <a:prstGeom prst="rect">
            <a:avLst/>
          </a:prstGeom>
        </p:spPr>
      </p:pic>
    </p:spTree>
    <p:extLst>
      <p:ext uri="{BB962C8B-B14F-4D97-AF65-F5344CB8AC3E}">
        <p14:creationId xmlns:p14="http://schemas.microsoft.com/office/powerpoint/2010/main" val="2255158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303" y="287080"/>
            <a:ext cx="9323280" cy="5326911"/>
          </a:xfrm>
          <a:prstGeom prst="rect">
            <a:avLst/>
          </a:prstGeom>
          <a:effectLst>
            <a:outerShdw blurRad="50800" dist="38100" dir="13500000" algn="br" rotWithShape="0">
              <a:prstClr val="black">
                <a:alpha val="40000"/>
              </a:prstClr>
            </a:outerShdw>
          </a:effectLst>
        </p:spPr>
      </p:pic>
      <p:sp>
        <p:nvSpPr>
          <p:cNvPr id="3" name="TextBox 2"/>
          <p:cNvSpPr txBox="1"/>
          <p:nvPr/>
        </p:nvSpPr>
        <p:spPr>
          <a:xfrm>
            <a:off x="1477926" y="5978305"/>
            <a:ext cx="3045951" cy="646331"/>
          </a:xfrm>
          <a:prstGeom prst="rect">
            <a:avLst/>
          </a:prstGeom>
          <a:noFill/>
        </p:spPr>
        <p:txBody>
          <a:bodyPr wrap="none" rtlCol="0">
            <a:spAutoFit/>
          </a:bodyPr>
          <a:lstStyle/>
          <a:p>
            <a:r>
              <a:rPr lang="en-US" dirty="0" smtClean="0"/>
              <a:t>1899 Hague Peace Conference</a:t>
            </a:r>
          </a:p>
          <a:p>
            <a:r>
              <a:rPr lang="en-US" dirty="0" smtClean="0"/>
              <a:t>(1907)</a:t>
            </a:r>
            <a:endParaRPr lang="en-US" dirty="0"/>
          </a:p>
        </p:txBody>
      </p:sp>
      <p:sp>
        <p:nvSpPr>
          <p:cNvPr id="4" name="TextBox 3"/>
          <p:cNvSpPr txBox="1"/>
          <p:nvPr/>
        </p:nvSpPr>
        <p:spPr>
          <a:xfrm>
            <a:off x="4827181" y="6347637"/>
            <a:ext cx="7329763" cy="369332"/>
          </a:xfrm>
          <a:prstGeom prst="rect">
            <a:avLst/>
          </a:prstGeom>
          <a:noFill/>
        </p:spPr>
        <p:txBody>
          <a:bodyPr wrap="none" rtlCol="0">
            <a:spAutoFit/>
          </a:bodyPr>
          <a:lstStyle/>
          <a:p>
            <a:r>
              <a:rPr lang="en-US" dirty="0" smtClean="0"/>
              <a:t>                                          Legal Framework for Peaceful settlement of disputes</a:t>
            </a:r>
            <a:endParaRPr lang="en-US" dirty="0"/>
          </a:p>
        </p:txBody>
      </p:sp>
    </p:spTree>
    <p:extLst>
      <p:ext uri="{BB962C8B-B14F-4D97-AF65-F5344CB8AC3E}">
        <p14:creationId xmlns:p14="http://schemas.microsoft.com/office/powerpoint/2010/main" val="20215312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l="-1856"/>
          <a:stretch/>
        </p:blipFill>
        <p:spPr>
          <a:xfrm>
            <a:off x="-121769" y="408248"/>
            <a:ext cx="7798109" cy="4526954"/>
          </a:xfrm>
          <a:prstGeom prst="rect">
            <a:avLst/>
          </a:prstGeom>
          <a:effectLst>
            <a:outerShdw blurRad="50800" dist="38100" dir="18900000" algn="bl" rotWithShape="0">
              <a:prstClr val="black">
                <a:alpha val="40000"/>
              </a:prstClr>
            </a:outerShdw>
          </a:effectLst>
        </p:spPr>
      </p:pic>
      <p:sp>
        <p:nvSpPr>
          <p:cNvPr id="2" name="TextBox 1"/>
          <p:cNvSpPr txBox="1"/>
          <p:nvPr/>
        </p:nvSpPr>
        <p:spPr>
          <a:xfrm>
            <a:off x="249453" y="5585795"/>
            <a:ext cx="6724041" cy="430887"/>
          </a:xfrm>
          <a:prstGeom prst="rect">
            <a:avLst/>
          </a:prstGeom>
          <a:noFill/>
        </p:spPr>
        <p:txBody>
          <a:bodyPr wrap="none" rtlCol="0">
            <a:spAutoFit/>
          </a:bodyPr>
          <a:lstStyle/>
          <a:p>
            <a:r>
              <a:rPr lang="en-US" sz="2200" dirty="0" smtClean="0"/>
              <a:t>Woman’s Peace Party established – </a:t>
            </a:r>
            <a:r>
              <a:rPr lang="en-US" sz="2200" b="1" dirty="0" smtClean="0"/>
              <a:t>Jane Addams Leader</a:t>
            </a:r>
            <a:endParaRPr lang="en-US" sz="2200" b="1" dirty="0"/>
          </a:p>
        </p:txBody>
      </p:sp>
      <p:sp>
        <p:nvSpPr>
          <p:cNvPr id="3" name="TextBox 2"/>
          <p:cNvSpPr txBox="1"/>
          <p:nvPr/>
        </p:nvSpPr>
        <p:spPr>
          <a:xfrm>
            <a:off x="419534" y="4388668"/>
            <a:ext cx="1126593" cy="369332"/>
          </a:xfrm>
          <a:prstGeom prst="rect">
            <a:avLst/>
          </a:prstGeom>
          <a:noFill/>
        </p:spPr>
        <p:txBody>
          <a:bodyPr wrap="none" rtlCol="0">
            <a:spAutoFit/>
          </a:bodyPr>
          <a:lstStyle/>
          <a:p>
            <a:r>
              <a:rPr lang="en-US" dirty="0" smtClean="0"/>
              <a:t>Aug. 1914</a:t>
            </a:r>
            <a:endParaRPr lang="en-US" dirty="0"/>
          </a:p>
        </p:txBody>
      </p:sp>
      <p:sp>
        <p:nvSpPr>
          <p:cNvPr id="10" name="TextBox 9"/>
          <p:cNvSpPr txBox="1"/>
          <p:nvPr/>
        </p:nvSpPr>
        <p:spPr>
          <a:xfrm>
            <a:off x="8095874" y="1111342"/>
            <a:ext cx="3050635" cy="584776"/>
          </a:xfrm>
          <a:prstGeom prst="rect">
            <a:avLst/>
          </a:prstGeom>
          <a:noFill/>
        </p:spPr>
        <p:txBody>
          <a:bodyPr wrap="none" rtlCol="0">
            <a:spAutoFit/>
          </a:bodyPr>
          <a:lstStyle/>
          <a:p>
            <a:r>
              <a:rPr lang="en-US" sz="3200" dirty="0" smtClean="0"/>
              <a:t>Maternal Instinct</a:t>
            </a:r>
            <a:endParaRPr lang="en-US" sz="3200" dirty="0"/>
          </a:p>
        </p:txBody>
      </p:sp>
      <p:sp>
        <p:nvSpPr>
          <p:cNvPr id="11" name="TextBox 10"/>
          <p:cNvSpPr txBox="1"/>
          <p:nvPr/>
        </p:nvSpPr>
        <p:spPr>
          <a:xfrm>
            <a:off x="7676340" y="2063923"/>
            <a:ext cx="4301177" cy="2462212"/>
          </a:xfrm>
          <a:prstGeom prst="rect">
            <a:avLst/>
          </a:prstGeom>
          <a:noFill/>
        </p:spPr>
        <p:txBody>
          <a:bodyPr wrap="none" rtlCol="0">
            <a:spAutoFit/>
          </a:bodyPr>
          <a:lstStyle/>
          <a:p>
            <a:pPr marL="285750" indent="-285750">
              <a:buFont typeface="Arial"/>
              <a:buChar char="•"/>
            </a:pPr>
            <a:r>
              <a:rPr lang="en-US" sz="2200" dirty="0" smtClean="0"/>
              <a:t>Women have an instinctive and </a:t>
            </a:r>
            <a:br>
              <a:rPr lang="en-US" sz="2200" dirty="0" smtClean="0"/>
            </a:br>
            <a:r>
              <a:rPr lang="en-US" sz="2200" dirty="0" smtClean="0"/>
              <a:t>rational opposition to war</a:t>
            </a:r>
          </a:p>
          <a:p>
            <a:pPr marL="285750" indent="-285750">
              <a:buFont typeface="Arial"/>
              <a:buChar char="•"/>
            </a:pPr>
            <a:r>
              <a:rPr lang="en-US" sz="2200" dirty="0" smtClean="0"/>
              <a:t>Women &amp; Children suffer but not </a:t>
            </a:r>
            <a:br>
              <a:rPr lang="en-US" sz="2200" dirty="0" smtClean="0"/>
            </a:br>
            <a:r>
              <a:rPr lang="en-US" sz="2200" dirty="0" smtClean="0"/>
              <a:t>at table</a:t>
            </a:r>
          </a:p>
          <a:p>
            <a:pPr marL="285750" indent="-285750">
              <a:buFont typeface="Arial"/>
              <a:buChar char="•"/>
            </a:pPr>
            <a:r>
              <a:rPr lang="en-US" sz="2200" dirty="0" smtClean="0"/>
              <a:t>Need increase participation of </a:t>
            </a:r>
            <a:br>
              <a:rPr lang="en-US" sz="2200" dirty="0" smtClean="0"/>
            </a:br>
            <a:r>
              <a:rPr lang="en-US" sz="2200" dirty="0" smtClean="0"/>
              <a:t>women in politics.</a:t>
            </a:r>
          </a:p>
          <a:p>
            <a:pPr marL="285750" indent="-285750">
              <a:buFont typeface="Arial"/>
              <a:buChar char="•"/>
            </a:pPr>
            <a:r>
              <a:rPr lang="en-US" sz="2200" dirty="0" smtClean="0"/>
              <a:t>Linked to Suffrage </a:t>
            </a:r>
            <a:endParaRPr lang="en-US" sz="2200" dirty="0"/>
          </a:p>
        </p:txBody>
      </p:sp>
    </p:spTree>
    <p:extLst>
      <p:ext uri="{BB962C8B-B14F-4D97-AF65-F5344CB8AC3E}">
        <p14:creationId xmlns:p14="http://schemas.microsoft.com/office/powerpoint/2010/main" val="20833342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151376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16000" y="241300"/>
            <a:ext cx="5080000" cy="6375400"/>
          </a:xfrm>
          <a:prstGeom prst="rect">
            <a:avLst/>
          </a:prstGeom>
        </p:spPr>
      </p:pic>
      <p:sp>
        <p:nvSpPr>
          <p:cNvPr id="3" name="TextBox 2"/>
          <p:cNvSpPr txBox="1"/>
          <p:nvPr/>
        </p:nvSpPr>
        <p:spPr>
          <a:xfrm>
            <a:off x="7273636" y="1731757"/>
            <a:ext cx="3201367" cy="523220"/>
          </a:xfrm>
          <a:prstGeom prst="rect">
            <a:avLst/>
          </a:prstGeom>
          <a:noFill/>
        </p:spPr>
        <p:txBody>
          <a:bodyPr wrap="none" rtlCol="0">
            <a:spAutoFit/>
          </a:bodyPr>
          <a:lstStyle/>
          <a:p>
            <a:r>
              <a:rPr lang="en-US" sz="2800" dirty="0" smtClean="0"/>
              <a:t>Carrie Chapman Catt</a:t>
            </a:r>
            <a:endParaRPr lang="en-US" sz="2800" dirty="0"/>
          </a:p>
        </p:txBody>
      </p:sp>
    </p:spTree>
    <p:extLst>
      <p:ext uri="{BB962C8B-B14F-4D97-AF65-F5344CB8AC3E}">
        <p14:creationId xmlns:p14="http://schemas.microsoft.com/office/powerpoint/2010/main" val="41673900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74784" y="952579"/>
            <a:ext cx="3967540" cy="3242548"/>
          </a:xfrm>
          <a:prstGeom prst="rect">
            <a:avLst/>
          </a:prstGeom>
          <a:effectLst>
            <a:outerShdw blurRad="50800" dist="38100" dir="18900000" algn="bl" rotWithShape="0">
              <a:prstClr val="black">
                <a:alpha val="40000"/>
              </a:prstClr>
            </a:outerShdw>
          </a:effectLst>
        </p:spPr>
      </p:pic>
      <p:sp>
        <p:nvSpPr>
          <p:cNvPr id="3" name="TextBox 2"/>
          <p:cNvSpPr txBox="1"/>
          <p:nvPr/>
        </p:nvSpPr>
        <p:spPr>
          <a:xfrm>
            <a:off x="7865533" y="4417500"/>
            <a:ext cx="2763497" cy="369332"/>
          </a:xfrm>
          <a:prstGeom prst="rect">
            <a:avLst/>
          </a:prstGeom>
          <a:noFill/>
        </p:spPr>
        <p:txBody>
          <a:bodyPr wrap="none" rtlCol="0">
            <a:spAutoFit/>
          </a:bodyPr>
          <a:lstStyle/>
          <a:p>
            <a:r>
              <a:rPr lang="en-US" dirty="0" smtClean="0"/>
              <a:t>Lillian Wald &amp; Jane Addams</a:t>
            </a:r>
            <a:endParaRPr lang="en-US" dirty="0"/>
          </a:p>
        </p:txBody>
      </p:sp>
      <p:sp>
        <p:nvSpPr>
          <p:cNvPr id="4" name="TextBox 3"/>
          <p:cNvSpPr txBox="1"/>
          <p:nvPr/>
        </p:nvSpPr>
        <p:spPr>
          <a:xfrm>
            <a:off x="952456" y="952579"/>
            <a:ext cx="4750419" cy="584776"/>
          </a:xfrm>
          <a:prstGeom prst="rect">
            <a:avLst/>
          </a:prstGeom>
          <a:noFill/>
        </p:spPr>
        <p:txBody>
          <a:bodyPr wrap="none" rtlCol="0">
            <a:spAutoFit/>
          </a:bodyPr>
          <a:lstStyle/>
          <a:p>
            <a:r>
              <a:rPr lang="en-US" sz="3200" dirty="0" smtClean="0"/>
              <a:t>Preserving the Social Fabric</a:t>
            </a:r>
            <a:endParaRPr lang="en-US" sz="3200" dirty="0"/>
          </a:p>
        </p:txBody>
      </p:sp>
      <p:sp>
        <p:nvSpPr>
          <p:cNvPr id="6" name="TextBox 5"/>
          <p:cNvSpPr txBox="1"/>
          <p:nvPr/>
        </p:nvSpPr>
        <p:spPr>
          <a:xfrm>
            <a:off x="7483580" y="5107996"/>
            <a:ext cx="2457824" cy="369332"/>
          </a:xfrm>
          <a:prstGeom prst="rect">
            <a:avLst/>
          </a:prstGeom>
          <a:noFill/>
        </p:spPr>
        <p:txBody>
          <a:bodyPr wrap="none" rtlCol="0">
            <a:spAutoFit/>
          </a:bodyPr>
          <a:lstStyle/>
          <a:p>
            <a:r>
              <a:rPr lang="en-US" dirty="0" smtClean="0"/>
              <a:t>Henry Street Settlement </a:t>
            </a:r>
            <a:endParaRPr lang="en-US" dirty="0"/>
          </a:p>
        </p:txBody>
      </p:sp>
      <p:sp>
        <p:nvSpPr>
          <p:cNvPr id="7" name="TextBox 6"/>
          <p:cNvSpPr txBox="1"/>
          <p:nvPr/>
        </p:nvSpPr>
        <p:spPr>
          <a:xfrm>
            <a:off x="464889" y="2075261"/>
            <a:ext cx="5737468" cy="1938992"/>
          </a:xfrm>
          <a:prstGeom prst="rect">
            <a:avLst/>
          </a:prstGeom>
          <a:noFill/>
        </p:spPr>
        <p:txBody>
          <a:bodyPr wrap="none" rtlCol="0">
            <a:spAutoFit/>
          </a:bodyPr>
          <a:lstStyle/>
          <a:p>
            <a:pPr marL="285750" indent="-285750">
              <a:buFont typeface="Arial"/>
              <a:buChar char="•"/>
            </a:pPr>
            <a:r>
              <a:rPr lang="en-US" sz="2400" dirty="0" smtClean="0"/>
              <a:t>Led by Social Workers</a:t>
            </a:r>
          </a:p>
          <a:p>
            <a:pPr marL="285750" indent="-285750">
              <a:buFont typeface="Arial"/>
              <a:buChar char="•"/>
            </a:pPr>
            <a:r>
              <a:rPr lang="en-US" sz="2400" dirty="0" smtClean="0"/>
              <a:t>Threat of war to domestic social programs</a:t>
            </a:r>
          </a:p>
          <a:p>
            <a:pPr marL="285750" indent="-285750">
              <a:buFont typeface="Arial"/>
              <a:buChar char="•"/>
            </a:pPr>
            <a:r>
              <a:rPr lang="en-US" sz="2400" dirty="0" smtClean="0"/>
              <a:t>Importance of conservation of society</a:t>
            </a:r>
          </a:p>
          <a:p>
            <a:pPr marL="285750" indent="-285750">
              <a:buFont typeface="Arial"/>
              <a:buChar char="•"/>
            </a:pPr>
            <a:r>
              <a:rPr lang="en-US" sz="2400" dirty="0" smtClean="0"/>
              <a:t>SW expertise at Social Relations  </a:t>
            </a:r>
            <a:br>
              <a:rPr lang="en-US" sz="2400" dirty="0" smtClean="0"/>
            </a:br>
            <a:r>
              <a:rPr lang="en-US" sz="2400" dirty="0" smtClean="0"/>
              <a:t>- expanded to International Relations</a:t>
            </a:r>
            <a:endParaRPr lang="en-US" sz="2400" dirty="0"/>
          </a:p>
        </p:txBody>
      </p:sp>
    </p:spTree>
    <p:extLst>
      <p:ext uri="{BB962C8B-B14F-4D97-AF65-F5344CB8AC3E}">
        <p14:creationId xmlns:p14="http://schemas.microsoft.com/office/powerpoint/2010/main" val="17579926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1955197"/>
            <a:ext cx="9144000" cy="2258132"/>
          </a:xfrm>
          <a:prstGeom prst="rect">
            <a:avLst/>
          </a:prstGeom>
          <a:effectLst>
            <a:outerShdw blurRad="50800" dist="38100" dir="18900000" algn="bl" rotWithShape="0">
              <a:prstClr val="black">
                <a:alpha val="40000"/>
              </a:prstClr>
            </a:outerShdw>
          </a:effectLst>
        </p:spPr>
      </p:pic>
      <p:sp>
        <p:nvSpPr>
          <p:cNvPr id="3" name="TextBox 2"/>
          <p:cNvSpPr txBox="1"/>
          <p:nvPr/>
        </p:nvSpPr>
        <p:spPr>
          <a:xfrm>
            <a:off x="2199280" y="4747556"/>
            <a:ext cx="7972311" cy="954107"/>
          </a:xfrm>
          <a:prstGeom prst="rect">
            <a:avLst/>
          </a:prstGeom>
          <a:noFill/>
        </p:spPr>
        <p:txBody>
          <a:bodyPr wrap="none" rtlCol="0">
            <a:spAutoFit/>
          </a:bodyPr>
          <a:lstStyle/>
          <a:p>
            <a:r>
              <a:rPr lang="en-US" sz="2800" dirty="0"/>
              <a:t>International </a:t>
            </a:r>
            <a:r>
              <a:rPr lang="en-US" sz="2800" dirty="0" smtClean="0"/>
              <a:t>Peace Congress </a:t>
            </a:r>
            <a:r>
              <a:rPr lang="en-US" sz="2800" dirty="0"/>
              <a:t>of Women at the Hague</a:t>
            </a:r>
          </a:p>
          <a:p>
            <a:r>
              <a:rPr lang="en-US" sz="2800" dirty="0"/>
              <a:t>April 1915</a:t>
            </a:r>
          </a:p>
        </p:txBody>
      </p:sp>
    </p:spTree>
    <p:extLst>
      <p:ext uri="{BB962C8B-B14F-4D97-AF65-F5344CB8AC3E}">
        <p14:creationId xmlns:p14="http://schemas.microsoft.com/office/powerpoint/2010/main" val="16674323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909682" y="308654"/>
            <a:ext cx="7282318" cy="4858672"/>
          </a:xfrm>
          <a:prstGeom prst="rect">
            <a:avLst/>
          </a:prstGeom>
        </p:spPr>
      </p:pic>
      <p:sp>
        <p:nvSpPr>
          <p:cNvPr id="3" name="TextBox 2"/>
          <p:cNvSpPr txBox="1"/>
          <p:nvPr/>
        </p:nvSpPr>
        <p:spPr>
          <a:xfrm>
            <a:off x="7289532" y="5934983"/>
            <a:ext cx="2211889" cy="646331"/>
          </a:xfrm>
          <a:prstGeom prst="rect">
            <a:avLst/>
          </a:prstGeom>
          <a:noFill/>
        </p:spPr>
        <p:txBody>
          <a:bodyPr wrap="none" rtlCol="0">
            <a:spAutoFit/>
          </a:bodyPr>
          <a:lstStyle/>
          <a:p>
            <a:r>
              <a:rPr lang="en-US" sz="3600" dirty="0" smtClean="0"/>
              <a:t>April  1915</a:t>
            </a:r>
            <a:endParaRPr lang="en-US" sz="3600" dirty="0"/>
          </a:p>
        </p:txBody>
      </p:sp>
      <p:pic>
        <p:nvPicPr>
          <p:cNvPr id="4" name="Picture 3"/>
          <p:cNvPicPr>
            <a:picLocks noChangeAspect="1"/>
          </p:cNvPicPr>
          <p:nvPr/>
        </p:nvPicPr>
        <p:blipFill>
          <a:blip r:embed="rId3"/>
          <a:stretch>
            <a:fillRect/>
          </a:stretch>
        </p:blipFill>
        <p:spPr>
          <a:xfrm>
            <a:off x="952901" y="2879224"/>
            <a:ext cx="2638658" cy="2195600"/>
          </a:xfrm>
          <a:prstGeom prst="rect">
            <a:avLst/>
          </a:prstGeom>
        </p:spPr>
      </p:pic>
      <p:sp>
        <p:nvSpPr>
          <p:cNvPr id="5" name="Donut 4"/>
          <p:cNvSpPr/>
          <p:nvPr/>
        </p:nvSpPr>
        <p:spPr>
          <a:xfrm>
            <a:off x="577517" y="2502569"/>
            <a:ext cx="3311090"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577517" y="992909"/>
            <a:ext cx="1675459" cy="461665"/>
          </a:xfrm>
          <a:prstGeom prst="rect">
            <a:avLst/>
          </a:prstGeom>
          <a:noFill/>
        </p:spPr>
        <p:txBody>
          <a:bodyPr wrap="none" rtlCol="0">
            <a:spAutoFit/>
          </a:bodyPr>
          <a:lstStyle/>
          <a:p>
            <a:r>
              <a:rPr lang="en-US" sz="2400" dirty="0" smtClean="0"/>
              <a:t>Social Claim</a:t>
            </a:r>
            <a:endParaRPr lang="en-US" sz="2400" dirty="0"/>
          </a:p>
        </p:txBody>
      </p:sp>
      <p:sp>
        <p:nvSpPr>
          <p:cNvPr id="7" name="TextBox 6"/>
          <p:cNvSpPr txBox="1"/>
          <p:nvPr/>
        </p:nvSpPr>
        <p:spPr>
          <a:xfrm>
            <a:off x="408195" y="5647431"/>
            <a:ext cx="5573386" cy="369332"/>
          </a:xfrm>
          <a:prstGeom prst="rect">
            <a:avLst/>
          </a:prstGeom>
          <a:noFill/>
        </p:spPr>
        <p:txBody>
          <a:bodyPr wrap="none" rtlCol="0">
            <a:spAutoFit/>
          </a:bodyPr>
          <a:lstStyle/>
          <a:p>
            <a:r>
              <a:rPr lang="en-US" dirty="0" smtClean="0"/>
              <a:t>International Committee of Women for Permanent Peace</a:t>
            </a:r>
            <a:endParaRPr lang="en-US" dirty="0"/>
          </a:p>
        </p:txBody>
      </p:sp>
    </p:spTree>
    <p:extLst>
      <p:ext uri="{BB962C8B-B14F-4D97-AF65-F5344CB8AC3E}">
        <p14:creationId xmlns:p14="http://schemas.microsoft.com/office/powerpoint/2010/main" val="16429693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17739" y="258874"/>
            <a:ext cx="2857640" cy="2813676"/>
          </a:xfrm>
          <a:prstGeom prst="rect">
            <a:avLst/>
          </a:prstGeom>
        </p:spPr>
      </p:pic>
      <p:sp>
        <p:nvSpPr>
          <p:cNvPr id="3" name="TextBox 2"/>
          <p:cNvSpPr txBox="1"/>
          <p:nvPr/>
        </p:nvSpPr>
        <p:spPr>
          <a:xfrm>
            <a:off x="5142293" y="614865"/>
            <a:ext cx="1864738" cy="646331"/>
          </a:xfrm>
          <a:prstGeom prst="rect">
            <a:avLst/>
          </a:prstGeom>
          <a:noFill/>
        </p:spPr>
        <p:txBody>
          <a:bodyPr wrap="none" rtlCol="0">
            <a:spAutoFit/>
          </a:bodyPr>
          <a:lstStyle/>
          <a:p>
            <a:r>
              <a:rPr lang="en-US" dirty="0"/>
              <a:t>Nobel Peace Prize</a:t>
            </a:r>
          </a:p>
          <a:p>
            <a:r>
              <a:rPr lang="en-US" dirty="0"/>
              <a:t>1931</a:t>
            </a:r>
          </a:p>
        </p:txBody>
      </p:sp>
      <p:pic>
        <p:nvPicPr>
          <p:cNvPr id="4" name="Picture 3"/>
          <p:cNvPicPr>
            <a:picLocks noChangeAspect="1"/>
          </p:cNvPicPr>
          <p:nvPr/>
        </p:nvPicPr>
        <p:blipFill>
          <a:blip r:embed="rId3"/>
          <a:stretch>
            <a:fillRect/>
          </a:stretch>
        </p:blipFill>
        <p:spPr>
          <a:xfrm>
            <a:off x="2124950" y="520948"/>
            <a:ext cx="1490587"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3024883" y="2061668"/>
            <a:ext cx="1579314"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1857726" y="3859122"/>
            <a:ext cx="1633301"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5142294" y="3568567"/>
            <a:ext cx="4275053" cy="3053609"/>
          </a:xfrm>
          <a:prstGeom prst="rect">
            <a:avLst/>
          </a:prstGeom>
        </p:spPr>
      </p:pic>
      <p:sp>
        <p:nvSpPr>
          <p:cNvPr id="8" name="TextBox 7"/>
          <p:cNvSpPr txBox="1"/>
          <p:nvPr/>
        </p:nvSpPr>
        <p:spPr>
          <a:xfrm>
            <a:off x="9489571" y="5042932"/>
            <a:ext cx="971615" cy="369332"/>
          </a:xfrm>
          <a:prstGeom prst="rect">
            <a:avLst/>
          </a:prstGeom>
          <a:noFill/>
        </p:spPr>
        <p:txBody>
          <a:bodyPr wrap="none" rtlCol="0">
            <a:spAutoFit/>
          </a:bodyPr>
          <a:lstStyle/>
          <a:p>
            <a:r>
              <a:rPr lang="en-US" dirty="0" smtClean="0"/>
              <a:t>Founder</a:t>
            </a:r>
          </a:p>
        </p:txBody>
      </p:sp>
    </p:spTree>
    <p:extLst>
      <p:ext uri="{BB962C8B-B14F-4D97-AF65-F5344CB8AC3E}">
        <p14:creationId xmlns:p14="http://schemas.microsoft.com/office/powerpoint/2010/main" val="18691672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1852" y="393223"/>
            <a:ext cx="5932896" cy="5979982"/>
          </a:xfrm>
          <a:prstGeom prst="rect">
            <a:avLst/>
          </a:prstGeom>
        </p:spPr>
      </p:pic>
      <p:sp>
        <p:nvSpPr>
          <p:cNvPr id="4" name="TextBox 3"/>
          <p:cNvSpPr txBox="1"/>
          <p:nvPr/>
        </p:nvSpPr>
        <p:spPr>
          <a:xfrm>
            <a:off x="5221399" y="2159908"/>
            <a:ext cx="6789038" cy="4247317"/>
          </a:xfrm>
          <a:prstGeom prst="rect">
            <a:avLst/>
          </a:prstGeom>
          <a:noFill/>
        </p:spPr>
        <p:txBody>
          <a:bodyPr wrap="none" rtlCol="0">
            <a:spAutoFit/>
          </a:bodyPr>
          <a:lstStyle/>
          <a:p>
            <a:pPr marL="285750" indent="-285750">
              <a:buFont typeface="Arial"/>
              <a:buChar char="•"/>
            </a:pPr>
            <a:r>
              <a:rPr lang="en-US" sz="3000" dirty="0" smtClean="0"/>
              <a:t>Begin peace negotiations immediately</a:t>
            </a:r>
          </a:p>
          <a:p>
            <a:pPr marL="285750" indent="-285750">
              <a:buFont typeface="Arial"/>
              <a:buChar char="•"/>
            </a:pPr>
            <a:r>
              <a:rPr lang="en-US" sz="3000" dirty="0" smtClean="0"/>
              <a:t>Conference Neutral Nations </a:t>
            </a:r>
            <a:br>
              <a:rPr lang="en-US" sz="3000" dirty="0" smtClean="0"/>
            </a:br>
            <a:r>
              <a:rPr lang="en-US" sz="3000" dirty="0" smtClean="0"/>
              <a:t>Continuous Mediation</a:t>
            </a:r>
          </a:p>
          <a:p>
            <a:pPr marL="285750" indent="-285750">
              <a:buFont typeface="Arial"/>
              <a:buChar char="•"/>
            </a:pPr>
            <a:r>
              <a:rPr lang="en-US" sz="3000" dirty="0" smtClean="0"/>
              <a:t>Future disputes – arbitration</a:t>
            </a:r>
          </a:p>
          <a:p>
            <a:pPr marL="285750" indent="-285750">
              <a:buFont typeface="Arial"/>
              <a:buChar char="•"/>
            </a:pPr>
            <a:r>
              <a:rPr lang="en-US" sz="3000" dirty="0" smtClean="0"/>
              <a:t>Organization “</a:t>
            </a:r>
            <a:r>
              <a:rPr lang="en-US" sz="3000" dirty="0"/>
              <a:t>S</a:t>
            </a:r>
            <a:r>
              <a:rPr lang="en-US" sz="3000" dirty="0" smtClean="0"/>
              <a:t>ociety of Nations”</a:t>
            </a:r>
          </a:p>
          <a:p>
            <a:pPr marL="285750" indent="-285750">
              <a:buFont typeface="Arial"/>
              <a:buChar char="•"/>
            </a:pPr>
            <a:r>
              <a:rPr lang="en-US" sz="3000" dirty="0" smtClean="0"/>
              <a:t>Acknowledge women’s suffering </a:t>
            </a:r>
            <a:br>
              <a:rPr lang="en-US" sz="3000" dirty="0" smtClean="0"/>
            </a:br>
            <a:r>
              <a:rPr lang="en-US" sz="3000" dirty="0" smtClean="0"/>
              <a:t>during war</a:t>
            </a:r>
          </a:p>
          <a:p>
            <a:pPr marL="285750" indent="-285750">
              <a:buFont typeface="Arial"/>
              <a:buChar char="•"/>
            </a:pPr>
            <a:r>
              <a:rPr lang="en-US" sz="3000" dirty="0" smtClean="0"/>
              <a:t>Give women right to vote</a:t>
            </a:r>
          </a:p>
          <a:p>
            <a:pPr marL="285750" indent="-285750">
              <a:buFont typeface="Arial"/>
              <a:buChar char="•"/>
            </a:pPr>
            <a:r>
              <a:rPr lang="en-US" sz="3000" dirty="0" smtClean="0"/>
              <a:t>Women participation in Peace Processes</a:t>
            </a:r>
            <a:endParaRPr lang="en-US" sz="3000" dirty="0"/>
          </a:p>
        </p:txBody>
      </p:sp>
    </p:spTree>
    <p:extLst>
      <p:ext uri="{BB962C8B-B14F-4D97-AF65-F5344CB8AC3E}">
        <p14:creationId xmlns:p14="http://schemas.microsoft.com/office/powerpoint/2010/main" val="5361496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27042" y="565060"/>
            <a:ext cx="3850171" cy="6027870"/>
          </a:xfrm>
          <a:prstGeom prst="rect">
            <a:avLst/>
          </a:prstGeom>
        </p:spPr>
      </p:pic>
      <p:sp>
        <p:nvSpPr>
          <p:cNvPr id="4" name="TextBox 3"/>
          <p:cNvSpPr txBox="1"/>
          <p:nvPr/>
        </p:nvSpPr>
        <p:spPr>
          <a:xfrm>
            <a:off x="6422539" y="1399739"/>
            <a:ext cx="3795430" cy="707886"/>
          </a:xfrm>
          <a:prstGeom prst="rect">
            <a:avLst/>
          </a:prstGeom>
          <a:noFill/>
        </p:spPr>
        <p:txBody>
          <a:bodyPr wrap="none" rtlCol="0">
            <a:spAutoFit/>
          </a:bodyPr>
          <a:lstStyle/>
          <a:p>
            <a:r>
              <a:rPr lang="en-US" sz="4000" dirty="0" smtClean="0"/>
              <a:t>Peace Delegation </a:t>
            </a:r>
            <a:endParaRPr lang="en-US" sz="40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12892" y="3701912"/>
            <a:ext cx="3646993" cy="2718941"/>
          </a:xfrm>
          <a:prstGeom prst="rect">
            <a:avLst/>
          </a:prstGeom>
        </p:spPr>
      </p:pic>
    </p:spTree>
    <p:extLst>
      <p:ext uri="{BB962C8B-B14F-4D97-AF65-F5344CB8AC3E}">
        <p14:creationId xmlns:p14="http://schemas.microsoft.com/office/powerpoint/2010/main" val="14984559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63674" y="917056"/>
            <a:ext cx="5076847" cy="3942023"/>
          </a:xfrm>
          <a:prstGeom prst="rect">
            <a:avLst/>
          </a:prstGeom>
        </p:spPr>
      </p:pic>
      <p:sp>
        <p:nvSpPr>
          <p:cNvPr id="3" name="TextBox 2"/>
          <p:cNvSpPr txBox="1"/>
          <p:nvPr/>
        </p:nvSpPr>
        <p:spPr>
          <a:xfrm>
            <a:off x="8282763" y="1562986"/>
            <a:ext cx="2230098" cy="584775"/>
          </a:xfrm>
          <a:prstGeom prst="rect">
            <a:avLst/>
          </a:prstGeom>
          <a:noFill/>
        </p:spPr>
        <p:txBody>
          <a:bodyPr wrap="none" rtlCol="0">
            <a:spAutoFit/>
          </a:bodyPr>
          <a:lstStyle/>
          <a:p>
            <a:r>
              <a:rPr lang="en-US" sz="3200" smtClean="0"/>
              <a:t>During WWI</a:t>
            </a:r>
            <a:endParaRPr lang="en-US" sz="3200"/>
          </a:p>
        </p:txBody>
      </p:sp>
      <p:sp>
        <p:nvSpPr>
          <p:cNvPr id="4" name="TextBox 3"/>
          <p:cNvSpPr txBox="1"/>
          <p:nvPr/>
        </p:nvSpPr>
        <p:spPr>
          <a:xfrm>
            <a:off x="7006856" y="3349255"/>
            <a:ext cx="4154984" cy="400110"/>
          </a:xfrm>
          <a:prstGeom prst="rect">
            <a:avLst/>
          </a:prstGeom>
          <a:noFill/>
        </p:spPr>
        <p:txBody>
          <a:bodyPr wrap="none" rtlCol="0">
            <a:spAutoFit/>
          </a:bodyPr>
          <a:lstStyle/>
          <a:p>
            <a:r>
              <a:rPr lang="en-US" sz="2000" dirty="0" smtClean="0"/>
              <a:t>Suffrage movement – support the war</a:t>
            </a:r>
            <a:endParaRPr lang="en-US" sz="2000" dirty="0"/>
          </a:p>
        </p:txBody>
      </p:sp>
    </p:spTree>
    <p:extLst>
      <p:ext uri="{BB962C8B-B14F-4D97-AF65-F5344CB8AC3E}">
        <p14:creationId xmlns:p14="http://schemas.microsoft.com/office/powerpoint/2010/main" val="2251102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70300" y="0"/>
            <a:ext cx="4846643" cy="6858000"/>
          </a:xfrm>
          <a:prstGeom prst="rect">
            <a:avLst/>
          </a:prstGeom>
        </p:spPr>
      </p:pic>
      <p:sp>
        <p:nvSpPr>
          <p:cNvPr id="3" name="TextBox 2"/>
          <p:cNvSpPr txBox="1"/>
          <p:nvPr/>
        </p:nvSpPr>
        <p:spPr>
          <a:xfrm>
            <a:off x="536222" y="773304"/>
            <a:ext cx="3647403" cy="523220"/>
          </a:xfrm>
          <a:prstGeom prst="rect">
            <a:avLst/>
          </a:prstGeom>
          <a:noFill/>
        </p:spPr>
        <p:txBody>
          <a:bodyPr wrap="none" rtlCol="0">
            <a:spAutoFit/>
          </a:bodyPr>
          <a:lstStyle/>
          <a:p>
            <a:r>
              <a:rPr lang="en-US" sz="2800" dirty="0" smtClean="0"/>
              <a:t>US Food Administration</a:t>
            </a:r>
            <a:endParaRPr lang="en-US" sz="2800" dirty="0"/>
          </a:p>
        </p:txBody>
      </p:sp>
      <p:sp>
        <p:nvSpPr>
          <p:cNvPr id="4" name="TextBox 3"/>
          <p:cNvSpPr txBox="1"/>
          <p:nvPr/>
        </p:nvSpPr>
        <p:spPr>
          <a:xfrm>
            <a:off x="8875889" y="773304"/>
            <a:ext cx="2492990" cy="954107"/>
          </a:xfrm>
          <a:prstGeom prst="rect">
            <a:avLst/>
          </a:prstGeom>
          <a:noFill/>
        </p:spPr>
        <p:txBody>
          <a:bodyPr wrap="none" rtlCol="0">
            <a:spAutoFit/>
          </a:bodyPr>
          <a:lstStyle/>
          <a:p>
            <a:r>
              <a:rPr lang="en-US" sz="2800" dirty="0" smtClean="0"/>
              <a:t>American Relief</a:t>
            </a:r>
            <a:br>
              <a:rPr lang="en-US" sz="2800" dirty="0" smtClean="0"/>
            </a:br>
            <a:r>
              <a:rPr lang="en-US" sz="2800" dirty="0" smtClean="0"/>
              <a:t> Administration</a:t>
            </a:r>
            <a:endParaRPr lang="en-US" sz="2800" dirty="0"/>
          </a:p>
        </p:txBody>
      </p:sp>
      <p:sp>
        <p:nvSpPr>
          <p:cNvPr id="5" name="TextBox 4"/>
          <p:cNvSpPr txBox="1"/>
          <p:nvPr/>
        </p:nvSpPr>
        <p:spPr>
          <a:xfrm>
            <a:off x="9214556" y="2779889"/>
            <a:ext cx="2776897" cy="707886"/>
          </a:xfrm>
          <a:prstGeom prst="rect">
            <a:avLst/>
          </a:prstGeom>
          <a:noFill/>
        </p:spPr>
        <p:txBody>
          <a:bodyPr wrap="none" rtlCol="0">
            <a:spAutoFit/>
          </a:bodyPr>
          <a:lstStyle/>
          <a:p>
            <a:r>
              <a:rPr lang="en-US" sz="2000" dirty="0" smtClean="0"/>
              <a:t>4 million tons of supplies</a:t>
            </a:r>
          </a:p>
          <a:p>
            <a:r>
              <a:rPr lang="en-US" sz="2000" dirty="0" smtClean="0"/>
              <a:t> 23 countries</a:t>
            </a:r>
            <a:endParaRPr lang="en-US" sz="2000" dirty="0"/>
          </a:p>
        </p:txBody>
      </p:sp>
      <p:sp>
        <p:nvSpPr>
          <p:cNvPr id="6" name="TextBox 5"/>
          <p:cNvSpPr txBox="1"/>
          <p:nvPr/>
        </p:nvSpPr>
        <p:spPr>
          <a:xfrm>
            <a:off x="678336" y="2318224"/>
            <a:ext cx="2304838" cy="830997"/>
          </a:xfrm>
          <a:prstGeom prst="rect">
            <a:avLst/>
          </a:prstGeom>
          <a:noFill/>
        </p:spPr>
        <p:txBody>
          <a:bodyPr wrap="none" rtlCol="0">
            <a:spAutoFit/>
          </a:bodyPr>
          <a:lstStyle/>
          <a:p>
            <a:r>
              <a:rPr lang="en-US" sz="2400" dirty="0" smtClean="0"/>
              <a:t>Addams traveled</a:t>
            </a:r>
            <a:endParaRPr lang="en-US" sz="2400" dirty="0"/>
          </a:p>
          <a:p>
            <a:r>
              <a:rPr lang="en-US" sz="2400" dirty="0" smtClean="0"/>
              <a:t>Including Texas</a:t>
            </a:r>
            <a:endParaRPr lang="en-US" sz="2400" dirty="0"/>
          </a:p>
        </p:txBody>
      </p:sp>
      <p:sp>
        <p:nvSpPr>
          <p:cNvPr id="7" name="TextBox 6"/>
          <p:cNvSpPr txBox="1"/>
          <p:nvPr/>
        </p:nvSpPr>
        <p:spPr>
          <a:xfrm>
            <a:off x="9410102" y="6075156"/>
            <a:ext cx="1566166" cy="369332"/>
          </a:xfrm>
          <a:prstGeom prst="rect">
            <a:avLst/>
          </a:prstGeom>
          <a:noFill/>
        </p:spPr>
        <p:txBody>
          <a:bodyPr wrap="none" rtlCol="0">
            <a:spAutoFit/>
          </a:bodyPr>
          <a:lstStyle/>
          <a:p>
            <a:r>
              <a:rPr lang="en-US" dirty="0" smtClean="0"/>
              <a:t>Herbert Hover </a:t>
            </a:r>
            <a:endParaRPr lang="en-US" dirty="0"/>
          </a:p>
        </p:txBody>
      </p:sp>
    </p:spTree>
    <p:extLst>
      <p:ext uri="{BB962C8B-B14F-4D97-AF65-F5344CB8AC3E}">
        <p14:creationId xmlns:p14="http://schemas.microsoft.com/office/powerpoint/2010/main" val="40282324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1582" y="878092"/>
            <a:ext cx="7329122" cy="461665"/>
          </a:xfrm>
          <a:prstGeom prst="rect">
            <a:avLst/>
          </a:prstGeom>
          <a:noFill/>
        </p:spPr>
        <p:txBody>
          <a:bodyPr wrap="none" rtlCol="0">
            <a:spAutoFit/>
          </a:bodyPr>
          <a:lstStyle/>
          <a:p>
            <a:r>
              <a:rPr lang="en-US" sz="2400" dirty="0" smtClean="0"/>
              <a:t>International Committee of Women for Permanent Peace</a:t>
            </a:r>
            <a:endParaRPr lang="en-US" sz="2400" dirty="0"/>
          </a:p>
        </p:txBody>
      </p:sp>
      <p:sp>
        <p:nvSpPr>
          <p:cNvPr id="4" name="TextBox 3"/>
          <p:cNvSpPr txBox="1"/>
          <p:nvPr/>
        </p:nvSpPr>
        <p:spPr>
          <a:xfrm>
            <a:off x="1624892" y="1798824"/>
            <a:ext cx="8055731" cy="461665"/>
          </a:xfrm>
          <a:prstGeom prst="rect">
            <a:avLst/>
          </a:prstGeom>
          <a:noFill/>
        </p:spPr>
        <p:txBody>
          <a:bodyPr wrap="none" rtlCol="0">
            <a:spAutoFit/>
          </a:bodyPr>
          <a:lstStyle/>
          <a:p>
            <a:r>
              <a:rPr lang="en-US" sz="2400" dirty="0" smtClean="0"/>
              <a:t>Becomes Women’s International League of Peace and Freedom</a:t>
            </a:r>
            <a:endParaRPr lang="en-US" sz="2400" dirty="0"/>
          </a:p>
        </p:txBody>
      </p:sp>
      <p:pic>
        <p:nvPicPr>
          <p:cNvPr id="5" name="Picture 4"/>
          <p:cNvPicPr>
            <a:picLocks noChangeAspect="1"/>
          </p:cNvPicPr>
          <p:nvPr/>
        </p:nvPicPr>
        <p:blipFill>
          <a:blip r:embed="rId2"/>
          <a:stretch>
            <a:fillRect/>
          </a:stretch>
        </p:blipFill>
        <p:spPr>
          <a:xfrm>
            <a:off x="344158" y="2719557"/>
            <a:ext cx="5308600" cy="1790700"/>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4968" y="2585570"/>
            <a:ext cx="5820690" cy="3265985"/>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006535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24950" y="520948"/>
            <a:ext cx="1490587"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3024883" y="2061668"/>
            <a:ext cx="1579314"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1857726" y="3859122"/>
            <a:ext cx="1633301"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9033" y="3224013"/>
            <a:ext cx="2816345" cy="2011675"/>
          </a:xfrm>
          <a:prstGeom prst="rect">
            <a:avLst/>
          </a:prstGeom>
        </p:spPr>
      </p:pic>
      <p:sp>
        <p:nvSpPr>
          <p:cNvPr id="8" name="TextBox 7"/>
          <p:cNvSpPr txBox="1"/>
          <p:nvPr/>
        </p:nvSpPr>
        <p:spPr>
          <a:xfrm>
            <a:off x="5852161" y="931002"/>
            <a:ext cx="5330055" cy="707886"/>
          </a:xfrm>
          <a:prstGeom prst="rect">
            <a:avLst/>
          </a:prstGeom>
          <a:noFill/>
        </p:spPr>
        <p:txBody>
          <a:bodyPr wrap="none" rtlCol="0">
            <a:spAutoFit/>
          </a:bodyPr>
          <a:lstStyle/>
          <a:p>
            <a:r>
              <a:rPr lang="en-US" sz="4000" dirty="0" smtClean="0"/>
              <a:t>Addams – </a:t>
            </a:r>
            <a:r>
              <a:rPr lang="en-US" sz="4000" dirty="0" err="1" smtClean="0"/>
              <a:t>Peaceweaving</a:t>
            </a:r>
            <a:endParaRPr lang="en-US" sz="4000" dirty="0"/>
          </a:p>
        </p:txBody>
      </p:sp>
      <p:pic>
        <p:nvPicPr>
          <p:cNvPr id="9" name="Picture 8"/>
          <p:cNvPicPr>
            <a:picLocks noChangeAspect="1"/>
          </p:cNvPicPr>
          <p:nvPr/>
        </p:nvPicPr>
        <p:blipFill>
          <a:blip r:embed="rId6"/>
          <a:stretch>
            <a:fillRect/>
          </a:stretch>
        </p:blipFill>
        <p:spPr>
          <a:xfrm>
            <a:off x="9533166" y="4700748"/>
            <a:ext cx="1456063" cy="1433662"/>
          </a:xfrm>
          <a:prstGeom prst="rect">
            <a:avLst/>
          </a:prstGeom>
        </p:spPr>
      </p:pic>
    </p:spTree>
    <p:extLst>
      <p:ext uri="{BB962C8B-B14F-4D97-AF65-F5344CB8AC3E}">
        <p14:creationId xmlns:p14="http://schemas.microsoft.com/office/powerpoint/2010/main" val="12687590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88565" y="1021830"/>
            <a:ext cx="2984500" cy="3975100"/>
          </a:xfrm>
          <a:prstGeom prst="rect">
            <a:avLst/>
          </a:prstGeom>
          <a:ln>
            <a:solidFill>
              <a:schemeClr val="accent5">
                <a:lumMod val="50000"/>
              </a:schemeClr>
            </a:solidFill>
          </a:ln>
          <a:effectLst>
            <a:outerShdw blurRad="50800" dist="38100" dir="18900000" algn="bl" rotWithShape="0">
              <a:prstClr val="black">
                <a:alpha val="40000"/>
              </a:prstClr>
            </a:outerShdw>
          </a:effectLst>
        </p:spPr>
      </p:pic>
      <p:sp>
        <p:nvSpPr>
          <p:cNvPr id="3" name="TextBox 2"/>
          <p:cNvSpPr txBox="1"/>
          <p:nvPr/>
        </p:nvSpPr>
        <p:spPr>
          <a:xfrm>
            <a:off x="5928440" y="1223268"/>
            <a:ext cx="4615116" cy="1200329"/>
          </a:xfrm>
          <a:prstGeom prst="rect">
            <a:avLst/>
          </a:prstGeom>
          <a:noFill/>
        </p:spPr>
        <p:txBody>
          <a:bodyPr wrap="none" rtlCol="0">
            <a:spAutoFit/>
          </a:bodyPr>
          <a:lstStyle/>
          <a:p>
            <a:r>
              <a:rPr lang="en-US" sz="3600" dirty="0"/>
              <a:t>“Peace Research: </a:t>
            </a:r>
          </a:p>
          <a:p>
            <a:r>
              <a:rPr lang="en-US" sz="3600" dirty="0"/>
              <a:t>Just the Study of War”*</a:t>
            </a:r>
          </a:p>
        </p:txBody>
      </p:sp>
      <p:sp>
        <p:nvSpPr>
          <p:cNvPr id="4" name="TextBox 3"/>
          <p:cNvSpPr txBox="1"/>
          <p:nvPr/>
        </p:nvSpPr>
        <p:spPr>
          <a:xfrm>
            <a:off x="5747021" y="4270423"/>
            <a:ext cx="4324872" cy="523220"/>
          </a:xfrm>
          <a:prstGeom prst="rect">
            <a:avLst/>
          </a:prstGeom>
          <a:noFill/>
        </p:spPr>
        <p:txBody>
          <a:bodyPr wrap="none" rtlCol="0">
            <a:spAutoFit/>
          </a:bodyPr>
          <a:lstStyle/>
          <a:p>
            <a:r>
              <a:rPr lang="en-US" sz="2800" dirty="0"/>
              <a:t>Negative Definition of Peace</a:t>
            </a:r>
          </a:p>
        </p:txBody>
      </p:sp>
      <p:sp>
        <p:nvSpPr>
          <p:cNvPr id="5" name="TextBox 4"/>
          <p:cNvSpPr txBox="1"/>
          <p:nvPr/>
        </p:nvSpPr>
        <p:spPr>
          <a:xfrm>
            <a:off x="2088413" y="6249437"/>
            <a:ext cx="5151502" cy="430887"/>
          </a:xfrm>
          <a:prstGeom prst="rect">
            <a:avLst/>
          </a:prstGeom>
          <a:noFill/>
        </p:spPr>
        <p:txBody>
          <a:bodyPr wrap="none" rtlCol="0">
            <a:spAutoFit/>
          </a:bodyPr>
          <a:lstStyle/>
          <a:p>
            <a:r>
              <a:rPr lang="en-US" sz="1100" dirty="0"/>
              <a:t>* </a:t>
            </a:r>
            <a:r>
              <a:rPr lang="en-US" sz="1100" dirty="0" err="1"/>
              <a:t>Gleditsch</a:t>
            </a:r>
            <a:r>
              <a:rPr lang="en-US" sz="1100" dirty="0"/>
              <a:t>, N. </a:t>
            </a:r>
            <a:r>
              <a:rPr lang="en-US" sz="1100" dirty="0" err="1"/>
              <a:t>Nordkvelle</a:t>
            </a:r>
            <a:r>
              <a:rPr lang="en-US" sz="1100" dirty="0"/>
              <a:t>, J &amp; Strand, H. (2014) Peace Research Just the Study of War</a:t>
            </a:r>
            <a:r>
              <a:rPr lang="en-US" sz="1100" i="1" dirty="0"/>
              <a:t>.</a:t>
            </a:r>
            <a:br>
              <a:rPr lang="en-US" sz="1100" i="1" dirty="0"/>
            </a:br>
            <a:r>
              <a:rPr lang="en-US" sz="1100" i="1" dirty="0"/>
              <a:t> Journal of Peace Research</a:t>
            </a:r>
            <a:r>
              <a:rPr lang="en-US" sz="1100" dirty="0"/>
              <a:t>, 51(2), 145-158.</a:t>
            </a:r>
          </a:p>
        </p:txBody>
      </p:sp>
    </p:spTree>
    <p:extLst>
      <p:ext uri="{BB962C8B-B14F-4D97-AF65-F5344CB8AC3E}">
        <p14:creationId xmlns:p14="http://schemas.microsoft.com/office/powerpoint/2010/main" val="4808368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8897" y="989442"/>
            <a:ext cx="6588150" cy="646331"/>
          </a:xfrm>
          <a:prstGeom prst="rect">
            <a:avLst/>
          </a:prstGeom>
          <a:noFill/>
        </p:spPr>
        <p:txBody>
          <a:bodyPr wrap="none" rtlCol="0">
            <a:spAutoFit/>
          </a:bodyPr>
          <a:lstStyle/>
          <a:p>
            <a:r>
              <a:rPr lang="en-US" sz="3600" dirty="0" smtClean="0"/>
              <a:t>Problems with Negative Definition</a:t>
            </a:r>
            <a:endParaRPr lang="en-US" sz="3600" dirty="0"/>
          </a:p>
        </p:txBody>
      </p:sp>
      <p:sp>
        <p:nvSpPr>
          <p:cNvPr id="3" name="TextBox 2"/>
          <p:cNvSpPr txBox="1"/>
          <p:nvPr/>
        </p:nvSpPr>
        <p:spPr>
          <a:xfrm>
            <a:off x="558266" y="2743200"/>
            <a:ext cx="8234177" cy="3046988"/>
          </a:xfrm>
          <a:prstGeom prst="rect">
            <a:avLst/>
          </a:prstGeom>
          <a:noFill/>
        </p:spPr>
        <p:txBody>
          <a:bodyPr wrap="none" rtlCol="0">
            <a:spAutoFit/>
          </a:bodyPr>
          <a:lstStyle/>
          <a:p>
            <a:pPr marL="342900" indent="-342900">
              <a:buFont typeface="+mj-lt"/>
              <a:buAutoNum type="arabicPeriod"/>
            </a:pPr>
            <a:r>
              <a:rPr lang="en-US" sz="3200" dirty="0" smtClean="0"/>
              <a:t>Shifts focus of inquiry from peace to violence. </a:t>
            </a:r>
          </a:p>
          <a:p>
            <a:pPr marL="342900" indent="-342900">
              <a:buFont typeface="+mj-lt"/>
              <a:buAutoNum type="arabicPeriod"/>
            </a:pPr>
            <a:r>
              <a:rPr lang="en-US" sz="3200" dirty="0" smtClean="0"/>
              <a:t>Focuses  on a short run end state.</a:t>
            </a:r>
          </a:p>
          <a:p>
            <a:pPr marL="342900" indent="-342900">
              <a:buFont typeface="+mj-lt"/>
              <a:buAutoNum type="arabicPeriod"/>
            </a:pPr>
            <a:r>
              <a:rPr lang="en-US" sz="3200" dirty="0" smtClean="0"/>
              <a:t>Divorced from the dynamics of relationships.</a:t>
            </a:r>
          </a:p>
          <a:p>
            <a:pPr marL="342900" indent="-342900">
              <a:buFont typeface="+mj-lt"/>
              <a:buAutoNum type="arabicPeriod"/>
            </a:pPr>
            <a:r>
              <a:rPr lang="en-US" sz="3200" dirty="0" smtClean="0"/>
              <a:t>Shifts attention away from underlying </a:t>
            </a:r>
            <a:br>
              <a:rPr lang="en-US" sz="3200" dirty="0" smtClean="0"/>
            </a:br>
            <a:r>
              <a:rPr lang="en-US" sz="3200" dirty="0" smtClean="0"/>
              <a:t>dynamics or causes of violence. </a:t>
            </a:r>
          </a:p>
          <a:p>
            <a:pPr marL="342900" indent="-342900">
              <a:buFont typeface="+mj-lt"/>
              <a:buAutoNum type="arabicPeriod"/>
            </a:pPr>
            <a:endParaRPr lang="en-US" sz="3200" dirty="0"/>
          </a:p>
        </p:txBody>
      </p:sp>
      <p:pic>
        <p:nvPicPr>
          <p:cNvPr id="4" name="Picture 3"/>
          <p:cNvPicPr>
            <a:picLocks noChangeAspect="1"/>
          </p:cNvPicPr>
          <p:nvPr/>
        </p:nvPicPr>
        <p:blipFill>
          <a:blip r:embed="rId2"/>
          <a:stretch>
            <a:fillRect/>
          </a:stretch>
        </p:blipFill>
        <p:spPr>
          <a:xfrm>
            <a:off x="8695890" y="1058779"/>
            <a:ext cx="2285829" cy="2285829"/>
          </a:xfrm>
          <a:prstGeom prst="rect">
            <a:avLst/>
          </a:prstGeom>
        </p:spPr>
      </p:pic>
      <p:sp>
        <p:nvSpPr>
          <p:cNvPr id="5" name="&quot;No&quot; Symbol 4"/>
          <p:cNvSpPr/>
          <p:nvPr/>
        </p:nvSpPr>
        <p:spPr>
          <a:xfrm>
            <a:off x="8499108" y="904774"/>
            <a:ext cx="2993456" cy="2308103"/>
          </a:xfrm>
          <a:prstGeom prst="noSmoking">
            <a:avLst>
              <a:gd name="adj" fmla="val 845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443440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r="-392"/>
          <a:stretch/>
        </p:blipFill>
        <p:spPr>
          <a:xfrm>
            <a:off x="8753522" y="241348"/>
            <a:ext cx="2256411" cy="2044436"/>
          </a:xfrm>
          <a:prstGeom prst="rect">
            <a:avLst/>
          </a:prstGeom>
        </p:spPr>
      </p:pic>
      <p:sp>
        <p:nvSpPr>
          <p:cNvPr id="3" name="TextBox 2"/>
          <p:cNvSpPr txBox="1"/>
          <p:nvPr/>
        </p:nvSpPr>
        <p:spPr>
          <a:xfrm>
            <a:off x="1304297" y="847312"/>
            <a:ext cx="3443187" cy="769441"/>
          </a:xfrm>
          <a:prstGeom prst="rect">
            <a:avLst/>
          </a:prstGeom>
          <a:noFill/>
        </p:spPr>
        <p:txBody>
          <a:bodyPr wrap="none" rtlCol="0">
            <a:spAutoFit/>
          </a:bodyPr>
          <a:lstStyle/>
          <a:p>
            <a:r>
              <a:rPr lang="en-US" sz="4400" dirty="0" smtClean="0"/>
              <a:t>Positive Peace</a:t>
            </a:r>
            <a:endParaRPr lang="en-US" sz="4400" dirty="0"/>
          </a:p>
        </p:txBody>
      </p:sp>
      <p:sp>
        <p:nvSpPr>
          <p:cNvPr id="4" name="TextBox 3"/>
          <p:cNvSpPr txBox="1"/>
          <p:nvPr/>
        </p:nvSpPr>
        <p:spPr>
          <a:xfrm>
            <a:off x="568694" y="2331908"/>
            <a:ext cx="10097636" cy="4524316"/>
          </a:xfrm>
          <a:prstGeom prst="rect">
            <a:avLst/>
          </a:prstGeom>
          <a:noFill/>
        </p:spPr>
        <p:txBody>
          <a:bodyPr wrap="none" rtlCol="0">
            <a:spAutoFit/>
          </a:bodyPr>
          <a:lstStyle/>
          <a:p>
            <a:pPr marL="285750" indent="-285750">
              <a:buFont typeface="Arial" charset="0"/>
              <a:buChar char="•"/>
            </a:pPr>
            <a:r>
              <a:rPr lang="en-US" sz="3600" dirty="0"/>
              <a:t>N</a:t>
            </a:r>
            <a:r>
              <a:rPr lang="en-US" sz="3600" dirty="0" smtClean="0"/>
              <a:t>onviolent and creative conflict transformation.</a:t>
            </a:r>
          </a:p>
          <a:p>
            <a:pPr marL="285750" indent="-285750">
              <a:buFont typeface="Arial" charset="0"/>
              <a:buChar char="•"/>
            </a:pPr>
            <a:r>
              <a:rPr lang="en-US" sz="3600" dirty="0" smtClean="0"/>
              <a:t>Uneven long run focus.</a:t>
            </a:r>
          </a:p>
          <a:p>
            <a:pPr marL="285750" indent="-285750">
              <a:buFont typeface="Arial" charset="0"/>
              <a:buChar char="•"/>
            </a:pPr>
            <a:r>
              <a:rPr lang="en-US" sz="3600" dirty="0"/>
              <a:t>T</a:t>
            </a:r>
            <a:r>
              <a:rPr lang="en-US" sz="3600" dirty="0" smtClean="0"/>
              <a:t>he fabric of the kind of society to which we aspire.</a:t>
            </a:r>
          </a:p>
          <a:p>
            <a:pPr marL="285750" indent="-285750">
              <a:buFont typeface="Arial" charset="0"/>
              <a:buChar char="•"/>
            </a:pPr>
            <a:r>
              <a:rPr lang="en-US" sz="3600" dirty="0" smtClean="0"/>
              <a:t>Integrity, wholeness and well-being that </a:t>
            </a:r>
            <a:br>
              <a:rPr lang="en-US" sz="3600" dirty="0" smtClean="0"/>
            </a:br>
            <a:r>
              <a:rPr lang="en-US" sz="3600" dirty="0" smtClean="0"/>
              <a:t>arise from justice.</a:t>
            </a:r>
          </a:p>
          <a:p>
            <a:pPr marL="285750" indent="-285750">
              <a:buFont typeface="Arial" charset="0"/>
              <a:buChar char="•"/>
            </a:pPr>
            <a:r>
              <a:rPr lang="en-US" sz="3600" dirty="0" smtClean="0"/>
              <a:t>Humanity toward others.</a:t>
            </a:r>
          </a:p>
          <a:p>
            <a:pPr marL="285750" indent="-285750">
              <a:buFont typeface="Arial" charset="0"/>
              <a:buChar char="•"/>
            </a:pPr>
            <a:r>
              <a:rPr lang="en-US" sz="3600" dirty="0" smtClean="0"/>
              <a:t>Openness to a widely conceived social claim</a:t>
            </a:r>
          </a:p>
          <a:p>
            <a:pPr marL="285750" indent="-285750">
              <a:buFont typeface="Arial" charset="0"/>
              <a:buChar char="•"/>
            </a:pPr>
            <a:endParaRPr lang="en-US" sz="3600" dirty="0"/>
          </a:p>
        </p:txBody>
      </p:sp>
    </p:spTree>
    <p:extLst>
      <p:ext uri="{BB962C8B-B14F-4D97-AF65-F5344CB8AC3E}">
        <p14:creationId xmlns:p14="http://schemas.microsoft.com/office/powerpoint/2010/main" val="12896900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2884" y="212651"/>
            <a:ext cx="7290013" cy="4860772"/>
          </a:xfrm>
          <a:prstGeom prst="rect">
            <a:avLst/>
          </a:prstGeom>
          <a:effectLst>
            <a:outerShdw blurRad="50800" dist="38100" dir="18900000" algn="bl" rotWithShape="0">
              <a:prstClr val="black">
                <a:alpha val="40000"/>
              </a:prstClr>
            </a:outerShdw>
          </a:effectLst>
        </p:spPr>
      </p:pic>
      <p:sp>
        <p:nvSpPr>
          <p:cNvPr id="4" name="TextBox 3"/>
          <p:cNvSpPr txBox="1"/>
          <p:nvPr/>
        </p:nvSpPr>
        <p:spPr>
          <a:xfrm>
            <a:off x="5183291" y="3433897"/>
            <a:ext cx="3305512" cy="707886"/>
          </a:xfrm>
          <a:prstGeom prst="rect">
            <a:avLst/>
          </a:prstGeom>
          <a:noFill/>
        </p:spPr>
        <p:txBody>
          <a:bodyPr wrap="none" rtlCol="0">
            <a:spAutoFit/>
          </a:bodyPr>
          <a:lstStyle/>
          <a:p>
            <a:r>
              <a:rPr lang="en-US" sz="4000" b="1" dirty="0" err="1"/>
              <a:t>PeaceWeaving</a:t>
            </a:r>
            <a:endParaRPr lang="en-US" sz="4000" b="1" dirty="0"/>
          </a:p>
        </p:txBody>
      </p:sp>
      <p:sp>
        <p:nvSpPr>
          <p:cNvPr id="5" name="TextBox 4"/>
          <p:cNvSpPr txBox="1"/>
          <p:nvPr/>
        </p:nvSpPr>
        <p:spPr>
          <a:xfrm>
            <a:off x="3232867" y="5331169"/>
            <a:ext cx="2813791" cy="584776"/>
          </a:xfrm>
          <a:prstGeom prst="rect">
            <a:avLst/>
          </a:prstGeom>
          <a:noFill/>
        </p:spPr>
        <p:txBody>
          <a:bodyPr wrap="none" rtlCol="0">
            <a:spAutoFit/>
          </a:bodyPr>
          <a:lstStyle/>
          <a:p>
            <a:r>
              <a:rPr lang="en-US" sz="3200" dirty="0"/>
              <a:t>1. Relationships</a:t>
            </a:r>
          </a:p>
        </p:txBody>
      </p:sp>
      <p:sp>
        <p:nvSpPr>
          <p:cNvPr id="3" name="TextBox 2"/>
          <p:cNvSpPr txBox="1"/>
          <p:nvPr/>
        </p:nvSpPr>
        <p:spPr>
          <a:xfrm>
            <a:off x="9711890" y="693018"/>
            <a:ext cx="2036135" cy="369332"/>
          </a:xfrm>
          <a:prstGeom prst="rect">
            <a:avLst/>
          </a:prstGeom>
          <a:noFill/>
        </p:spPr>
        <p:txBody>
          <a:bodyPr wrap="none" rtlCol="0">
            <a:spAutoFit/>
          </a:bodyPr>
          <a:lstStyle/>
          <a:p>
            <a:r>
              <a:rPr lang="en-US" dirty="0" smtClean="0"/>
              <a:t>Feminine sensibility</a:t>
            </a:r>
            <a:endParaRPr lang="en-US" dirty="0"/>
          </a:p>
        </p:txBody>
      </p:sp>
    </p:spTree>
    <p:extLst>
      <p:ext uri="{BB962C8B-B14F-4D97-AF65-F5344CB8AC3E}">
        <p14:creationId xmlns:p14="http://schemas.microsoft.com/office/powerpoint/2010/main" val="787729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1253067" y="1159934"/>
            <a:ext cx="2520245" cy="2881868"/>
          </a:xfrm>
          <a:prstGeom prst="rect">
            <a:avLst/>
          </a:prstGeom>
          <a:effectLst>
            <a:outerShdw blurRad="50800" dist="38100" dir="18900000" algn="bl" rotWithShape="0">
              <a:prstClr val="black">
                <a:alpha val="40000"/>
              </a:prstClr>
            </a:outerShdw>
          </a:effectLst>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83200" y="293891"/>
            <a:ext cx="2341391" cy="3747911"/>
          </a:xfrm>
          <a:prstGeom prst="rect">
            <a:avLst/>
          </a:prstGeom>
          <a:effectLst>
            <a:outerShdw blurRad="50800" dist="38100" dir="18900000" algn="bl" rotWithShape="0">
              <a:prstClr val="black">
                <a:alpha val="40000"/>
              </a:prstClr>
            </a:outerShdw>
          </a:effectLst>
        </p:spPr>
      </p:pic>
      <p:pic>
        <p:nvPicPr>
          <p:cNvPr id="4" name="Picture 3"/>
          <p:cNvPicPr>
            <a:picLocks noChangeAspect="1"/>
          </p:cNvPicPr>
          <p:nvPr/>
        </p:nvPicPr>
        <p:blipFill>
          <a:blip r:embed="rId4"/>
          <a:stretch>
            <a:fillRect/>
          </a:stretch>
        </p:blipFill>
        <p:spPr>
          <a:xfrm>
            <a:off x="8684683" y="1721556"/>
            <a:ext cx="2882900" cy="3708400"/>
          </a:xfrm>
          <a:prstGeom prst="rect">
            <a:avLst/>
          </a:prstGeom>
          <a:effectLst>
            <a:outerShdw blurRad="50800" dist="38100" dir="13500000" algn="br" rotWithShape="0">
              <a:prstClr val="black">
                <a:alpha val="40000"/>
              </a:prstClr>
            </a:outerShdw>
          </a:effectLst>
        </p:spPr>
      </p:pic>
      <p:sp>
        <p:nvSpPr>
          <p:cNvPr id="5" name="TextBox 4"/>
          <p:cNvSpPr txBox="1"/>
          <p:nvPr/>
        </p:nvSpPr>
        <p:spPr>
          <a:xfrm>
            <a:off x="8937535" y="5621867"/>
            <a:ext cx="2759090" cy="707886"/>
          </a:xfrm>
          <a:prstGeom prst="rect">
            <a:avLst/>
          </a:prstGeom>
          <a:noFill/>
        </p:spPr>
        <p:txBody>
          <a:bodyPr wrap="none" rtlCol="0">
            <a:spAutoFit/>
          </a:bodyPr>
          <a:lstStyle/>
          <a:p>
            <a:pPr algn="ctr"/>
            <a:r>
              <a:rPr lang="en-US" sz="2000" dirty="0" smtClean="0"/>
              <a:t>Anna Haldeman Addams</a:t>
            </a:r>
          </a:p>
          <a:p>
            <a:pPr algn="ctr"/>
            <a:r>
              <a:rPr lang="en-US" sz="2000" dirty="0" smtClean="0"/>
              <a:t>Stepmother</a:t>
            </a:r>
            <a:endParaRPr lang="en-US" sz="2000" dirty="0"/>
          </a:p>
        </p:txBody>
      </p:sp>
      <p:sp>
        <p:nvSpPr>
          <p:cNvPr id="6" name="TextBox 5"/>
          <p:cNvSpPr txBox="1"/>
          <p:nvPr/>
        </p:nvSpPr>
        <p:spPr>
          <a:xfrm>
            <a:off x="5170092" y="4226468"/>
            <a:ext cx="2432141" cy="707886"/>
          </a:xfrm>
          <a:prstGeom prst="rect">
            <a:avLst/>
          </a:prstGeom>
          <a:noFill/>
        </p:spPr>
        <p:txBody>
          <a:bodyPr wrap="none" rtlCol="0">
            <a:spAutoFit/>
          </a:bodyPr>
          <a:lstStyle/>
          <a:p>
            <a:pPr algn="ctr"/>
            <a:r>
              <a:rPr lang="en-US" sz="2000" dirty="0" smtClean="0"/>
              <a:t>Sarah Weber Addams</a:t>
            </a:r>
          </a:p>
          <a:p>
            <a:pPr algn="ctr"/>
            <a:r>
              <a:rPr lang="en-US" sz="2000" dirty="0" smtClean="0"/>
              <a:t>Mother</a:t>
            </a:r>
            <a:endParaRPr lang="en-US" sz="2000" dirty="0"/>
          </a:p>
        </p:txBody>
      </p:sp>
      <p:sp>
        <p:nvSpPr>
          <p:cNvPr id="7" name="TextBox 6"/>
          <p:cNvSpPr txBox="1"/>
          <p:nvPr/>
        </p:nvSpPr>
        <p:spPr>
          <a:xfrm>
            <a:off x="1274585" y="4226468"/>
            <a:ext cx="2044150" cy="707886"/>
          </a:xfrm>
          <a:prstGeom prst="rect">
            <a:avLst/>
          </a:prstGeom>
          <a:noFill/>
        </p:spPr>
        <p:txBody>
          <a:bodyPr wrap="none" rtlCol="0">
            <a:spAutoFit/>
          </a:bodyPr>
          <a:lstStyle/>
          <a:p>
            <a:pPr algn="ctr"/>
            <a:r>
              <a:rPr lang="en-US" sz="2000" dirty="0" smtClean="0"/>
              <a:t>John </a:t>
            </a:r>
            <a:r>
              <a:rPr lang="en-US" sz="2000" dirty="0" err="1" smtClean="0"/>
              <a:t>Huy</a:t>
            </a:r>
            <a:r>
              <a:rPr lang="en-US" sz="2000" dirty="0" smtClean="0"/>
              <a:t> Addams</a:t>
            </a:r>
          </a:p>
          <a:p>
            <a:pPr algn="ctr"/>
            <a:r>
              <a:rPr lang="en-US" sz="2000" dirty="0" smtClean="0"/>
              <a:t>Father</a:t>
            </a:r>
            <a:endParaRPr lang="en-US" sz="2000" dirty="0"/>
          </a:p>
        </p:txBody>
      </p:sp>
    </p:spTree>
    <p:extLst>
      <p:ext uri="{BB962C8B-B14F-4D97-AF65-F5344CB8AC3E}">
        <p14:creationId xmlns:p14="http://schemas.microsoft.com/office/powerpoint/2010/main" val="17025941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6686" y="652878"/>
            <a:ext cx="5313274" cy="707886"/>
          </a:xfrm>
          <a:prstGeom prst="rect">
            <a:avLst/>
          </a:prstGeom>
          <a:noFill/>
        </p:spPr>
        <p:txBody>
          <a:bodyPr wrap="none" rtlCol="0">
            <a:spAutoFit/>
          </a:bodyPr>
          <a:lstStyle/>
          <a:p>
            <a:r>
              <a:rPr lang="en-US" sz="4000" dirty="0"/>
              <a:t>2. Avoid Rigid </a:t>
            </a:r>
            <a:r>
              <a:rPr lang="en-US" sz="4000" dirty="0" err="1"/>
              <a:t>Moralisms</a:t>
            </a:r>
            <a:endParaRPr lang="en-US" sz="4000" dirty="0"/>
          </a:p>
        </p:txBody>
      </p:sp>
      <p:pic>
        <p:nvPicPr>
          <p:cNvPr id="3" name="Picture 2"/>
          <p:cNvPicPr>
            <a:picLocks noChangeAspect="1"/>
          </p:cNvPicPr>
          <p:nvPr/>
        </p:nvPicPr>
        <p:blipFill>
          <a:blip r:embed="rId2"/>
          <a:stretch>
            <a:fillRect/>
          </a:stretch>
        </p:blipFill>
        <p:spPr>
          <a:xfrm>
            <a:off x="7319960" y="1360764"/>
            <a:ext cx="3028574" cy="2585368"/>
          </a:xfrm>
          <a:prstGeom prst="rect">
            <a:avLst/>
          </a:prstGeom>
          <a:effectLst>
            <a:outerShdw blurRad="50800" dist="38100" dir="18900000" algn="bl" rotWithShape="0">
              <a:prstClr val="black">
                <a:alpha val="40000"/>
              </a:prst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92206" y="2681266"/>
            <a:ext cx="5481923" cy="3654615"/>
          </a:xfrm>
          <a:prstGeom prst="rect">
            <a:avLst/>
          </a:prstGeom>
          <a:effectLst>
            <a:outerShdw blurRad="50800" dist="38100" dir="18900000" algn="bl" rotWithShape="0">
              <a:prstClr val="black">
                <a:alpha val="40000"/>
              </a:prstClr>
            </a:outerShdw>
          </a:effectLst>
        </p:spPr>
      </p:pic>
      <p:sp>
        <p:nvSpPr>
          <p:cNvPr id="4" name="TextBox 3"/>
          <p:cNvSpPr txBox="1"/>
          <p:nvPr/>
        </p:nvSpPr>
        <p:spPr>
          <a:xfrm>
            <a:off x="9480884" y="4928135"/>
            <a:ext cx="1505220" cy="1200329"/>
          </a:xfrm>
          <a:prstGeom prst="rect">
            <a:avLst/>
          </a:prstGeom>
          <a:noFill/>
        </p:spPr>
        <p:txBody>
          <a:bodyPr wrap="none" rtlCol="0">
            <a:spAutoFit/>
          </a:bodyPr>
          <a:lstStyle/>
          <a:p>
            <a:r>
              <a:rPr lang="en-US" dirty="0" smtClean="0"/>
              <a:t>Friend/enemy</a:t>
            </a:r>
          </a:p>
          <a:p>
            <a:r>
              <a:rPr lang="en-US" dirty="0" smtClean="0"/>
              <a:t>good/evil</a:t>
            </a:r>
            <a:br>
              <a:rPr lang="en-US" dirty="0" smtClean="0"/>
            </a:br>
            <a:r>
              <a:rPr lang="en-US" dirty="0" smtClean="0"/>
              <a:t/>
            </a:r>
            <a:br>
              <a:rPr lang="en-US" dirty="0" smtClean="0"/>
            </a:br>
            <a:r>
              <a:rPr lang="en-US" dirty="0" smtClean="0"/>
              <a:t>Courage</a:t>
            </a:r>
            <a:endParaRPr lang="en-US" dirty="0"/>
          </a:p>
        </p:txBody>
      </p:sp>
    </p:spTree>
    <p:extLst>
      <p:ext uri="{BB962C8B-B14F-4D97-AF65-F5344CB8AC3E}">
        <p14:creationId xmlns:p14="http://schemas.microsoft.com/office/powerpoint/2010/main" val="1311571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6917" y="514067"/>
            <a:ext cx="6486221" cy="707886"/>
          </a:xfrm>
          <a:prstGeom prst="rect">
            <a:avLst/>
          </a:prstGeom>
          <a:noFill/>
        </p:spPr>
        <p:txBody>
          <a:bodyPr wrap="none" rtlCol="0">
            <a:spAutoFit/>
          </a:bodyPr>
          <a:lstStyle/>
          <a:p>
            <a:r>
              <a:rPr lang="en-US" sz="4000" dirty="0"/>
              <a:t>3. Sympathetic Understanding</a:t>
            </a:r>
          </a:p>
        </p:txBody>
      </p:sp>
      <p:pic>
        <p:nvPicPr>
          <p:cNvPr id="3" name="Picture 2"/>
          <p:cNvPicPr>
            <a:picLocks noChangeAspect="1"/>
          </p:cNvPicPr>
          <p:nvPr/>
        </p:nvPicPr>
        <p:blipFill>
          <a:blip r:embed="rId2"/>
          <a:stretch>
            <a:fillRect/>
          </a:stretch>
        </p:blipFill>
        <p:spPr>
          <a:xfrm>
            <a:off x="2227186" y="2614524"/>
            <a:ext cx="5943600" cy="3975100"/>
          </a:xfrm>
          <a:prstGeom prst="rect">
            <a:avLst/>
          </a:prstGeom>
          <a:effectLst>
            <a:outerShdw blurRad="50800" dist="38100" dir="18900000" algn="bl" rotWithShape="0">
              <a:prstClr val="black">
                <a:alpha val="40000"/>
              </a:prstClr>
            </a:outerShdw>
          </a:effectLst>
        </p:spPr>
      </p:pic>
      <p:pic>
        <p:nvPicPr>
          <p:cNvPr id="4" name="Picture 3"/>
          <p:cNvPicPr>
            <a:picLocks noChangeAspect="1"/>
          </p:cNvPicPr>
          <p:nvPr/>
        </p:nvPicPr>
        <p:blipFill>
          <a:blip r:embed="rId3"/>
          <a:stretch>
            <a:fillRect/>
          </a:stretch>
        </p:blipFill>
        <p:spPr>
          <a:xfrm>
            <a:off x="7852891" y="1501882"/>
            <a:ext cx="2356925" cy="1571283"/>
          </a:xfrm>
          <a:prstGeom prst="rect">
            <a:avLst/>
          </a:prstGeom>
          <a:ln>
            <a:solidFill>
              <a:schemeClr val="tx1"/>
            </a:solidFill>
          </a:ln>
          <a:effectLst>
            <a:outerShdw blurRad="50800" dist="38100" dir="18900000" algn="bl" rotWithShape="0">
              <a:prstClr val="black">
                <a:alpha val="40000"/>
              </a:prstClr>
            </a:outerShdw>
          </a:effectLst>
        </p:spPr>
      </p:pic>
      <p:sp>
        <p:nvSpPr>
          <p:cNvPr id="5" name="TextBox 4"/>
          <p:cNvSpPr txBox="1"/>
          <p:nvPr/>
        </p:nvSpPr>
        <p:spPr>
          <a:xfrm>
            <a:off x="9497537" y="4248131"/>
            <a:ext cx="1424557" cy="707886"/>
          </a:xfrm>
          <a:prstGeom prst="rect">
            <a:avLst/>
          </a:prstGeom>
          <a:noFill/>
        </p:spPr>
        <p:txBody>
          <a:bodyPr wrap="none" rtlCol="0">
            <a:spAutoFit/>
          </a:bodyPr>
          <a:lstStyle/>
          <a:p>
            <a:r>
              <a:rPr lang="en-US" sz="2000" dirty="0"/>
              <a:t>How build </a:t>
            </a:r>
            <a:br>
              <a:rPr lang="en-US" sz="2000" dirty="0"/>
            </a:br>
            <a:r>
              <a:rPr lang="en-US" sz="2000" dirty="0"/>
              <a:t>relationship</a:t>
            </a:r>
          </a:p>
        </p:txBody>
      </p:sp>
    </p:spTree>
    <p:extLst>
      <p:ext uri="{BB962C8B-B14F-4D97-AF65-F5344CB8AC3E}">
        <p14:creationId xmlns:p14="http://schemas.microsoft.com/office/powerpoint/2010/main" val="18215462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2039" y="433430"/>
            <a:ext cx="4734364" cy="646331"/>
          </a:xfrm>
          <a:prstGeom prst="rect">
            <a:avLst/>
          </a:prstGeom>
          <a:noFill/>
        </p:spPr>
        <p:txBody>
          <a:bodyPr wrap="none" rtlCol="0">
            <a:spAutoFit/>
          </a:bodyPr>
          <a:lstStyle/>
          <a:p>
            <a:r>
              <a:rPr lang="en-US" sz="3600" dirty="0"/>
              <a:t>4. Community of Inquiry</a:t>
            </a:r>
          </a:p>
        </p:txBody>
      </p:sp>
      <p:pic>
        <p:nvPicPr>
          <p:cNvPr id="3" name="Picture 2"/>
          <p:cNvPicPr>
            <a:picLocks noChangeAspect="1"/>
          </p:cNvPicPr>
          <p:nvPr/>
        </p:nvPicPr>
        <p:blipFill>
          <a:blip r:embed="rId2"/>
          <a:stretch>
            <a:fillRect/>
          </a:stretch>
        </p:blipFill>
        <p:spPr>
          <a:xfrm>
            <a:off x="6126145" y="3360091"/>
            <a:ext cx="3676013" cy="2891409"/>
          </a:xfrm>
          <a:prstGeom prst="rect">
            <a:avLst/>
          </a:prstGeom>
          <a:effectLst>
            <a:outerShdw blurRad="123825" dist="139700" dir="2280000" algn="tl" rotWithShape="0">
              <a:srgbClr val="000000">
                <a:alpha val="43000"/>
              </a:srgbClr>
            </a:outerShdw>
          </a:effectLst>
        </p:spPr>
      </p:pic>
      <p:sp>
        <p:nvSpPr>
          <p:cNvPr id="4" name="TextBox 3"/>
          <p:cNvSpPr txBox="1"/>
          <p:nvPr/>
        </p:nvSpPr>
        <p:spPr>
          <a:xfrm>
            <a:off x="1846522" y="1615843"/>
            <a:ext cx="4634602" cy="1569660"/>
          </a:xfrm>
          <a:prstGeom prst="rect">
            <a:avLst/>
          </a:prstGeom>
          <a:noFill/>
        </p:spPr>
        <p:txBody>
          <a:bodyPr wrap="none" rtlCol="0">
            <a:spAutoFit/>
          </a:bodyPr>
          <a:lstStyle/>
          <a:p>
            <a:pPr marL="342900" indent="-342900">
              <a:buAutoNum type="arabicPeriod"/>
            </a:pPr>
            <a:r>
              <a:rPr lang="en-US" sz="3200" dirty="0"/>
              <a:t>Practical Problems</a:t>
            </a:r>
          </a:p>
          <a:p>
            <a:pPr marL="342900" indent="-342900">
              <a:buAutoNum type="arabicPeriod"/>
            </a:pPr>
            <a:r>
              <a:rPr lang="en-US" sz="3200" dirty="0"/>
              <a:t>Scientific Attitude</a:t>
            </a:r>
          </a:p>
          <a:p>
            <a:pPr marL="342900" indent="-342900">
              <a:buAutoNum type="arabicPeriod"/>
            </a:pPr>
            <a:r>
              <a:rPr lang="en-US" sz="3200" dirty="0"/>
              <a:t>Participatory Democracy</a:t>
            </a:r>
          </a:p>
        </p:txBody>
      </p:sp>
      <p:pic>
        <p:nvPicPr>
          <p:cNvPr id="5" name="Picture 4" descr="Picture 1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71679" y="1374405"/>
            <a:ext cx="2861925" cy="2264381"/>
          </a:xfrm>
          <a:prstGeom prst="rect">
            <a:avLst/>
          </a:prstGeom>
        </p:spPr>
      </p:pic>
      <p:pic>
        <p:nvPicPr>
          <p:cNvPr id="6" name="Picture 5"/>
          <p:cNvPicPr>
            <a:picLocks noChangeAspect="1"/>
          </p:cNvPicPr>
          <p:nvPr/>
        </p:nvPicPr>
        <p:blipFill>
          <a:blip r:embed="rId4"/>
          <a:stretch>
            <a:fillRect/>
          </a:stretch>
        </p:blipFill>
        <p:spPr>
          <a:xfrm>
            <a:off x="1964245" y="4619763"/>
            <a:ext cx="2452374" cy="1378342"/>
          </a:xfrm>
          <a:prstGeom prst="rect">
            <a:avLst/>
          </a:prstGeom>
        </p:spPr>
      </p:pic>
    </p:spTree>
    <p:extLst>
      <p:ext uri="{BB962C8B-B14F-4D97-AF65-F5344CB8AC3E}">
        <p14:creationId xmlns:p14="http://schemas.microsoft.com/office/powerpoint/2010/main" val="10403007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8187" y="745900"/>
            <a:ext cx="4143833" cy="707886"/>
          </a:xfrm>
          <a:prstGeom prst="rect">
            <a:avLst/>
          </a:prstGeom>
          <a:noFill/>
        </p:spPr>
        <p:txBody>
          <a:bodyPr wrap="none" rtlCol="0">
            <a:spAutoFit/>
          </a:bodyPr>
          <a:lstStyle/>
          <a:p>
            <a:r>
              <a:rPr lang="en-US" sz="4000" dirty="0"/>
              <a:t>5.  Lateral Progress</a:t>
            </a:r>
          </a:p>
        </p:txBody>
      </p:sp>
      <p:pic>
        <p:nvPicPr>
          <p:cNvPr id="4" name="Picture 3"/>
          <p:cNvPicPr>
            <a:picLocks noChangeAspect="1"/>
          </p:cNvPicPr>
          <p:nvPr/>
        </p:nvPicPr>
        <p:blipFill>
          <a:blip r:embed="rId2"/>
          <a:stretch>
            <a:fillRect/>
          </a:stretch>
        </p:blipFill>
        <p:spPr>
          <a:xfrm>
            <a:off x="1121995" y="2287667"/>
            <a:ext cx="2429727" cy="3116923"/>
          </a:xfrm>
          <a:prstGeom prst="rect">
            <a:avLst/>
          </a:prstGeom>
          <a:effectLst>
            <a:outerShdw blurRad="711200" dist="38100" dir="3420000" algn="br">
              <a:schemeClr val="tx1">
                <a:lumMod val="65000"/>
                <a:lumOff val="35000"/>
                <a:alpha val="84000"/>
              </a:scheme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89514" y="2513991"/>
            <a:ext cx="4864550" cy="3083098"/>
          </a:xfrm>
          <a:prstGeom prst="rect">
            <a:avLst/>
          </a:prstGeom>
          <a:effectLst>
            <a:outerShdw blurRad="50800" dist="38100" dir="18900000" algn="bl" rotWithShape="0">
              <a:prstClr val="black">
                <a:alpha val="40000"/>
              </a:prstClr>
            </a:outerShdw>
          </a:effectLst>
        </p:spPr>
      </p:pic>
      <p:sp>
        <p:nvSpPr>
          <p:cNvPr id="3" name="TextBox 2"/>
          <p:cNvSpPr txBox="1"/>
          <p:nvPr/>
        </p:nvSpPr>
        <p:spPr>
          <a:xfrm>
            <a:off x="5544653" y="6089682"/>
            <a:ext cx="4839786" cy="400110"/>
          </a:xfrm>
          <a:prstGeom prst="rect">
            <a:avLst/>
          </a:prstGeom>
          <a:noFill/>
        </p:spPr>
        <p:txBody>
          <a:bodyPr wrap="none" rtlCol="0">
            <a:spAutoFit/>
          </a:bodyPr>
          <a:lstStyle/>
          <a:p>
            <a:r>
              <a:rPr lang="en-US" sz="2000" dirty="0" smtClean="0"/>
              <a:t>Duty toward the less fortunate – Social claim</a:t>
            </a:r>
            <a:endParaRPr lang="en-US" sz="2000" dirty="0"/>
          </a:p>
        </p:txBody>
      </p:sp>
    </p:spTree>
    <p:extLst>
      <p:ext uri="{BB962C8B-B14F-4D97-AF65-F5344CB8AC3E}">
        <p14:creationId xmlns:p14="http://schemas.microsoft.com/office/powerpoint/2010/main" val="16704022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3-26 at 5.54.4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24000" y="0"/>
            <a:ext cx="9144000" cy="6858000"/>
          </a:xfrm>
          <a:prstGeom prst="rect">
            <a:avLst/>
          </a:prstGeom>
        </p:spPr>
      </p:pic>
      <p:sp>
        <p:nvSpPr>
          <p:cNvPr id="4" name="Rectangle 3"/>
          <p:cNvSpPr/>
          <p:nvPr/>
        </p:nvSpPr>
        <p:spPr>
          <a:xfrm>
            <a:off x="2441172" y="1307447"/>
            <a:ext cx="8052969" cy="4154984"/>
          </a:xfrm>
          <a:prstGeom prst="rect">
            <a:avLst/>
          </a:prstGeom>
        </p:spPr>
        <p:txBody>
          <a:bodyPr wrap="square">
            <a:spAutoFit/>
          </a:bodyPr>
          <a:lstStyle/>
          <a:p>
            <a:pPr lvl="0"/>
            <a:r>
              <a:rPr lang="en-US" sz="3600" dirty="0">
                <a:solidFill>
                  <a:schemeClr val="tx1">
                    <a:lumMod val="95000"/>
                    <a:lumOff val="5000"/>
                  </a:schemeClr>
                </a:solidFill>
              </a:rPr>
              <a:t>– building the fabric of peace by emphasizing relationships. These positive relationships are built by working on practical problems, engaging people widely with sympathetic understanding while recognizing that progress is measure by the welfare of the </a:t>
            </a:r>
            <a:r>
              <a:rPr lang="en-US" sz="3600" dirty="0" smtClean="0">
                <a:solidFill>
                  <a:schemeClr val="tx1">
                    <a:lumMod val="95000"/>
                    <a:lumOff val="5000"/>
                  </a:schemeClr>
                </a:solidFill>
              </a:rPr>
              <a:t>vulnerable. </a:t>
            </a:r>
            <a:r>
              <a:rPr lang="en-US" sz="1400" dirty="0">
                <a:solidFill>
                  <a:schemeClr val="tx1">
                    <a:lumMod val="95000"/>
                    <a:lumOff val="5000"/>
                  </a:schemeClr>
                </a:solidFill>
              </a:rPr>
              <a:t>(Shields &amp; </a:t>
            </a:r>
            <a:r>
              <a:rPr lang="en-US" sz="1400" dirty="0" err="1">
                <a:solidFill>
                  <a:schemeClr val="tx1">
                    <a:lumMod val="95000"/>
                    <a:lumOff val="5000"/>
                  </a:schemeClr>
                </a:solidFill>
              </a:rPr>
              <a:t>Soeters</a:t>
            </a:r>
            <a:r>
              <a:rPr lang="en-US" sz="1400" dirty="0">
                <a:solidFill>
                  <a:schemeClr val="tx1">
                    <a:lumMod val="95000"/>
                    <a:lumOff val="5000"/>
                  </a:schemeClr>
                </a:solidFill>
              </a:rPr>
              <a:t>, 2015)</a:t>
            </a:r>
          </a:p>
        </p:txBody>
      </p:sp>
      <p:sp>
        <p:nvSpPr>
          <p:cNvPr id="5" name="TextBox 4"/>
          <p:cNvSpPr txBox="1"/>
          <p:nvPr/>
        </p:nvSpPr>
        <p:spPr>
          <a:xfrm>
            <a:off x="3859455" y="269121"/>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Tree>
    <p:extLst>
      <p:ext uri="{BB962C8B-B14F-4D97-AF65-F5344CB8AC3E}">
        <p14:creationId xmlns:p14="http://schemas.microsoft.com/office/powerpoint/2010/main" val="396915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6317" y="658917"/>
            <a:ext cx="5636630" cy="4060135"/>
          </a:xfrm>
          <a:prstGeom prst="rect">
            <a:avLst/>
          </a:prstGeom>
          <a:effectLst>
            <a:outerShdw blurRad="50800" dist="38100" dir="13500000" algn="br" rotWithShape="0">
              <a:prstClr val="black">
                <a:alpha val="40000"/>
              </a:prstClr>
            </a:outerShdw>
          </a:effectLst>
        </p:spPr>
      </p:pic>
      <p:sp>
        <p:nvSpPr>
          <p:cNvPr id="3" name="TextBox 2"/>
          <p:cNvSpPr txBox="1"/>
          <p:nvPr/>
        </p:nvSpPr>
        <p:spPr>
          <a:xfrm>
            <a:off x="7005053" y="1764632"/>
            <a:ext cx="4641014" cy="3539430"/>
          </a:xfrm>
          <a:prstGeom prst="rect">
            <a:avLst/>
          </a:prstGeom>
          <a:noFill/>
        </p:spPr>
        <p:txBody>
          <a:bodyPr wrap="none" rtlCol="0">
            <a:spAutoFit/>
          </a:bodyPr>
          <a:lstStyle/>
          <a:p>
            <a:r>
              <a:rPr lang="en-US" sz="3200" dirty="0" smtClean="0"/>
              <a:t>Rockford Female Seminary</a:t>
            </a:r>
          </a:p>
          <a:p>
            <a:endParaRPr lang="en-US" sz="3200" dirty="0"/>
          </a:p>
          <a:p>
            <a:endParaRPr lang="en-US" sz="3200" dirty="0" smtClean="0"/>
          </a:p>
          <a:p>
            <a:pPr marL="457200" indent="-457200">
              <a:buFont typeface="Arial"/>
              <a:buChar char="•"/>
            </a:pPr>
            <a:r>
              <a:rPr lang="en-US" sz="3200" dirty="0" smtClean="0"/>
              <a:t>Valedictorian</a:t>
            </a:r>
          </a:p>
          <a:p>
            <a:pPr marL="457200" indent="-457200">
              <a:buFont typeface="Arial"/>
              <a:buChar char="•"/>
            </a:pPr>
            <a:r>
              <a:rPr lang="en-US" sz="3200" dirty="0" smtClean="0"/>
              <a:t>Editor Newspaper</a:t>
            </a:r>
          </a:p>
          <a:p>
            <a:pPr marL="457200" indent="-457200">
              <a:buFont typeface="Arial"/>
              <a:buChar char="•"/>
            </a:pPr>
            <a:r>
              <a:rPr lang="en-US" sz="3200" dirty="0" smtClean="0"/>
              <a:t>President Debate Club</a:t>
            </a:r>
          </a:p>
          <a:p>
            <a:pPr marL="457200" indent="-457200">
              <a:buFont typeface="Arial"/>
              <a:buChar char="•"/>
            </a:pPr>
            <a:r>
              <a:rPr lang="en-US" sz="3200" dirty="0" smtClean="0"/>
              <a:t>President of Class</a:t>
            </a:r>
            <a:endParaRPr lang="en-US" sz="3200" dirty="0"/>
          </a:p>
        </p:txBody>
      </p:sp>
    </p:spTree>
    <p:extLst>
      <p:ext uri="{BB962C8B-B14F-4D97-AF65-F5344CB8AC3E}">
        <p14:creationId xmlns:p14="http://schemas.microsoft.com/office/powerpoint/2010/main" val="992353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4978" y="959555"/>
            <a:ext cx="5792868" cy="646331"/>
          </a:xfrm>
          <a:prstGeom prst="rect">
            <a:avLst/>
          </a:prstGeom>
          <a:noFill/>
        </p:spPr>
        <p:txBody>
          <a:bodyPr wrap="none" rtlCol="0">
            <a:spAutoFit/>
          </a:bodyPr>
          <a:lstStyle/>
          <a:p>
            <a:r>
              <a:rPr lang="en-US" sz="3600" dirty="0" smtClean="0"/>
              <a:t>Leader Settlement Movement</a:t>
            </a:r>
            <a:endParaRPr lang="en-US" sz="3600" dirty="0"/>
          </a:p>
        </p:txBody>
      </p:sp>
      <p:pic>
        <p:nvPicPr>
          <p:cNvPr id="3" name="Picture 2"/>
          <p:cNvPicPr>
            <a:picLocks noChangeAspect="1"/>
          </p:cNvPicPr>
          <p:nvPr/>
        </p:nvPicPr>
        <p:blipFill>
          <a:blip r:embed="rId2"/>
          <a:stretch>
            <a:fillRect/>
          </a:stretch>
        </p:blipFill>
        <p:spPr>
          <a:xfrm>
            <a:off x="7972776" y="1644975"/>
            <a:ext cx="3572885" cy="2306135"/>
          </a:xfrm>
          <a:prstGeom prst="rect">
            <a:avLst/>
          </a:prstGeom>
        </p:spPr>
      </p:pic>
      <p:sp>
        <p:nvSpPr>
          <p:cNvPr id="5" name="TextBox 4"/>
          <p:cNvSpPr txBox="1"/>
          <p:nvPr/>
        </p:nvSpPr>
        <p:spPr>
          <a:xfrm>
            <a:off x="2076773" y="1968285"/>
            <a:ext cx="1521570" cy="369332"/>
          </a:xfrm>
          <a:prstGeom prst="rect">
            <a:avLst/>
          </a:prstGeom>
          <a:noFill/>
        </p:spPr>
        <p:txBody>
          <a:bodyPr wrap="none" rtlCol="0">
            <a:spAutoFit/>
          </a:bodyPr>
          <a:lstStyle/>
          <a:p>
            <a:r>
              <a:rPr lang="en-US" dirty="0" smtClean="0"/>
              <a:t>1880s – 1920s</a:t>
            </a:r>
            <a:endParaRPr lang="en-US" dirty="0"/>
          </a:p>
        </p:txBody>
      </p:sp>
      <p:sp>
        <p:nvSpPr>
          <p:cNvPr id="6" name="TextBox 5"/>
          <p:cNvSpPr txBox="1"/>
          <p:nvPr/>
        </p:nvSpPr>
        <p:spPr>
          <a:xfrm>
            <a:off x="8924776" y="4026664"/>
            <a:ext cx="2356948" cy="646331"/>
          </a:xfrm>
          <a:prstGeom prst="rect">
            <a:avLst/>
          </a:prstGeom>
          <a:noFill/>
        </p:spPr>
        <p:txBody>
          <a:bodyPr wrap="none" rtlCol="0">
            <a:spAutoFit/>
          </a:bodyPr>
          <a:lstStyle/>
          <a:p>
            <a:r>
              <a:rPr lang="en-US" dirty="0" smtClean="0"/>
              <a:t>Inspired by trip to</a:t>
            </a:r>
          </a:p>
          <a:p>
            <a:r>
              <a:rPr lang="en-US" dirty="0" smtClean="0"/>
              <a:t>England’s Toynbee Hall</a:t>
            </a:r>
            <a:endParaRPr lang="en-US" dirty="0"/>
          </a:p>
        </p:txBody>
      </p:sp>
      <p:sp>
        <p:nvSpPr>
          <p:cNvPr id="7" name="TextBox 6"/>
          <p:cNvSpPr txBox="1"/>
          <p:nvPr/>
        </p:nvSpPr>
        <p:spPr>
          <a:xfrm>
            <a:off x="9186517" y="4975171"/>
            <a:ext cx="2738700" cy="369332"/>
          </a:xfrm>
          <a:prstGeom prst="rect">
            <a:avLst/>
          </a:prstGeom>
          <a:noFill/>
        </p:spPr>
        <p:txBody>
          <a:bodyPr wrap="none" rtlCol="0">
            <a:spAutoFit/>
          </a:bodyPr>
          <a:lstStyle/>
          <a:p>
            <a:r>
              <a:rPr lang="en-US" dirty="0" smtClean="0"/>
              <a:t>Top Down model of reform</a:t>
            </a:r>
            <a:endParaRPr lang="en-US" dirty="0"/>
          </a:p>
        </p:txBody>
      </p:sp>
      <p:sp>
        <p:nvSpPr>
          <p:cNvPr id="8" name="TextBox 7"/>
          <p:cNvSpPr txBox="1"/>
          <p:nvPr/>
        </p:nvSpPr>
        <p:spPr>
          <a:xfrm>
            <a:off x="1177871" y="3192651"/>
            <a:ext cx="4805033" cy="3970318"/>
          </a:xfrm>
          <a:prstGeom prst="rect">
            <a:avLst/>
          </a:prstGeom>
          <a:noFill/>
        </p:spPr>
        <p:txBody>
          <a:bodyPr wrap="none" rtlCol="0">
            <a:spAutoFit/>
          </a:bodyPr>
          <a:lstStyle/>
          <a:p>
            <a:r>
              <a:rPr lang="en-US" sz="2800" dirty="0" smtClean="0"/>
              <a:t>Problems of </a:t>
            </a:r>
          </a:p>
          <a:p>
            <a:r>
              <a:rPr lang="en-US" sz="2800" dirty="0" smtClean="0"/>
              <a:t>Industrialization &amp; Urbanization</a:t>
            </a:r>
          </a:p>
          <a:p>
            <a:endParaRPr lang="en-US" sz="2800" dirty="0" smtClean="0"/>
          </a:p>
          <a:p>
            <a:r>
              <a:rPr lang="en-US" sz="2800" dirty="0" smtClean="0"/>
              <a:t>Poverty</a:t>
            </a:r>
          </a:p>
          <a:p>
            <a:r>
              <a:rPr lang="en-US" sz="2800" dirty="0" smtClean="0"/>
              <a:t>Health – Sanitation</a:t>
            </a:r>
          </a:p>
          <a:p>
            <a:r>
              <a:rPr lang="en-US" sz="2800" dirty="0" smtClean="0"/>
              <a:t>Health – Industrial accidents</a:t>
            </a:r>
            <a:br>
              <a:rPr lang="en-US" sz="2800" dirty="0" smtClean="0"/>
            </a:br>
            <a:r>
              <a:rPr lang="en-US" sz="2800" dirty="0" smtClean="0"/>
              <a:t>	</a:t>
            </a:r>
          </a:p>
          <a:p>
            <a:r>
              <a:rPr lang="en-US" sz="2800" dirty="0" smtClean="0"/>
              <a:t>Education</a:t>
            </a:r>
            <a:endParaRPr lang="en-US" sz="2800" dirty="0"/>
          </a:p>
          <a:p>
            <a:endParaRPr lang="en-US" sz="2800" dirty="0"/>
          </a:p>
        </p:txBody>
      </p:sp>
    </p:spTree>
    <p:extLst>
      <p:ext uri="{BB962C8B-B14F-4D97-AF65-F5344CB8AC3E}">
        <p14:creationId xmlns:p14="http://schemas.microsoft.com/office/powerpoint/2010/main" val="1362159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493790" y="2753626"/>
            <a:ext cx="4497091" cy="2955232"/>
          </a:xfrm>
          <a:prstGeom prst="rect">
            <a:avLst/>
          </a:prstGeom>
          <a:effectLst>
            <a:outerShdw blurRad="50800" dist="38100" dir="10800000" algn="r" rotWithShape="0">
              <a:prstClr val="black">
                <a:alpha val="40000"/>
              </a:prstClr>
            </a:outerShdw>
          </a:effectLst>
        </p:spPr>
      </p:pic>
      <p:sp>
        <p:nvSpPr>
          <p:cNvPr id="4" name="TextBox 3"/>
          <p:cNvSpPr txBox="1"/>
          <p:nvPr/>
        </p:nvSpPr>
        <p:spPr>
          <a:xfrm>
            <a:off x="6071650" y="6095321"/>
            <a:ext cx="4770883" cy="369332"/>
          </a:xfrm>
          <a:prstGeom prst="rect">
            <a:avLst/>
          </a:prstGeom>
          <a:noFill/>
        </p:spPr>
        <p:txBody>
          <a:bodyPr wrap="none" rtlCol="0">
            <a:spAutoFit/>
          </a:bodyPr>
          <a:lstStyle/>
          <a:p>
            <a:r>
              <a:rPr lang="en-US" dirty="0"/>
              <a:t>Hull House – </a:t>
            </a:r>
            <a:r>
              <a:rPr lang="en-US" dirty="0">
                <a:solidFill>
                  <a:srgbClr val="C00000"/>
                </a:solidFill>
              </a:rPr>
              <a:t>Settlement Workers </a:t>
            </a:r>
            <a:r>
              <a:rPr lang="en-US" dirty="0"/>
              <a:t>gathering 1920</a:t>
            </a:r>
          </a:p>
        </p:txBody>
      </p:sp>
      <p:sp>
        <p:nvSpPr>
          <p:cNvPr id="6" name="TextBox 5"/>
          <p:cNvSpPr txBox="1"/>
          <p:nvPr/>
        </p:nvSpPr>
        <p:spPr>
          <a:xfrm>
            <a:off x="6877164" y="866524"/>
            <a:ext cx="3523337" cy="707886"/>
          </a:xfrm>
          <a:prstGeom prst="rect">
            <a:avLst/>
          </a:prstGeom>
          <a:noFill/>
        </p:spPr>
        <p:txBody>
          <a:bodyPr wrap="none" rtlCol="0">
            <a:spAutoFit/>
          </a:bodyPr>
          <a:lstStyle/>
          <a:p>
            <a:r>
              <a:rPr lang="en-US" sz="4000" dirty="0"/>
              <a:t>Hull </a:t>
            </a:r>
            <a:r>
              <a:rPr lang="en-US" sz="4000" dirty="0" smtClean="0"/>
              <a:t>House </a:t>
            </a:r>
            <a:r>
              <a:rPr lang="en-US" sz="2000" dirty="0" smtClean="0"/>
              <a:t>(</a:t>
            </a:r>
            <a:r>
              <a:rPr lang="en-US" sz="2000" dirty="0"/>
              <a:t>C</a:t>
            </a:r>
            <a:r>
              <a:rPr lang="en-US" sz="2000" dirty="0" smtClean="0"/>
              <a:t>hicago)</a:t>
            </a:r>
            <a:endParaRPr lang="en-US" sz="2000" dirty="0"/>
          </a:p>
        </p:txBody>
      </p:sp>
      <p:sp>
        <p:nvSpPr>
          <p:cNvPr id="7" name="TextBox 6"/>
          <p:cNvSpPr txBox="1"/>
          <p:nvPr/>
        </p:nvSpPr>
        <p:spPr>
          <a:xfrm>
            <a:off x="1636208" y="3588387"/>
            <a:ext cx="3199402" cy="954107"/>
          </a:xfrm>
          <a:prstGeom prst="rect">
            <a:avLst/>
          </a:prstGeom>
          <a:noFill/>
        </p:spPr>
        <p:txBody>
          <a:bodyPr wrap="none" rtlCol="0">
            <a:spAutoFit/>
          </a:bodyPr>
          <a:lstStyle/>
          <a:p>
            <a:r>
              <a:rPr lang="en-US" sz="2800" dirty="0"/>
              <a:t>Ideas emerged from </a:t>
            </a:r>
          </a:p>
          <a:p>
            <a:r>
              <a:rPr lang="en-US" sz="2800" dirty="0"/>
              <a:t>This experience</a:t>
            </a:r>
          </a:p>
        </p:txBody>
      </p:sp>
      <p:sp>
        <p:nvSpPr>
          <p:cNvPr id="5" name="TextBox 4"/>
          <p:cNvSpPr txBox="1"/>
          <p:nvPr/>
        </p:nvSpPr>
        <p:spPr>
          <a:xfrm>
            <a:off x="1727200" y="5207001"/>
            <a:ext cx="2428970" cy="646331"/>
          </a:xfrm>
          <a:prstGeom prst="rect">
            <a:avLst/>
          </a:prstGeom>
          <a:noFill/>
        </p:spPr>
        <p:txBody>
          <a:bodyPr wrap="none" rtlCol="0">
            <a:spAutoFit/>
          </a:bodyPr>
          <a:lstStyle/>
          <a:p>
            <a:r>
              <a:rPr lang="en-US" dirty="0"/>
              <a:t>Immigrant Community</a:t>
            </a:r>
          </a:p>
          <a:p>
            <a:r>
              <a:rPr lang="en-US" dirty="0"/>
              <a:t>Lab – conflict resolution</a:t>
            </a:r>
          </a:p>
        </p:txBody>
      </p:sp>
      <p:pic>
        <p:nvPicPr>
          <p:cNvPr id="8" name="Picture 7"/>
          <p:cNvPicPr>
            <a:picLocks noChangeAspect="1"/>
          </p:cNvPicPr>
          <p:nvPr/>
        </p:nvPicPr>
        <p:blipFill>
          <a:blip r:embed="rId3"/>
          <a:stretch>
            <a:fillRect/>
          </a:stretch>
        </p:blipFill>
        <p:spPr>
          <a:xfrm>
            <a:off x="422678" y="711200"/>
            <a:ext cx="3955092" cy="2712063"/>
          </a:xfrm>
          <a:prstGeom prst="rect">
            <a:avLst/>
          </a:prstGeom>
          <a:effectLst>
            <a:outerShdw blurRad="50800" dist="38100" dir="10800000" algn="r" rotWithShape="0">
              <a:prstClr val="black">
                <a:alpha val="40000"/>
              </a:prstClr>
            </a:outerShdw>
          </a:effectLst>
        </p:spPr>
      </p:pic>
      <p:sp>
        <p:nvSpPr>
          <p:cNvPr id="2" name="TextBox 1"/>
          <p:cNvSpPr txBox="1"/>
          <p:nvPr/>
        </p:nvSpPr>
        <p:spPr>
          <a:xfrm>
            <a:off x="1854200" y="6108700"/>
            <a:ext cx="2865839" cy="369332"/>
          </a:xfrm>
          <a:prstGeom prst="rect">
            <a:avLst/>
          </a:prstGeom>
          <a:noFill/>
        </p:spPr>
        <p:txBody>
          <a:bodyPr wrap="none" rtlCol="0">
            <a:spAutoFit/>
          </a:bodyPr>
          <a:lstStyle/>
          <a:p>
            <a:r>
              <a:rPr lang="en-US" dirty="0" smtClean="0"/>
              <a:t>Bottoms up model of reform</a:t>
            </a:r>
            <a:endParaRPr lang="en-US" dirty="0"/>
          </a:p>
        </p:txBody>
      </p:sp>
    </p:spTree>
    <p:extLst>
      <p:ext uri="{BB962C8B-B14F-4D97-AF65-F5344CB8AC3E}">
        <p14:creationId xmlns:p14="http://schemas.microsoft.com/office/powerpoint/2010/main" val="1630904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850900"/>
            <a:ext cx="4141455" cy="5355312"/>
          </a:xfrm>
          <a:prstGeom prst="rect">
            <a:avLst/>
          </a:prstGeom>
          <a:noFill/>
        </p:spPr>
        <p:txBody>
          <a:bodyPr wrap="none" rtlCol="0">
            <a:spAutoFit/>
          </a:bodyPr>
          <a:lstStyle/>
          <a:p>
            <a:r>
              <a:rPr lang="en-US" dirty="0"/>
              <a:t>drama classes, </a:t>
            </a:r>
            <a:endParaRPr lang="en-US" dirty="0" smtClean="0"/>
          </a:p>
          <a:p>
            <a:r>
              <a:rPr lang="en-US" dirty="0" smtClean="0"/>
              <a:t>day </a:t>
            </a:r>
            <a:r>
              <a:rPr lang="en-US" dirty="0"/>
              <a:t>care programs, </a:t>
            </a:r>
            <a:endParaRPr lang="en-US" dirty="0" smtClean="0"/>
          </a:p>
          <a:p>
            <a:r>
              <a:rPr lang="en-US" dirty="0" smtClean="0"/>
              <a:t>coffee house/theater</a:t>
            </a:r>
            <a:r>
              <a:rPr lang="en-US" dirty="0"/>
              <a:t>, </a:t>
            </a:r>
            <a:endParaRPr lang="en-US" dirty="0" smtClean="0"/>
          </a:p>
          <a:p>
            <a:r>
              <a:rPr lang="en-US" dirty="0" smtClean="0"/>
              <a:t>art and labor </a:t>
            </a:r>
            <a:r>
              <a:rPr lang="en-US" dirty="0"/>
              <a:t>museum, </a:t>
            </a:r>
            <a:endParaRPr lang="en-US" dirty="0" smtClean="0"/>
          </a:p>
          <a:p>
            <a:r>
              <a:rPr lang="en-US" dirty="0" smtClean="0"/>
              <a:t>Sunday </a:t>
            </a:r>
            <a:r>
              <a:rPr lang="en-US" dirty="0"/>
              <a:t>concerts, </a:t>
            </a:r>
            <a:endParaRPr lang="en-US" dirty="0" smtClean="0"/>
          </a:p>
          <a:p>
            <a:r>
              <a:rPr lang="en-US" dirty="0" smtClean="0"/>
              <a:t>choir</a:t>
            </a:r>
            <a:r>
              <a:rPr lang="en-US" dirty="0"/>
              <a:t>, </a:t>
            </a:r>
            <a:endParaRPr lang="en-US" dirty="0" smtClean="0"/>
          </a:p>
          <a:p>
            <a:r>
              <a:rPr lang="en-US" dirty="0" smtClean="0"/>
              <a:t>over </a:t>
            </a:r>
            <a:r>
              <a:rPr lang="en-US" dirty="0"/>
              <a:t>25 clubs, </a:t>
            </a:r>
            <a:endParaRPr lang="en-US" dirty="0" smtClean="0"/>
          </a:p>
          <a:p>
            <a:r>
              <a:rPr lang="en-US" dirty="0" smtClean="0"/>
              <a:t>meeting </a:t>
            </a:r>
            <a:r>
              <a:rPr lang="en-US" dirty="0"/>
              <a:t>rooms for organized labor, </a:t>
            </a:r>
            <a:endParaRPr lang="en-US" dirty="0" smtClean="0"/>
          </a:p>
          <a:p>
            <a:r>
              <a:rPr lang="en-US" dirty="0" smtClean="0"/>
              <a:t>cooperative </a:t>
            </a:r>
            <a:r>
              <a:rPr lang="en-US" dirty="0"/>
              <a:t>apartments for young </a:t>
            </a:r>
            <a:r>
              <a:rPr lang="en-US" dirty="0" smtClean="0"/>
              <a:t>women</a:t>
            </a:r>
          </a:p>
          <a:p>
            <a:r>
              <a:rPr lang="en-US" dirty="0" smtClean="0"/>
              <a:t>College Extension courses</a:t>
            </a:r>
          </a:p>
          <a:p>
            <a:r>
              <a:rPr lang="en-US" dirty="0" smtClean="0"/>
              <a:t>Voter Registration</a:t>
            </a:r>
          </a:p>
          <a:p>
            <a:r>
              <a:rPr lang="en-US" dirty="0" smtClean="0"/>
              <a:t>Speaker </a:t>
            </a:r>
            <a:r>
              <a:rPr lang="en-US" dirty="0" smtClean="0"/>
              <a:t>series</a:t>
            </a:r>
            <a:r>
              <a:rPr lang="is-IS" dirty="0" smtClean="0"/>
              <a:t>…....</a:t>
            </a:r>
            <a:endParaRPr lang="en-US" dirty="0" smtClean="0"/>
          </a:p>
          <a:p>
            <a:endParaRPr lang="en-US" dirty="0"/>
          </a:p>
          <a:p>
            <a:r>
              <a:rPr lang="en-US" b="1" dirty="0" smtClean="0"/>
              <a:t>first </a:t>
            </a:r>
            <a:r>
              <a:rPr lang="en-US" b="1" dirty="0"/>
              <a:t>in Chicago to establish a public </a:t>
            </a:r>
            <a:endParaRPr lang="en-US" b="1" dirty="0" smtClean="0"/>
          </a:p>
          <a:p>
            <a:r>
              <a:rPr lang="en-US" dirty="0" smtClean="0"/>
              <a:t>bath,</a:t>
            </a:r>
          </a:p>
          <a:p>
            <a:r>
              <a:rPr lang="en-US" dirty="0" smtClean="0"/>
              <a:t>gymnasium</a:t>
            </a:r>
            <a:r>
              <a:rPr lang="en-US" dirty="0"/>
              <a:t>, </a:t>
            </a:r>
            <a:endParaRPr lang="en-US" dirty="0" smtClean="0"/>
          </a:p>
          <a:p>
            <a:r>
              <a:rPr lang="en-US" dirty="0" smtClean="0"/>
              <a:t>kitchen</a:t>
            </a:r>
            <a:r>
              <a:rPr lang="en-US" dirty="0"/>
              <a:t>, </a:t>
            </a:r>
            <a:endParaRPr lang="en-US" dirty="0" smtClean="0"/>
          </a:p>
          <a:p>
            <a:r>
              <a:rPr lang="en-US" dirty="0" smtClean="0"/>
              <a:t>playground</a:t>
            </a:r>
            <a:r>
              <a:rPr lang="en-US" dirty="0"/>
              <a:t>, </a:t>
            </a:r>
            <a:endParaRPr lang="en-US" dirty="0" smtClean="0"/>
          </a:p>
          <a:p>
            <a:r>
              <a:rPr lang="en-US" dirty="0" smtClean="0"/>
              <a:t> </a:t>
            </a:r>
            <a:r>
              <a:rPr lang="en-US" dirty="0"/>
              <a:t>swimming pool.</a:t>
            </a:r>
          </a:p>
        </p:txBody>
      </p:sp>
      <p:sp>
        <p:nvSpPr>
          <p:cNvPr id="4" name="TextBox 3"/>
          <p:cNvSpPr txBox="1"/>
          <p:nvPr/>
        </p:nvSpPr>
        <p:spPr>
          <a:xfrm>
            <a:off x="6959600" y="177800"/>
            <a:ext cx="3256020" cy="523220"/>
          </a:xfrm>
          <a:prstGeom prst="rect">
            <a:avLst/>
          </a:prstGeom>
          <a:noFill/>
        </p:spPr>
        <p:txBody>
          <a:bodyPr wrap="none" rtlCol="0">
            <a:spAutoFit/>
          </a:bodyPr>
          <a:lstStyle/>
          <a:p>
            <a:r>
              <a:rPr lang="en-US" sz="2800" dirty="0" smtClean="0"/>
              <a:t>Hull House Activities </a:t>
            </a:r>
            <a:endParaRPr lang="en-US" sz="2800"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1329" y="177800"/>
            <a:ext cx="5630542" cy="6562885"/>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137249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9521</TotalTime>
  <Words>830</Words>
  <Application>Microsoft Macintosh PowerPoint</Application>
  <PresentationFormat>Widescreen</PresentationFormat>
  <Paragraphs>260</Paragraphs>
  <Slides>54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Ayuthaya</vt:lpstr>
      <vt:lpstr>Calibri</vt:lpstr>
      <vt:lpstr>Calibri Light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Shields, Patricia M</cp:lastModifiedBy>
  <cp:revision>69</cp:revision>
  <dcterms:created xsi:type="dcterms:W3CDTF">2017-03-10T17:46:39Z</dcterms:created>
  <dcterms:modified xsi:type="dcterms:W3CDTF">2017-03-23T23:49:51Z</dcterms:modified>
</cp:coreProperties>
</file>