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323" r:id="rId2"/>
    <p:sldId id="311" r:id="rId3"/>
    <p:sldId id="324" r:id="rId4"/>
    <p:sldId id="329" r:id="rId5"/>
    <p:sldId id="326" r:id="rId6"/>
    <p:sldId id="325" r:id="rId7"/>
    <p:sldId id="331" r:id="rId8"/>
    <p:sldId id="293" r:id="rId9"/>
    <p:sldId id="332" r:id="rId10"/>
    <p:sldId id="334" r:id="rId11"/>
    <p:sldId id="270" r:id="rId12"/>
    <p:sldId id="299" r:id="rId13"/>
    <p:sldId id="338" r:id="rId14"/>
    <p:sldId id="333" r:id="rId15"/>
    <p:sldId id="257" r:id="rId16"/>
    <p:sldId id="260" r:id="rId17"/>
    <p:sldId id="269" r:id="rId18"/>
    <p:sldId id="263" r:id="rId19"/>
    <p:sldId id="264" r:id="rId20"/>
    <p:sldId id="348" r:id="rId21"/>
    <p:sldId id="349" r:id="rId22"/>
    <p:sldId id="341" r:id="rId23"/>
    <p:sldId id="342" r:id="rId24"/>
    <p:sldId id="265" r:id="rId25"/>
    <p:sldId id="285" r:id="rId26"/>
    <p:sldId id="278" r:id="rId27"/>
    <p:sldId id="282" r:id="rId28"/>
    <p:sldId id="340" r:id="rId29"/>
    <p:sldId id="290" r:id="rId30"/>
    <p:sldId id="337" r:id="rId31"/>
    <p:sldId id="346" r:id="rId32"/>
    <p:sldId id="297" r:id="rId33"/>
    <p:sldId id="298" r:id="rId34"/>
    <p:sldId id="304" r:id="rId35"/>
    <p:sldId id="305" r:id="rId36"/>
    <p:sldId id="352" r:id="rId37"/>
    <p:sldId id="335" r:id="rId38"/>
    <p:sldId id="344" r:id="rId39"/>
    <p:sldId id="345" r:id="rId40"/>
    <p:sldId id="353" r:id="rId41"/>
    <p:sldId id="328" r:id="rId42"/>
    <p:sldId id="351" r:id="rId43"/>
    <p:sldId id="306" r:id="rId44"/>
    <p:sldId id="343" r:id="rId45"/>
    <p:sldId id="347"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66"/>
    <p:restoredTop sz="94618"/>
  </p:normalViewPr>
  <p:slideViewPr>
    <p:cSldViewPr snapToGrid="0" snapToObjects="1">
      <p:cViewPr>
        <p:scale>
          <a:sx n="92" d="100"/>
          <a:sy n="92" d="100"/>
        </p:scale>
        <p:origin x="336" y="344"/>
      </p:cViewPr>
      <p:guideLst/>
    </p:cSldViewPr>
  </p:slideViewPr>
  <p:notesTextViewPr>
    <p:cViewPr>
      <p:scale>
        <a:sx n="1" d="1"/>
        <a:sy n="1" d="1"/>
      </p:scale>
      <p:origin x="0" y="0"/>
    </p:cViewPr>
  </p:notesTextViewPr>
  <p:sorterViewPr>
    <p:cViewPr>
      <p:scale>
        <a:sx n="44" d="100"/>
        <a:sy n="44"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202DF-B50A-7041-9BBA-A1C87DFB649A}" type="datetimeFigureOut">
              <a:rPr lang="en-US" smtClean="0"/>
              <a:t>9/8/17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798119-20E0-1741-B6BF-E2A0A7E8FA45}" type="slidenum">
              <a:rPr lang="en-US" smtClean="0"/>
              <a:t>‹#›</a:t>
            </a:fld>
            <a:endParaRPr lang="en-US"/>
          </a:p>
        </p:txBody>
      </p:sp>
    </p:spTree>
    <p:extLst>
      <p:ext uri="{BB962C8B-B14F-4D97-AF65-F5344CB8AC3E}">
        <p14:creationId xmlns:p14="http://schemas.microsoft.com/office/powerpoint/2010/main" val="1678793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11</a:t>
            </a:fld>
            <a:endParaRPr lang="en-US"/>
          </a:p>
        </p:txBody>
      </p:sp>
    </p:spTree>
    <p:extLst>
      <p:ext uri="{BB962C8B-B14F-4D97-AF65-F5344CB8AC3E}">
        <p14:creationId xmlns:p14="http://schemas.microsoft.com/office/powerpoint/2010/main" val="1844284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13</a:t>
            </a:fld>
            <a:endParaRPr lang="en-US"/>
          </a:p>
        </p:txBody>
      </p:sp>
    </p:spTree>
    <p:extLst>
      <p:ext uri="{BB962C8B-B14F-4D97-AF65-F5344CB8AC3E}">
        <p14:creationId xmlns:p14="http://schemas.microsoft.com/office/powerpoint/2010/main" val="469328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23</a:t>
            </a:fld>
            <a:endParaRPr lang="en-US"/>
          </a:p>
        </p:txBody>
      </p:sp>
    </p:spTree>
    <p:extLst>
      <p:ext uri="{BB962C8B-B14F-4D97-AF65-F5344CB8AC3E}">
        <p14:creationId xmlns:p14="http://schemas.microsoft.com/office/powerpoint/2010/main" val="3635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26</a:t>
            </a:fld>
            <a:endParaRPr lang="en-US"/>
          </a:p>
        </p:txBody>
      </p:sp>
    </p:spTree>
    <p:extLst>
      <p:ext uri="{BB962C8B-B14F-4D97-AF65-F5344CB8AC3E}">
        <p14:creationId xmlns:p14="http://schemas.microsoft.com/office/powerpoint/2010/main" val="1309601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190D9B-632F-EF4B-983B-CDF2AFCB27C5}" type="slidenum">
              <a:rPr lang="en-US" smtClean="0"/>
              <a:t>28</a:t>
            </a:fld>
            <a:endParaRPr lang="en-US"/>
          </a:p>
        </p:txBody>
      </p:sp>
    </p:spTree>
    <p:extLst>
      <p:ext uri="{BB962C8B-B14F-4D97-AF65-F5344CB8AC3E}">
        <p14:creationId xmlns:p14="http://schemas.microsoft.com/office/powerpoint/2010/main" val="1351930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44</a:t>
            </a:fld>
            <a:endParaRPr lang="en-US"/>
          </a:p>
        </p:txBody>
      </p:sp>
    </p:spTree>
    <p:extLst>
      <p:ext uri="{BB962C8B-B14F-4D97-AF65-F5344CB8AC3E}">
        <p14:creationId xmlns:p14="http://schemas.microsoft.com/office/powerpoint/2010/main" val="1932145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798119-20E0-1741-B6BF-E2A0A7E8FA45}" type="slidenum">
              <a:rPr lang="en-US" smtClean="0"/>
              <a:t>45</a:t>
            </a:fld>
            <a:endParaRPr lang="en-US"/>
          </a:p>
        </p:txBody>
      </p:sp>
    </p:spTree>
    <p:extLst>
      <p:ext uri="{BB962C8B-B14F-4D97-AF65-F5344CB8AC3E}">
        <p14:creationId xmlns:p14="http://schemas.microsoft.com/office/powerpoint/2010/main" val="16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B7C4E2-0A55-2547-91A3-BBB83A9E936C}" type="datetimeFigureOut">
              <a:rPr lang="en-US" smtClean="0"/>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959665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B7C4E2-0A55-2547-91A3-BBB83A9E936C}" type="datetimeFigureOut">
              <a:rPr lang="en-US" smtClean="0"/>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203210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B7C4E2-0A55-2547-91A3-BBB83A9E936C}" type="datetimeFigureOut">
              <a:rPr lang="en-US" smtClean="0"/>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54477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B7C4E2-0A55-2547-91A3-BBB83A9E936C}" type="datetimeFigureOut">
              <a:rPr lang="en-US" smtClean="0"/>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4245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B7C4E2-0A55-2547-91A3-BBB83A9E936C}" type="datetimeFigureOut">
              <a:rPr lang="en-US" smtClean="0"/>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97660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B7C4E2-0A55-2547-91A3-BBB83A9E936C}" type="datetimeFigureOut">
              <a:rPr lang="en-US" smtClean="0"/>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366522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B7C4E2-0A55-2547-91A3-BBB83A9E936C}" type="datetimeFigureOut">
              <a:rPr lang="en-US" smtClean="0"/>
              <a:t>9/8/17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960847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B7C4E2-0A55-2547-91A3-BBB83A9E936C}" type="datetimeFigureOut">
              <a:rPr lang="en-US" smtClean="0"/>
              <a:t>9/8/17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680339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B7C4E2-0A55-2547-91A3-BBB83A9E936C}" type="datetimeFigureOut">
              <a:rPr lang="en-US" smtClean="0"/>
              <a:t>9/8/17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126181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B7C4E2-0A55-2547-91A3-BBB83A9E936C}" type="datetimeFigureOut">
              <a:rPr lang="en-US" smtClean="0"/>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889421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B7C4E2-0A55-2547-91A3-BBB83A9E936C}" type="datetimeFigureOut">
              <a:rPr lang="en-US" smtClean="0"/>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A1DD41-404C-204C-A795-C1A9CAECA357}" type="slidenum">
              <a:rPr lang="en-US" smtClean="0"/>
              <a:t>‹#›</a:t>
            </a:fld>
            <a:endParaRPr lang="en-US"/>
          </a:p>
        </p:txBody>
      </p:sp>
    </p:spTree>
    <p:extLst>
      <p:ext uri="{BB962C8B-B14F-4D97-AF65-F5344CB8AC3E}">
        <p14:creationId xmlns:p14="http://schemas.microsoft.com/office/powerpoint/2010/main" val="20193202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B7C4E2-0A55-2547-91A3-BBB83A9E936C}" type="datetimeFigureOut">
              <a:rPr lang="en-US" smtClean="0"/>
              <a:t>9/8/17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A1DD41-404C-204C-A795-C1A9CAECA357}" type="slidenum">
              <a:rPr lang="en-US" smtClean="0"/>
              <a:t>‹#›</a:t>
            </a:fld>
            <a:endParaRPr lang="en-US"/>
          </a:p>
        </p:txBody>
      </p:sp>
    </p:spTree>
    <p:extLst>
      <p:ext uri="{BB962C8B-B14F-4D97-AF65-F5344CB8AC3E}">
        <p14:creationId xmlns:p14="http://schemas.microsoft.com/office/powerpoint/2010/main" val="1581820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tiff"/><Relationship Id="rId3" Type="http://schemas.openxmlformats.org/officeDocument/2006/relationships/image" Target="../media/image2.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tiff"/></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tiff"/></Relationships>
</file>

<file path=ppt/slides/_rels/slide13.xml.rels><?xml version="1.0" encoding="UTF-8" standalone="yes"?>
<Relationships xmlns="http://schemas.openxmlformats.org/package/2006/relationships"><Relationship Id="rId3" Type="http://schemas.openxmlformats.org/officeDocument/2006/relationships/image" Target="../media/image28.tiff"/><Relationship Id="rId4" Type="http://schemas.openxmlformats.org/officeDocument/2006/relationships/hyperlink" Target="NULL" TargetMode="External"/><Relationship Id="rId5" Type="http://schemas.openxmlformats.org/officeDocument/2006/relationships/hyperlink" Target="NULL" TargetMode="External"/><Relationship Id="rId6" Type="http://schemas.openxmlformats.org/officeDocument/2006/relationships/image" Target="../media/image29.tiff"/><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tiff"/></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png"/><Relationship Id="rId3" Type="http://schemas.openxmlformats.org/officeDocument/2006/relationships/image" Target="../media/image42.tiff"/></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tiff"/><Relationship Id="rId1" Type="http://schemas.openxmlformats.org/officeDocument/2006/relationships/slideLayout" Target="../slideLayouts/slideLayout7.xml"/><Relationship Id="rId2" Type="http://schemas.openxmlformats.org/officeDocument/2006/relationships/image" Target="../media/image3.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3.png"/><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tiff"/><Relationship Id="rId3" Type="http://schemas.openxmlformats.org/officeDocument/2006/relationships/image" Target="../media/image45.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tiff"/></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tiff"/><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 Id="rId3" Type="http://schemas.openxmlformats.org/officeDocument/2006/relationships/image" Target="../media/image5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png"/><Relationship Id="rId3" Type="http://schemas.openxmlformats.org/officeDocument/2006/relationships/image" Target="../media/image5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jpeg"/><Relationship Id="rId3" Type="http://schemas.openxmlformats.org/officeDocument/2006/relationships/image" Target="../media/image55.tiff"/></Relationships>
</file>

<file path=ppt/slides/_rels/slide28.xml.rels><?xml version="1.0" encoding="UTF-8" standalone="yes"?>
<Relationships xmlns="http://schemas.openxmlformats.org/package/2006/relationships"><Relationship Id="rId3" Type="http://schemas.openxmlformats.org/officeDocument/2006/relationships/image" Target="../media/image56.tiff"/><Relationship Id="rId4" Type="http://schemas.openxmlformats.org/officeDocument/2006/relationships/image" Target="../media/image55.tiff"/><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 Id="rId3" Type="http://schemas.openxmlformats.org/officeDocument/2006/relationships/image" Target="../media/image7.tif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tiff"/><Relationship Id="rId3"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 Id="rId3" Type="http://schemas.openxmlformats.org/officeDocument/2006/relationships/image" Target="../media/image58.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9.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37.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image" Target="../media/image62.tiff"/><Relationship Id="rId5" Type="http://schemas.openxmlformats.org/officeDocument/2006/relationships/image" Target="../media/image10.tiff"/><Relationship Id="rId1" Type="http://schemas.openxmlformats.org/officeDocument/2006/relationships/slideLayout" Target="../slideLayouts/slideLayout7.xml"/><Relationship Id="rId2" Type="http://schemas.openxmlformats.org/officeDocument/2006/relationships/image" Target="../media/image13.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tiff"/><Relationship Id="rId3" Type="http://schemas.openxmlformats.org/officeDocument/2006/relationships/image" Target="../media/image63.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tiff"/><Relationship Id="rId3" Type="http://schemas.openxmlformats.org/officeDocument/2006/relationships/image" Target="../media/image9.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s>
</file>

<file path=ppt/slides/_rels/slide41.xml.rels><?xml version="1.0" encoding="UTF-8" standalone="yes"?>
<Relationships xmlns="http://schemas.openxmlformats.org/package/2006/relationships"><Relationship Id="rId3" Type="http://schemas.openxmlformats.org/officeDocument/2006/relationships/image" Target="../media/image65.tiff"/><Relationship Id="rId4" Type="http://schemas.openxmlformats.org/officeDocument/2006/relationships/image" Target="../media/image30.tiff"/><Relationship Id="rId1" Type="http://schemas.openxmlformats.org/officeDocument/2006/relationships/slideLayout" Target="../slideLayouts/slideLayout7.xml"/><Relationship Id="rId2" Type="http://schemas.openxmlformats.org/officeDocument/2006/relationships/image" Target="../media/image64.tif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tif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png"/><Relationship Id="rId3"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69.tiff"/><Relationship Id="rId4" Type="http://schemas.openxmlformats.org/officeDocument/2006/relationships/image" Target="../media/image70.tiff"/><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tiff"/><Relationship Id="rId3"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tiff"/><Relationship Id="rId3" Type="http://schemas.openxmlformats.org/officeDocument/2006/relationships/image" Target="../media/image13.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tiff"/><Relationship Id="rId3" Type="http://schemas.openxmlformats.org/officeDocument/2006/relationships/image" Target="../media/image1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tiff"/></Relationships>
</file>

<file path=ppt/slides/_rels/slide9.xml.rels><?xml version="1.0" encoding="UTF-8" standalone="yes"?>
<Relationships xmlns="http://schemas.openxmlformats.org/package/2006/relationships"><Relationship Id="rId3" Type="http://schemas.openxmlformats.org/officeDocument/2006/relationships/image" Target="../media/image19.tiff"/><Relationship Id="rId4" Type="http://schemas.openxmlformats.org/officeDocument/2006/relationships/image" Target="../media/image20.tiff"/><Relationship Id="rId5" Type="http://schemas.openxmlformats.org/officeDocument/2006/relationships/image" Target="../media/image21.tiff"/><Relationship Id="rId6" Type="http://schemas.openxmlformats.org/officeDocument/2006/relationships/image" Target="../media/image22.tiff"/><Relationship Id="rId7"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32703" y="450761"/>
            <a:ext cx="3992451" cy="5988676"/>
          </a:xfrm>
          <a:prstGeom prst="rect">
            <a:avLst/>
          </a:prstGeom>
        </p:spPr>
      </p:pic>
      <p:sp>
        <p:nvSpPr>
          <p:cNvPr id="3" name="TextBox 2"/>
          <p:cNvSpPr txBox="1"/>
          <p:nvPr/>
        </p:nvSpPr>
        <p:spPr>
          <a:xfrm>
            <a:off x="4880187" y="2000837"/>
            <a:ext cx="4737387" cy="2339102"/>
          </a:xfrm>
          <a:prstGeom prst="rect">
            <a:avLst/>
          </a:prstGeom>
          <a:noFill/>
        </p:spPr>
        <p:txBody>
          <a:bodyPr wrap="none" rtlCol="0">
            <a:spAutoFit/>
          </a:bodyPr>
          <a:lstStyle/>
          <a:p>
            <a:r>
              <a:rPr lang="en-US" sz="3200" dirty="0" smtClean="0"/>
              <a:t>Women’s Peace Movement</a:t>
            </a:r>
          </a:p>
          <a:p>
            <a:endParaRPr lang="en-US" sz="3200" dirty="0"/>
          </a:p>
          <a:p>
            <a:r>
              <a:rPr lang="en-US" sz="3200" dirty="0" smtClean="0"/>
              <a:t>Patricia Shields PhD</a:t>
            </a:r>
          </a:p>
          <a:p>
            <a:r>
              <a:rPr lang="en-US" sz="3200" dirty="0" smtClean="0"/>
              <a:t>Texas State University</a:t>
            </a:r>
          </a:p>
          <a:p>
            <a:r>
              <a:rPr lang="en-US" dirty="0" smtClean="0"/>
              <a:t>ps07@txstate.edu</a:t>
            </a:r>
          </a:p>
        </p:txBody>
      </p:sp>
      <p:sp>
        <p:nvSpPr>
          <p:cNvPr id="4" name="TextBox 3"/>
          <p:cNvSpPr txBox="1"/>
          <p:nvPr/>
        </p:nvSpPr>
        <p:spPr>
          <a:xfrm>
            <a:off x="4653565" y="5029378"/>
            <a:ext cx="5430397" cy="646331"/>
          </a:xfrm>
          <a:prstGeom prst="rect">
            <a:avLst/>
          </a:prstGeom>
          <a:noFill/>
        </p:spPr>
        <p:txBody>
          <a:bodyPr wrap="none" rtlCol="0">
            <a:spAutoFit/>
          </a:bodyPr>
          <a:lstStyle/>
          <a:p>
            <a:r>
              <a:rPr lang="en-US" dirty="0" smtClean="0"/>
              <a:t>Save Texas History Symposium: Texas and the Great War</a:t>
            </a:r>
          </a:p>
          <a:p>
            <a:r>
              <a:rPr lang="en-US" dirty="0" smtClean="0"/>
              <a:t>University of Texas, September 15 </a:t>
            </a:r>
            <a:r>
              <a:rPr lang="mr-IN" dirty="0" smtClean="0"/>
              <a:t>–</a:t>
            </a:r>
            <a:r>
              <a:rPr lang="en-US" dirty="0" smtClean="0"/>
              <a:t> 16, 2017 </a:t>
            </a:r>
            <a:endParaRPr lang="en-US" dirty="0"/>
          </a:p>
        </p:txBody>
      </p:sp>
      <p:pic>
        <p:nvPicPr>
          <p:cNvPr id="5" name="Picture 4"/>
          <p:cNvPicPr>
            <a:picLocks noChangeAspect="1"/>
          </p:cNvPicPr>
          <p:nvPr/>
        </p:nvPicPr>
        <p:blipFill>
          <a:blip r:embed="rId3"/>
          <a:stretch>
            <a:fillRect/>
          </a:stretch>
        </p:blipFill>
        <p:spPr>
          <a:xfrm>
            <a:off x="9617574" y="79447"/>
            <a:ext cx="2023577" cy="2308717"/>
          </a:xfrm>
          <a:prstGeom prst="rect">
            <a:avLst/>
          </a:prstGeom>
        </p:spPr>
      </p:pic>
    </p:spTree>
    <p:extLst>
      <p:ext uri="{BB962C8B-B14F-4D97-AF65-F5344CB8AC3E}">
        <p14:creationId xmlns:p14="http://schemas.microsoft.com/office/powerpoint/2010/main" val="515674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5732" y="829733"/>
            <a:ext cx="4436535" cy="5262979"/>
          </a:xfrm>
          <a:prstGeom prst="rect">
            <a:avLst/>
          </a:prstGeom>
        </p:spPr>
        <p:txBody>
          <a:bodyPr wrap="square">
            <a:spAutoFit/>
          </a:bodyPr>
          <a:lstStyle/>
          <a:p>
            <a:r>
              <a:rPr lang="en-US" sz="2800" dirty="0">
                <a:latin typeface="Times New Roman" charset="0"/>
                <a:ea typeface="ＭＳ 明朝" charset="-128"/>
              </a:rPr>
              <a:t>W</a:t>
            </a:r>
            <a:r>
              <a:rPr lang="en-US" sz="2800" dirty="0" smtClean="0">
                <a:latin typeface="Times New Roman" charset="0"/>
                <a:ea typeface="ＭＳ 明朝" charset="-128"/>
              </a:rPr>
              <a:t>orld </a:t>
            </a:r>
            <a:r>
              <a:rPr lang="en-US" sz="2800" dirty="0">
                <a:latin typeface="Times New Roman" charset="0"/>
                <a:ea typeface="ＭＳ 明朝" charset="-128"/>
              </a:rPr>
              <a:t>leaders actively sought new institutions, legal frameworks and policy </a:t>
            </a:r>
            <a:r>
              <a:rPr lang="en-US" sz="2800" dirty="0" smtClean="0">
                <a:latin typeface="Times New Roman" charset="0"/>
                <a:ea typeface="ＭＳ 明朝" charset="-128"/>
              </a:rPr>
              <a:t>tools</a:t>
            </a:r>
          </a:p>
          <a:p>
            <a:pPr marL="342900" indent="-342900">
              <a:buFont typeface="Arial" charset="0"/>
              <a:buChar char="•"/>
            </a:pPr>
            <a:r>
              <a:rPr lang="en-US" sz="2800" dirty="0" smtClean="0">
                <a:latin typeface="Times New Roman" charset="0"/>
                <a:ea typeface="ＭＳ 明朝" charset="-128"/>
              </a:rPr>
              <a:t>multilateral treaties</a:t>
            </a:r>
          </a:p>
          <a:p>
            <a:pPr marL="342900" indent="-342900">
              <a:buFont typeface="Arial" charset="0"/>
              <a:buChar char="•"/>
            </a:pPr>
            <a:r>
              <a:rPr lang="en-US" sz="2800" dirty="0" smtClean="0">
                <a:latin typeface="Times New Roman" charset="0"/>
                <a:ea typeface="ＭＳ 明朝" charset="-128"/>
              </a:rPr>
              <a:t>Permanent </a:t>
            </a:r>
            <a:r>
              <a:rPr lang="en-US" sz="2800" dirty="0">
                <a:latin typeface="Times New Roman" charset="0"/>
                <a:ea typeface="ＭＳ 明朝" charset="-128"/>
              </a:rPr>
              <a:t>Court of </a:t>
            </a:r>
            <a:r>
              <a:rPr lang="en-US" sz="2800" dirty="0" smtClean="0">
                <a:latin typeface="Times New Roman" charset="0"/>
                <a:ea typeface="ＭＳ 明朝" charset="-128"/>
              </a:rPr>
              <a:t>Arbitration</a:t>
            </a:r>
          </a:p>
          <a:p>
            <a:pPr marL="342900" indent="-342900">
              <a:buFont typeface="Arial" charset="0"/>
              <a:buChar char="•"/>
            </a:pPr>
            <a:r>
              <a:rPr lang="en-US" sz="2800" dirty="0" smtClean="0">
                <a:latin typeface="Times New Roman" charset="0"/>
                <a:ea typeface="ＭＳ 明朝" charset="-128"/>
              </a:rPr>
              <a:t>1</a:t>
            </a:r>
            <a:r>
              <a:rPr lang="en-US" sz="2800" baseline="30000" dirty="0" smtClean="0">
                <a:latin typeface="Times New Roman" charset="0"/>
                <a:ea typeface="ＭＳ 明朝" charset="-128"/>
              </a:rPr>
              <a:t>st</a:t>
            </a:r>
            <a:r>
              <a:rPr lang="en-US" sz="2800" dirty="0" smtClean="0">
                <a:latin typeface="Times New Roman" charset="0"/>
                <a:ea typeface="ＭＳ 明朝" charset="-128"/>
              </a:rPr>
              <a:t> formal statement laws of war, war crimes </a:t>
            </a:r>
          </a:p>
          <a:p>
            <a:endParaRPr lang="en-US" sz="2800" dirty="0">
              <a:latin typeface="Times New Roman" charset="0"/>
              <a:ea typeface="ＭＳ 明朝" charset="-128"/>
            </a:endParaRPr>
          </a:p>
          <a:p>
            <a:r>
              <a:rPr lang="en-US" sz="2800" dirty="0">
                <a:latin typeface="Times New Roman" charset="0"/>
                <a:ea typeface="ＭＳ 明朝" charset="-128"/>
              </a:rPr>
              <a:t>W</a:t>
            </a:r>
            <a:r>
              <a:rPr lang="en-US" sz="2800" dirty="0" smtClean="0">
                <a:latin typeface="Times New Roman" charset="0"/>
                <a:ea typeface="ＭＳ 明朝" charset="-128"/>
              </a:rPr>
              <a:t>ar replaced </a:t>
            </a:r>
            <a:r>
              <a:rPr lang="en-US" sz="2800" dirty="0">
                <a:latin typeface="Times New Roman" charset="0"/>
                <a:ea typeface="ＭＳ 明朝" charset="-128"/>
              </a:rPr>
              <a:t>by a </a:t>
            </a:r>
            <a:r>
              <a:rPr lang="en-US" sz="2800" dirty="0" smtClean="0">
                <a:latin typeface="Times New Roman" charset="0"/>
                <a:ea typeface="ＭＳ 明朝" charset="-128"/>
              </a:rPr>
              <a:t>system </a:t>
            </a:r>
            <a:r>
              <a:rPr lang="en-US" sz="2800" dirty="0">
                <a:latin typeface="Times New Roman" charset="0"/>
                <a:ea typeface="ＭＳ 明朝" charset="-128"/>
              </a:rPr>
              <a:t>for the peaceful settlement of disputes among </a:t>
            </a:r>
            <a:r>
              <a:rPr lang="en-US" sz="2800" dirty="0" smtClean="0">
                <a:latin typeface="Times New Roman" charset="0"/>
                <a:ea typeface="ＭＳ 明朝" charset="-128"/>
              </a:rPr>
              <a:t>states.</a:t>
            </a:r>
            <a:r>
              <a:rPr lang="en-US" sz="2800" dirty="0" smtClean="0"/>
              <a:t> </a:t>
            </a:r>
            <a:endParaRPr lang="en-US" sz="2800" dirty="0"/>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7177" y="1439333"/>
            <a:ext cx="5843904" cy="3338950"/>
          </a:xfrm>
          <a:prstGeom prst="rect">
            <a:avLst/>
          </a:prstGeom>
        </p:spPr>
      </p:pic>
      <p:sp>
        <p:nvSpPr>
          <p:cNvPr id="4" name="TextBox 3"/>
          <p:cNvSpPr txBox="1"/>
          <p:nvPr/>
        </p:nvSpPr>
        <p:spPr>
          <a:xfrm>
            <a:off x="592667" y="5121563"/>
            <a:ext cx="4785284" cy="646331"/>
          </a:xfrm>
          <a:prstGeom prst="rect">
            <a:avLst/>
          </a:prstGeom>
          <a:noFill/>
        </p:spPr>
        <p:txBody>
          <a:bodyPr wrap="none" rtlCol="0">
            <a:spAutoFit/>
          </a:bodyPr>
          <a:lstStyle/>
          <a:p>
            <a:r>
              <a:rPr lang="en-US" sz="3600" dirty="0" smtClean="0"/>
              <a:t>The Hague  1899 &amp; 1907</a:t>
            </a:r>
            <a:endParaRPr lang="en-US" sz="3600" dirty="0"/>
          </a:p>
        </p:txBody>
      </p:sp>
      <p:sp>
        <p:nvSpPr>
          <p:cNvPr id="5" name="TextBox 4"/>
          <p:cNvSpPr txBox="1"/>
          <p:nvPr/>
        </p:nvSpPr>
        <p:spPr>
          <a:xfrm>
            <a:off x="779929" y="482863"/>
            <a:ext cx="4756238" cy="523220"/>
          </a:xfrm>
          <a:prstGeom prst="rect">
            <a:avLst/>
          </a:prstGeom>
          <a:noFill/>
        </p:spPr>
        <p:txBody>
          <a:bodyPr wrap="none" rtlCol="0">
            <a:spAutoFit/>
          </a:bodyPr>
          <a:lstStyle/>
          <a:p>
            <a:r>
              <a:rPr lang="en-US" sz="2800" dirty="0" smtClean="0"/>
              <a:t>International Peace Conference</a:t>
            </a:r>
            <a:endParaRPr lang="en-US" sz="2800" dirty="0"/>
          </a:p>
        </p:txBody>
      </p:sp>
    </p:spTree>
    <p:extLst>
      <p:ext uri="{BB962C8B-B14F-4D97-AF65-F5344CB8AC3E}">
        <p14:creationId xmlns:p14="http://schemas.microsoft.com/office/powerpoint/2010/main" val="3824628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1152" t="7493" r="11887" b="5749"/>
          <a:stretch/>
        </p:blipFill>
        <p:spPr>
          <a:xfrm>
            <a:off x="643943" y="1867437"/>
            <a:ext cx="4597757" cy="4610636"/>
          </a:xfrm>
          <a:prstGeom prst="rect">
            <a:avLst/>
          </a:prstGeom>
        </p:spPr>
      </p:pic>
      <p:sp>
        <p:nvSpPr>
          <p:cNvPr id="3" name="TextBox 2"/>
          <p:cNvSpPr txBox="1"/>
          <p:nvPr/>
        </p:nvSpPr>
        <p:spPr>
          <a:xfrm>
            <a:off x="5861655" y="653293"/>
            <a:ext cx="6446958" cy="3539430"/>
          </a:xfrm>
          <a:prstGeom prst="rect">
            <a:avLst/>
          </a:prstGeom>
          <a:noFill/>
        </p:spPr>
        <p:txBody>
          <a:bodyPr wrap="none" rtlCol="0">
            <a:spAutoFit/>
          </a:bodyPr>
          <a:lstStyle/>
          <a:p>
            <a:pPr algn="ctr"/>
            <a:r>
              <a:rPr lang="en-US" sz="3200" dirty="0" smtClean="0"/>
              <a:t>1915 </a:t>
            </a:r>
            <a:br>
              <a:rPr lang="en-US" sz="3200" dirty="0" smtClean="0"/>
            </a:br>
            <a:endParaRPr lang="en-US" sz="3200" dirty="0" smtClean="0"/>
          </a:p>
          <a:p>
            <a:pPr marL="457200" indent="-457200">
              <a:buFont typeface="Arial" charset="0"/>
              <a:buChar char="•"/>
            </a:pPr>
            <a:r>
              <a:rPr lang="en-US" sz="3200" dirty="0" smtClean="0"/>
              <a:t>Women’s </a:t>
            </a:r>
            <a:r>
              <a:rPr lang="en-US" sz="3200" dirty="0"/>
              <a:t>Peace </a:t>
            </a:r>
            <a:r>
              <a:rPr lang="en-US" sz="3200" dirty="0" smtClean="0"/>
              <a:t>Conference</a:t>
            </a:r>
            <a:br>
              <a:rPr lang="en-US" sz="3200" dirty="0" smtClean="0"/>
            </a:br>
            <a:r>
              <a:rPr lang="en-US" sz="3200" dirty="0" smtClean="0"/>
              <a:t>The Hague</a:t>
            </a:r>
            <a:br>
              <a:rPr lang="en-US" sz="3200" dirty="0" smtClean="0"/>
            </a:br>
            <a:endParaRPr lang="en-US" sz="3200" dirty="0"/>
          </a:p>
          <a:p>
            <a:pPr marL="457200" indent="-457200">
              <a:buFont typeface="Arial" charset="0"/>
              <a:buChar char="•"/>
            </a:pPr>
            <a:r>
              <a:rPr lang="en-US" sz="3200" dirty="0" smtClean="0"/>
              <a:t>Delegation visited capitals warring </a:t>
            </a:r>
            <a:br>
              <a:rPr lang="en-US" sz="3200" dirty="0" smtClean="0"/>
            </a:br>
            <a:r>
              <a:rPr lang="en-US" sz="3200" dirty="0" smtClean="0"/>
              <a:t>Nations -- Mediation</a:t>
            </a:r>
            <a:endParaRPr lang="en-US" sz="3200" dirty="0"/>
          </a:p>
        </p:txBody>
      </p:sp>
      <p:pic>
        <p:nvPicPr>
          <p:cNvPr id="4" name="Picture 3"/>
          <p:cNvPicPr>
            <a:picLocks noChangeAspect="1"/>
          </p:cNvPicPr>
          <p:nvPr/>
        </p:nvPicPr>
        <p:blipFill>
          <a:blip r:embed="rId4"/>
          <a:stretch>
            <a:fillRect/>
          </a:stretch>
        </p:blipFill>
        <p:spPr>
          <a:xfrm>
            <a:off x="5128186" y="271403"/>
            <a:ext cx="1161803" cy="1525239"/>
          </a:xfrm>
          <a:prstGeom prst="rect">
            <a:avLst/>
          </a:prstGeom>
        </p:spPr>
      </p:pic>
      <p:pic>
        <p:nvPicPr>
          <p:cNvPr id="5" name="Picture 4"/>
          <p:cNvPicPr>
            <a:picLocks noChangeAspect="1"/>
          </p:cNvPicPr>
          <p:nvPr/>
        </p:nvPicPr>
        <p:blipFill rotWithShape="1">
          <a:blip r:embed="rId5" cstate="screen">
            <a:extLst>
              <a:ext uri="{28A0092B-C50C-407E-A947-70E740481C1C}">
                <a14:useLocalDpi xmlns:a14="http://schemas.microsoft.com/office/drawing/2010/main"/>
              </a:ext>
            </a:extLst>
          </a:blip>
          <a:srcRect l="-1856"/>
          <a:stretch/>
        </p:blipFill>
        <p:spPr>
          <a:xfrm>
            <a:off x="8487178" y="4574613"/>
            <a:ext cx="2297992" cy="1778705"/>
          </a:xfrm>
          <a:prstGeom prst="rect">
            <a:avLst/>
          </a:prstGeom>
        </p:spPr>
      </p:pic>
      <p:sp>
        <p:nvSpPr>
          <p:cNvPr id="6" name="TextBox 5"/>
          <p:cNvSpPr txBox="1"/>
          <p:nvPr/>
        </p:nvSpPr>
        <p:spPr>
          <a:xfrm>
            <a:off x="9878096" y="6490952"/>
            <a:ext cx="652743" cy="369332"/>
          </a:xfrm>
          <a:prstGeom prst="rect">
            <a:avLst/>
          </a:prstGeom>
          <a:noFill/>
        </p:spPr>
        <p:txBody>
          <a:bodyPr wrap="none" rtlCol="0">
            <a:spAutoFit/>
          </a:bodyPr>
          <a:lstStyle/>
          <a:p>
            <a:r>
              <a:rPr lang="en-US" dirty="0" smtClean="0"/>
              <a:t>1914</a:t>
            </a:r>
            <a:endParaRPr lang="en-US" dirty="0"/>
          </a:p>
        </p:txBody>
      </p:sp>
    </p:spTree>
    <p:extLst>
      <p:ext uri="{BB962C8B-B14F-4D97-AF65-F5344CB8AC3E}">
        <p14:creationId xmlns:p14="http://schemas.microsoft.com/office/powerpoint/2010/main" val="1230026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995359" y="301163"/>
            <a:ext cx="3924563" cy="5757785"/>
          </a:xfrm>
          <a:prstGeom prst="rect">
            <a:avLst/>
          </a:prstGeom>
        </p:spPr>
      </p:pic>
      <p:sp>
        <p:nvSpPr>
          <p:cNvPr id="4" name="TextBox 3"/>
          <p:cNvSpPr txBox="1"/>
          <p:nvPr/>
        </p:nvSpPr>
        <p:spPr>
          <a:xfrm>
            <a:off x="4981828" y="1913010"/>
            <a:ext cx="5686172" cy="3785652"/>
          </a:xfrm>
          <a:prstGeom prst="rect">
            <a:avLst/>
          </a:prstGeom>
          <a:noFill/>
        </p:spPr>
        <p:txBody>
          <a:bodyPr wrap="none" rtlCol="0">
            <a:spAutoFit/>
          </a:bodyPr>
          <a:lstStyle/>
          <a:p>
            <a:pPr marL="285750" indent="-285750">
              <a:buFont typeface="Arial"/>
              <a:buChar char="•"/>
            </a:pPr>
            <a:r>
              <a:rPr lang="en-US" sz="3000" dirty="0"/>
              <a:t>Begin peace negotiations</a:t>
            </a:r>
            <a:br>
              <a:rPr lang="en-US" sz="3000" dirty="0"/>
            </a:br>
            <a:r>
              <a:rPr lang="en-US" sz="3000" dirty="0"/>
              <a:t> immediately</a:t>
            </a:r>
          </a:p>
          <a:p>
            <a:pPr marL="285750" indent="-285750">
              <a:buFont typeface="Arial"/>
              <a:buChar char="•"/>
            </a:pPr>
            <a:r>
              <a:rPr lang="en-US" sz="3000" dirty="0"/>
              <a:t>Organization “Society of Nations”</a:t>
            </a:r>
          </a:p>
          <a:p>
            <a:pPr marL="285750" indent="-285750">
              <a:buFont typeface="Arial"/>
              <a:buChar char="•"/>
            </a:pPr>
            <a:r>
              <a:rPr lang="en-US" sz="3000" b="1" dirty="0"/>
              <a:t>Acknowledge women’s suffering </a:t>
            </a:r>
            <a:br>
              <a:rPr lang="en-US" sz="3000" b="1" dirty="0"/>
            </a:br>
            <a:r>
              <a:rPr lang="en-US" sz="3000" b="1" dirty="0"/>
              <a:t>during war</a:t>
            </a:r>
          </a:p>
          <a:p>
            <a:pPr marL="285750" indent="-285750">
              <a:buFont typeface="Arial"/>
              <a:buChar char="•"/>
            </a:pPr>
            <a:r>
              <a:rPr lang="en-US" sz="3000" b="1" dirty="0"/>
              <a:t>Give women right to vote</a:t>
            </a:r>
          </a:p>
          <a:p>
            <a:pPr marL="285750" indent="-285750">
              <a:buFont typeface="Arial"/>
              <a:buChar char="•"/>
            </a:pPr>
            <a:r>
              <a:rPr lang="en-US" sz="3000" b="1" dirty="0"/>
              <a:t>Women participation in Peace </a:t>
            </a:r>
            <a:br>
              <a:rPr lang="en-US" sz="3000" b="1" dirty="0"/>
            </a:br>
            <a:r>
              <a:rPr lang="en-US" sz="3000" b="1" dirty="0"/>
              <a:t>Processes</a:t>
            </a:r>
          </a:p>
        </p:txBody>
      </p:sp>
      <p:sp>
        <p:nvSpPr>
          <p:cNvPr id="5" name="TextBox 4"/>
          <p:cNvSpPr txBox="1"/>
          <p:nvPr/>
        </p:nvSpPr>
        <p:spPr>
          <a:xfrm flipH="1">
            <a:off x="2375062" y="3509202"/>
            <a:ext cx="576104" cy="461665"/>
          </a:xfrm>
          <a:prstGeom prst="rect">
            <a:avLst/>
          </a:prstGeom>
          <a:noFill/>
        </p:spPr>
        <p:txBody>
          <a:bodyPr wrap="square" rtlCol="0">
            <a:spAutoFit/>
          </a:bodyPr>
          <a:lstStyle/>
          <a:p>
            <a:r>
              <a:rPr lang="en-US" sz="2400" dirty="0"/>
              <a:t>14</a:t>
            </a:r>
          </a:p>
        </p:txBody>
      </p:sp>
    </p:spTree>
    <p:extLst>
      <p:ext uri="{BB962C8B-B14F-4D97-AF65-F5344CB8AC3E}">
        <p14:creationId xmlns:p14="http://schemas.microsoft.com/office/powerpoint/2010/main" val="1128576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 t="14075" r="2592" b="11357"/>
          <a:stretch/>
        </p:blipFill>
        <p:spPr>
          <a:xfrm>
            <a:off x="948266" y="965200"/>
            <a:ext cx="4453467" cy="5113867"/>
          </a:xfrm>
          <a:prstGeom prst="rect">
            <a:avLst/>
          </a:prstGeom>
        </p:spPr>
      </p:pic>
      <p:sp>
        <p:nvSpPr>
          <p:cNvPr id="3" name="Rectangle 1"/>
          <p:cNvSpPr>
            <a:spLocks noChangeArrowheads="1"/>
          </p:cNvSpPr>
          <p:nvPr/>
        </p:nvSpPr>
        <p:spPr bwMode="auto">
          <a:xfrm>
            <a:off x="0" y="-184666"/>
            <a:ext cx="12192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x-none" altLang="x-none" sz="1800" b="0" i="0" u="none" strike="noStrike" cap="none" normalizeH="0" baseline="0" dirty="0">
                <a:ln>
                  <a:noFill/>
                </a:ln>
                <a:solidFill>
                  <a:schemeClr val="tx1"/>
                </a:solidFill>
                <a:effectLst/>
                <a:latin typeface="Arial" charset="0"/>
                <a:hlinkClick r:id="rId4" invalidUrl="https://www.google.com/imgres?imgurl=https://cdn.pixabay.com/photo/2013/07/12/15/37/church-150204_960_720.png&amp;imgrefurl=https://pixabay.com/en/church-cross-wood-christianity-150204/&amp;docid=5pyHUDcYB9lQDM&amp;tbnid=tWKfFBkUh-u1iM:&amp;vet=10ahUKEwj17qatgv3VAhWK7CYKHY-RBtsQMwi0ASgQMBA..i&amp;w=476&amp;h=720&amp;bih=839&amp;biw=1466&amp;q=Christian cross&amp;ved=0ahUKEwj17qatgv3VAhWK7CYKHY-RBtsQMwi0ASgQMBA&amp;iact=mrc&amp;uact=8"/>
              </a:rPr>
              <a:t>  </a:t>
            </a:r>
            <a:endParaRPr kumimoji="0" lang="x-none" altLang="x-none" sz="1900" b="0" i="0" u="none" strike="noStrike" cap="none" normalizeH="0" baseline="0" dirty="0">
              <a:ln>
                <a:noFill/>
              </a:ln>
              <a:solidFill>
                <a:schemeClr val="tx1"/>
              </a:solidFill>
              <a:effectLst/>
              <a:latin typeface="Arial" charset="0"/>
            </a:endParaRPr>
          </a:p>
        </p:txBody>
      </p:sp>
      <p:sp>
        <p:nvSpPr>
          <p:cNvPr id="4" name="AutoShape 2" descr="mage result for Christian cross">
            <a:hlinkClick r:id="rId5" invalidUrl="https://www.google.com/imgres?imgurl=https://cdn.pixabay.com/photo/2013/07/12/15/37/church-150204_960_720.png&amp;imgrefurl=https://pixabay.com/en/church-cross-wood-christianity-150204/&amp;docid=5pyHUDcYB9lQDM&amp;tbnid=tWKfFBkUh-u1iM:&amp;vet=10ahUKEwj17qatgv3VAhWK7CYKHY-RBtsQMwi0ASgQMBA..i&amp;w=476&amp;h=720&amp;bih=839&amp;biw=1466&amp;q=Christian cross&amp;ved=0ahUKEwj17qatgv3VAhWK7CYKHY-RBtsQMwi0ASgQMBA&amp;iact=mrc&amp;uact=8"/>
          </p:cNvPr>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6"/>
          <a:stretch>
            <a:fillRect/>
          </a:stretch>
        </p:blipFill>
        <p:spPr>
          <a:xfrm>
            <a:off x="7316744" y="1388534"/>
            <a:ext cx="2276732" cy="3403600"/>
          </a:xfrm>
          <a:prstGeom prst="rect">
            <a:avLst/>
          </a:prstGeom>
        </p:spPr>
      </p:pic>
    </p:spTree>
    <p:extLst>
      <p:ext uri="{BB962C8B-B14F-4D97-AF65-F5344CB8AC3E}">
        <p14:creationId xmlns:p14="http://schemas.microsoft.com/office/powerpoint/2010/main" val="1267789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4400" y="1041399"/>
            <a:ext cx="5219700" cy="3212123"/>
          </a:xfrm>
          <a:prstGeom prst="rect">
            <a:avLst/>
          </a:prstGeom>
        </p:spPr>
      </p:pic>
      <p:sp>
        <p:nvSpPr>
          <p:cNvPr id="3" name="TextBox 2"/>
          <p:cNvSpPr txBox="1"/>
          <p:nvPr/>
        </p:nvSpPr>
        <p:spPr>
          <a:xfrm>
            <a:off x="7027333" y="1473200"/>
            <a:ext cx="4122924" cy="1569660"/>
          </a:xfrm>
          <a:prstGeom prst="rect">
            <a:avLst/>
          </a:prstGeom>
          <a:noFill/>
        </p:spPr>
        <p:txBody>
          <a:bodyPr wrap="none" rtlCol="0">
            <a:spAutoFit/>
          </a:bodyPr>
          <a:lstStyle/>
          <a:p>
            <a:r>
              <a:rPr lang="en-US" sz="3200" smtClean="0"/>
              <a:t>World War I </a:t>
            </a:r>
            <a:endParaRPr lang="en-US" sz="3200" dirty="0" smtClean="0"/>
          </a:p>
          <a:p>
            <a:endParaRPr lang="en-US" sz="3200" dirty="0"/>
          </a:p>
          <a:p>
            <a:r>
              <a:rPr lang="en-US" sz="3200" dirty="0" smtClean="0"/>
              <a:t>Like an extinction event</a:t>
            </a:r>
            <a:endParaRPr lang="en-US" sz="3200" dirty="0"/>
          </a:p>
        </p:txBody>
      </p:sp>
      <p:sp>
        <p:nvSpPr>
          <p:cNvPr id="4" name="TextBox 3"/>
          <p:cNvSpPr txBox="1"/>
          <p:nvPr/>
        </p:nvSpPr>
        <p:spPr>
          <a:xfrm>
            <a:off x="1540933" y="4995333"/>
            <a:ext cx="8332794" cy="1384995"/>
          </a:xfrm>
          <a:prstGeom prst="rect">
            <a:avLst/>
          </a:prstGeom>
          <a:noFill/>
        </p:spPr>
        <p:txBody>
          <a:bodyPr wrap="none" rtlCol="0">
            <a:spAutoFit/>
          </a:bodyPr>
          <a:lstStyle/>
          <a:p>
            <a:pPr marL="285750" indent="-285750">
              <a:buFont typeface="Arial" charset="0"/>
              <a:buChar char="•"/>
            </a:pPr>
            <a:r>
              <a:rPr lang="en-US" sz="2800" dirty="0" smtClean="0"/>
              <a:t>German sympathizers/traitors</a:t>
            </a:r>
          </a:p>
          <a:p>
            <a:pPr marL="285750" indent="-285750">
              <a:buFont typeface="Arial" charset="0"/>
              <a:buChar char="•"/>
            </a:pPr>
            <a:r>
              <a:rPr lang="en-US" sz="2800" dirty="0" smtClean="0"/>
              <a:t>Communist sympathizers</a:t>
            </a:r>
          </a:p>
          <a:p>
            <a:pPr marL="285750" indent="-285750">
              <a:buFont typeface="Arial" charset="0"/>
              <a:buChar char="•"/>
            </a:pPr>
            <a:r>
              <a:rPr lang="en-US" sz="2800" dirty="0" smtClean="0"/>
              <a:t>Quick to judge/unsupported claims </a:t>
            </a:r>
            <a:r>
              <a:rPr lang="mr-IN" sz="2800" dirty="0" smtClean="0"/>
              <a:t>–</a:t>
            </a:r>
            <a:r>
              <a:rPr lang="en-US" sz="2800" dirty="0" smtClean="0"/>
              <a:t> press/politicians</a:t>
            </a:r>
            <a:endParaRPr lang="en-US" sz="2800" dirty="0"/>
          </a:p>
        </p:txBody>
      </p:sp>
    </p:spTree>
    <p:extLst>
      <p:ext uri="{BB962C8B-B14F-4D97-AF65-F5344CB8AC3E}">
        <p14:creationId xmlns:p14="http://schemas.microsoft.com/office/powerpoint/2010/main" val="1685255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8799" y="530487"/>
            <a:ext cx="2992261" cy="4290821"/>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06425" y="370121"/>
            <a:ext cx="2200372" cy="3596105"/>
          </a:xfrm>
          <a:prstGeom prst="rect">
            <a:avLst/>
          </a:prstGeom>
        </p:spPr>
      </p:pic>
      <p:sp>
        <p:nvSpPr>
          <p:cNvPr id="2" name="TextBox 1"/>
          <p:cNvSpPr txBox="1"/>
          <p:nvPr/>
        </p:nvSpPr>
        <p:spPr>
          <a:xfrm>
            <a:off x="1286933" y="5452533"/>
            <a:ext cx="2382383" cy="1077218"/>
          </a:xfrm>
          <a:prstGeom prst="rect">
            <a:avLst/>
          </a:prstGeom>
          <a:noFill/>
        </p:spPr>
        <p:txBody>
          <a:bodyPr wrap="none" rtlCol="0">
            <a:spAutoFit/>
          </a:bodyPr>
          <a:lstStyle/>
          <a:p>
            <a:r>
              <a:rPr lang="en-US" sz="3200" dirty="0" smtClean="0"/>
              <a:t>Jane Addams</a:t>
            </a:r>
          </a:p>
          <a:p>
            <a:r>
              <a:rPr lang="en-US" sz="3200" dirty="0" smtClean="0"/>
              <a:t>1860-1935</a:t>
            </a:r>
            <a:endParaRPr lang="en-US" sz="3200" dirty="0"/>
          </a:p>
        </p:txBody>
      </p:sp>
      <p:pic>
        <p:nvPicPr>
          <p:cNvPr id="9" name="Picture 8"/>
          <p:cNvPicPr>
            <a:picLocks noChangeAspect="1"/>
          </p:cNvPicPr>
          <p:nvPr/>
        </p:nvPicPr>
        <p:blipFill>
          <a:blip r:embed="rId4"/>
          <a:stretch>
            <a:fillRect/>
          </a:stretch>
        </p:blipFill>
        <p:spPr>
          <a:xfrm>
            <a:off x="7037894" y="386624"/>
            <a:ext cx="4749290" cy="5065909"/>
          </a:xfrm>
          <a:prstGeom prst="rect">
            <a:avLst/>
          </a:prstGeom>
        </p:spPr>
      </p:pic>
      <p:sp>
        <p:nvSpPr>
          <p:cNvPr id="3" name="TextBox 2"/>
          <p:cNvSpPr txBox="1"/>
          <p:nvPr/>
        </p:nvSpPr>
        <p:spPr>
          <a:xfrm>
            <a:off x="8466667" y="5706533"/>
            <a:ext cx="3044231" cy="954107"/>
          </a:xfrm>
          <a:prstGeom prst="rect">
            <a:avLst/>
          </a:prstGeom>
          <a:noFill/>
        </p:spPr>
        <p:txBody>
          <a:bodyPr wrap="none" rtlCol="0">
            <a:spAutoFit/>
          </a:bodyPr>
          <a:lstStyle/>
          <a:p>
            <a:r>
              <a:rPr lang="en-US" sz="2800" dirty="0" smtClean="0"/>
              <a:t>Funeral </a:t>
            </a:r>
          </a:p>
          <a:p>
            <a:r>
              <a:rPr lang="en-US" sz="2800" dirty="0" smtClean="0"/>
              <a:t>Steps of Hull-House</a:t>
            </a:r>
            <a:endParaRPr lang="en-US" sz="2800" dirty="0"/>
          </a:p>
        </p:txBody>
      </p:sp>
    </p:spTree>
    <p:extLst>
      <p:ext uri="{BB962C8B-B14F-4D97-AF65-F5344CB8AC3E}">
        <p14:creationId xmlns:p14="http://schemas.microsoft.com/office/powerpoint/2010/main" val="512815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10765" y="258874"/>
            <a:ext cx="2352493" cy="2813676"/>
          </a:xfrm>
          <a:prstGeom prst="rect">
            <a:avLst/>
          </a:prstGeom>
        </p:spPr>
      </p:pic>
      <p:sp>
        <p:nvSpPr>
          <p:cNvPr id="3" name="TextBox 2"/>
          <p:cNvSpPr txBox="1"/>
          <p:nvPr/>
        </p:nvSpPr>
        <p:spPr>
          <a:xfrm>
            <a:off x="5380721" y="614866"/>
            <a:ext cx="2051413" cy="707886"/>
          </a:xfrm>
          <a:prstGeom prst="rect">
            <a:avLst/>
          </a:prstGeom>
          <a:noFill/>
        </p:spPr>
        <p:txBody>
          <a:bodyPr wrap="none" rtlCol="0">
            <a:spAutoFit/>
          </a:bodyPr>
          <a:lstStyle/>
          <a:p>
            <a:r>
              <a:rPr lang="en-US" sz="2000" dirty="0"/>
              <a:t>Nobel Peace Prize</a:t>
            </a:r>
          </a:p>
          <a:p>
            <a:r>
              <a:rPr lang="en-US" sz="2000" dirty="0"/>
              <a:t>1931</a:t>
            </a:r>
          </a:p>
        </p:txBody>
      </p:sp>
      <p:pic>
        <p:nvPicPr>
          <p:cNvPr id="4" name="Picture 3"/>
          <p:cNvPicPr>
            <a:picLocks noChangeAspect="1"/>
          </p:cNvPicPr>
          <p:nvPr/>
        </p:nvPicPr>
        <p:blipFill>
          <a:blip r:embed="rId3"/>
          <a:stretch>
            <a:fillRect/>
          </a:stretch>
        </p:blipFill>
        <p:spPr>
          <a:xfrm>
            <a:off x="2704449" y="520950"/>
            <a:ext cx="1531205" cy="2636717"/>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stretch>
            <a:fillRect/>
          </a:stretch>
        </p:blipFill>
        <p:spPr>
          <a:xfrm>
            <a:off x="3792662" y="2061670"/>
            <a:ext cx="1433652" cy="2368971"/>
          </a:xfrm>
          <a:prstGeom prst="rect">
            <a:avLst/>
          </a:prstGeom>
          <a:effectLst>
            <a:outerShdw blurRad="50800" dist="38100" dir="8100000" algn="tr" rotWithShape="0">
              <a:prstClr val="black">
                <a:alpha val="40000"/>
              </a:prstClr>
            </a:outerShdw>
          </a:effectLst>
        </p:spPr>
      </p:pic>
      <p:pic>
        <p:nvPicPr>
          <p:cNvPr id="6" name="Picture 5"/>
          <p:cNvPicPr>
            <a:picLocks noChangeAspect="1"/>
          </p:cNvPicPr>
          <p:nvPr/>
        </p:nvPicPr>
        <p:blipFill>
          <a:blip r:embed="rId5"/>
          <a:stretch>
            <a:fillRect/>
          </a:stretch>
        </p:blipFill>
        <p:spPr>
          <a:xfrm>
            <a:off x="2704449" y="3859122"/>
            <a:ext cx="1437823" cy="2458118"/>
          </a:xfrm>
          <a:prstGeom prst="rect">
            <a:avLst/>
          </a:prstGeom>
          <a:effectLst>
            <a:outerShdw blurRad="50800" dist="38100" dir="8100000" algn="tr" rotWithShape="0">
              <a:prstClr val="black">
                <a:alpha val="40000"/>
              </a:prstClr>
            </a:outerShdw>
          </a:effectLst>
        </p:spPr>
      </p:pic>
      <p:pic>
        <p:nvPicPr>
          <p:cNvPr id="7" name="Picture 6"/>
          <p:cNvPicPr>
            <a:picLocks noChangeAspect="1"/>
          </p:cNvPicPr>
          <p:nvPr/>
        </p:nvPicPr>
        <p:blipFill>
          <a:blip r:embed="rId6"/>
          <a:stretch>
            <a:fillRect/>
          </a:stretch>
        </p:blipFill>
        <p:spPr>
          <a:xfrm>
            <a:off x="6024602" y="3263632"/>
            <a:ext cx="3206290" cy="3053609"/>
          </a:xfrm>
          <a:prstGeom prst="rect">
            <a:avLst/>
          </a:prstGeom>
        </p:spPr>
      </p:pic>
      <p:sp>
        <p:nvSpPr>
          <p:cNvPr id="8" name="TextBox 7"/>
          <p:cNvSpPr txBox="1"/>
          <p:nvPr/>
        </p:nvSpPr>
        <p:spPr>
          <a:xfrm>
            <a:off x="8669853" y="6132574"/>
            <a:ext cx="1122078" cy="369332"/>
          </a:xfrm>
          <a:prstGeom prst="rect">
            <a:avLst/>
          </a:prstGeom>
          <a:noFill/>
        </p:spPr>
        <p:txBody>
          <a:bodyPr wrap="square" rtlCol="0">
            <a:spAutoFit/>
          </a:bodyPr>
          <a:lstStyle/>
          <a:p>
            <a:r>
              <a:rPr lang="en-US" dirty="0"/>
              <a:t>Founder</a:t>
            </a:r>
          </a:p>
        </p:txBody>
      </p:sp>
    </p:spTree>
    <p:extLst>
      <p:ext uri="{BB962C8B-B14F-4D97-AF65-F5344CB8AC3E}">
        <p14:creationId xmlns:p14="http://schemas.microsoft.com/office/powerpoint/2010/main" val="526892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767578" y="110880"/>
            <a:ext cx="1161803" cy="1525239"/>
          </a:xfrm>
          <a:prstGeom prst="rect">
            <a:avLst/>
          </a:prstGeom>
        </p:spPr>
      </p:pic>
      <p:pic>
        <p:nvPicPr>
          <p:cNvPr id="4" name="Picture 3"/>
          <p:cNvPicPr>
            <a:picLocks noChangeAspect="1"/>
          </p:cNvPicPr>
          <p:nvPr/>
        </p:nvPicPr>
        <p:blipFill rotWithShape="1">
          <a:blip r:embed="rId3"/>
          <a:srcRect l="4271" b="22253"/>
          <a:stretch/>
        </p:blipFill>
        <p:spPr>
          <a:xfrm>
            <a:off x="8229601" y="1130300"/>
            <a:ext cx="2095500" cy="2893060"/>
          </a:xfrm>
          <a:prstGeom prst="rect">
            <a:avLst/>
          </a:prstGeom>
        </p:spPr>
      </p:pic>
      <p:sp>
        <p:nvSpPr>
          <p:cNvPr id="5" name="TextBox 4"/>
          <p:cNvSpPr txBox="1"/>
          <p:nvPr/>
        </p:nvSpPr>
        <p:spPr>
          <a:xfrm flipH="1">
            <a:off x="8573369" y="4229200"/>
            <a:ext cx="1407964" cy="646331"/>
          </a:xfrm>
          <a:prstGeom prst="rect">
            <a:avLst/>
          </a:prstGeom>
          <a:noFill/>
        </p:spPr>
        <p:txBody>
          <a:bodyPr wrap="square" rtlCol="0">
            <a:spAutoFit/>
          </a:bodyPr>
          <a:lstStyle/>
          <a:p>
            <a:r>
              <a:rPr lang="en-US" dirty="0"/>
              <a:t>31</a:t>
            </a:r>
            <a:r>
              <a:rPr lang="en-US" baseline="30000" dirty="0"/>
              <a:t>st</a:t>
            </a:r>
            <a:r>
              <a:rPr lang="en-US" dirty="0"/>
              <a:t> President</a:t>
            </a:r>
          </a:p>
        </p:txBody>
      </p:sp>
      <p:pic>
        <p:nvPicPr>
          <p:cNvPr id="6" name="Picture 5"/>
          <p:cNvPicPr>
            <a:picLocks noChangeAspect="1"/>
          </p:cNvPicPr>
          <p:nvPr/>
        </p:nvPicPr>
        <p:blipFill>
          <a:blip r:embed="rId4"/>
          <a:stretch>
            <a:fillRect/>
          </a:stretch>
        </p:blipFill>
        <p:spPr>
          <a:xfrm>
            <a:off x="2125208" y="1130300"/>
            <a:ext cx="2279278" cy="3949700"/>
          </a:xfrm>
          <a:prstGeom prst="rect">
            <a:avLst/>
          </a:prstGeom>
        </p:spPr>
      </p:pic>
      <p:sp>
        <p:nvSpPr>
          <p:cNvPr id="7" name="TextBox 6"/>
          <p:cNvSpPr txBox="1"/>
          <p:nvPr/>
        </p:nvSpPr>
        <p:spPr>
          <a:xfrm>
            <a:off x="2516949" y="5283200"/>
            <a:ext cx="1495797" cy="369332"/>
          </a:xfrm>
          <a:prstGeom prst="rect">
            <a:avLst/>
          </a:prstGeom>
          <a:noFill/>
        </p:spPr>
        <p:txBody>
          <a:bodyPr wrap="none" rtlCol="0">
            <a:spAutoFit/>
          </a:bodyPr>
          <a:lstStyle/>
          <a:p>
            <a:r>
              <a:rPr lang="en-US" dirty="0"/>
              <a:t>26</a:t>
            </a:r>
            <a:r>
              <a:rPr lang="en-US" baseline="30000" dirty="0"/>
              <a:t>th</a:t>
            </a:r>
            <a:r>
              <a:rPr lang="en-US" dirty="0"/>
              <a:t> President</a:t>
            </a:r>
          </a:p>
        </p:txBody>
      </p:sp>
      <p:pic>
        <p:nvPicPr>
          <p:cNvPr id="8" name="Picture 7"/>
          <p:cNvPicPr>
            <a:picLocks noChangeAspect="1"/>
          </p:cNvPicPr>
          <p:nvPr/>
        </p:nvPicPr>
        <p:blipFill>
          <a:blip r:embed="rId5"/>
          <a:stretch>
            <a:fillRect/>
          </a:stretch>
        </p:blipFill>
        <p:spPr>
          <a:xfrm>
            <a:off x="5213874" y="1689101"/>
            <a:ext cx="2071736" cy="3496137"/>
          </a:xfrm>
          <a:prstGeom prst="rect">
            <a:avLst/>
          </a:prstGeom>
        </p:spPr>
      </p:pic>
      <p:sp>
        <p:nvSpPr>
          <p:cNvPr id="9" name="TextBox 8"/>
          <p:cNvSpPr txBox="1"/>
          <p:nvPr/>
        </p:nvSpPr>
        <p:spPr>
          <a:xfrm>
            <a:off x="5569145" y="5331354"/>
            <a:ext cx="1495797" cy="369332"/>
          </a:xfrm>
          <a:prstGeom prst="rect">
            <a:avLst/>
          </a:prstGeom>
          <a:noFill/>
        </p:spPr>
        <p:txBody>
          <a:bodyPr wrap="none" rtlCol="0">
            <a:spAutoFit/>
          </a:bodyPr>
          <a:lstStyle/>
          <a:p>
            <a:r>
              <a:rPr lang="en-US" dirty="0"/>
              <a:t>28</a:t>
            </a:r>
            <a:r>
              <a:rPr lang="en-US" baseline="30000" dirty="0"/>
              <a:t>th</a:t>
            </a:r>
            <a:r>
              <a:rPr lang="en-US" dirty="0"/>
              <a:t> President</a:t>
            </a:r>
          </a:p>
        </p:txBody>
      </p:sp>
      <p:sp>
        <p:nvSpPr>
          <p:cNvPr id="2" name="TextBox 1"/>
          <p:cNvSpPr txBox="1"/>
          <p:nvPr/>
        </p:nvSpPr>
        <p:spPr>
          <a:xfrm>
            <a:off x="1626482" y="5744865"/>
            <a:ext cx="2778005" cy="923330"/>
          </a:xfrm>
          <a:prstGeom prst="rect">
            <a:avLst/>
          </a:prstGeom>
          <a:noFill/>
        </p:spPr>
        <p:txBody>
          <a:bodyPr wrap="none" rtlCol="0">
            <a:spAutoFit/>
          </a:bodyPr>
          <a:lstStyle/>
          <a:p>
            <a:r>
              <a:rPr lang="en-US" dirty="0"/>
              <a:t>She nominated Progressive </a:t>
            </a:r>
            <a:br>
              <a:rPr lang="en-US" dirty="0"/>
            </a:br>
            <a:r>
              <a:rPr lang="en-US" dirty="0"/>
              <a:t>party presidential </a:t>
            </a:r>
          </a:p>
          <a:p>
            <a:r>
              <a:rPr lang="en-US" dirty="0"/>
              <a:t>candidate.</a:t>
            </a:r>
          </a:p>
        </p:txBody>
      </p:sp>
      <p:sp>
        <p:nvSpPr>
          <p:cNvPr id="11" name="TextBox 10"/>
          <p:cNvSpPr txBox="1"/>
          <p:nvPr/>
        </p:nvSpPr>
        <p:spPr>
          <a:xfrm>
            <a:off x="7973808" y="4821535"/>
            <a:ext cx="2646878" cy="923330"/>
          </a:xfrm>
          <a:prstGeom prst="rect">
            <a:avLst/>
          </a:prstGeom>
          <a:noFill/>
        </p:spPr>
        <p:txBody>
          <a:bodyPr wrap="none" rtlCol="0">
            <a:spAutoFit/>
          </a:bodyPr>
          <a:lstStyle/>
          <a:p>
            <a:r>
              <a:rPr lang="en-US" dirty="0"/>
              <a:t>She and Hoover worked </a:t>
            </a:r>
          </a:p>
          <a:p>
            <a:r>
              <a:rPr lang="en-US" dirty="0"/>
              <a:t>on post</a:t>
            </a:r>
            <a:br>
              <a:rPr lang="en-US" dirty="0"/>
            </a:br>
            <a:r>
              <a:rPr lang="en-US" dirty="0"/>
              <a:t>WWI humanitarian efforts</a:t>
            </a:r>
          </a:p>
        </p:txBody>
      </p:sp>
      <p:sp>
        <p:nvSpPr>
          <p:cNvPr id="12" name="TextBox 11"/>
          <p:cNvSpPr txBox="1"/>
          <p:nvPr/>
        </p:nvSpPr>
        <p:spPr>
          <a:xfrm>
            <a:off x="4949372" y="5756340"/>
            <a:ext cx="2649123" cy="646331"/>
          </a:xfrm>
          <a:prstGeom prst="rect">
            <a:avLst/>
          </a:prstGeom>
          <a:noFill/>
        </p:spPr>
        <p:txBody>
          <a:bodyPr wrap="none" rtlCol="0">
            <a:spAutoFit/>
          </a:bodyPr>
          <a:lstStyle/>
          <a:p>
            <a:r>
              <a:rPr lang="en-US" dirty="0"/>
              <a:t>Wilson nominated her for </a:t>
            </a:r>
          </a:p>
          <a:p>
            <a:r>
              <a:rPr lang="en-US" dirty="0"/>
              <a:t>Nobel prize</a:t>
            </a:r>
          </a:p>
        </p:txBody>
      </p:sp>
    </p:spTree>
    <p:extLst>
      <p:ext uri="{BB962C8B-B14F-4D97-AF65-F5344CB8AC3E}">
        <p14:creationId xmlns:p14="http://schemas.microsoft.com/office/powerpoint/2010/main" val="2951014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07734" y="959557"/>
            <a:ext cx="5809628" cy="646331"/>
          </a:xfrm>
          <a:prstGeom prst="rect">
            <a:avLst/>
          </a:prstGeom>
          <a:noFill/>
        </p:spPr>
        <p:txBody>
          <a:bodyPr wrap="none" rtlCol="0">
            <a:spAutoFit/>
          </a:bodyPr>
          <a:lstStyle/>
          <a:p>
            <a:r>
              <a:rPr lang="en-US" sz="3600" dirty="0"/>
              <a:t>Leader Settlement Movement</a:t>
            </a:r>
          </a:p>
        </p:txBody>
      </p:sp>
      <p:pic>
        <p:nvPicPr>
          <p:cNvPr id="3" name="Picture 2"/>
          <p:cNvPicPr>
            <a:picLocks noChangeAspect="1"/>
          </p:cNvPicPr>
          <p:nvPr/>
        </p:nvPicPr>
        <p:blipFill>
          <a:blip r:embed="rId2"/>
          <a:stretch>
            <a:fillRect/>
          </a:stretch>
        </p:blipFill>
        <p:spPr>
          <a:xfrm>
            <a:off x="7503582" y="1644977"/>
            <a:ext cx="2679664" cy="2306135"/>
          </a:xfrm>
          <a:prstGeom prst="rect">
            <a:avLst/>
          </a:prstGeom>
        </p:spPr>
      </p:pic>
      <p:sp>
        <p:nvSpPr>
          <p:cNvPr id="5" name="TextBox 4"/>
          <p:cNvSpPr txBox="1"/>
          <p:nvPr/>
        </p:nvSpPr>
        <p:spPr>
          <a:xfrm>
            <a:off x="3081581" y="1968286"/>
            <a:ext cx="1965803" cy="461665"/>
          </a:xfrm>
          <a:prstGeom prst="rect">
            <a:avLst/>
          </a:prstGeom>
          <a:noFill/>
        </p:spPr>
        <p:txBody>
          <a:bodyPr wrap="none" rtlCol="0">
            <a:spAutoFit/>
          </a:bodyPr>
          <a:lstStyle/>
          <a:p>
            <a:r>
              <a:rPr lang="en-US" sz="2400" dirty="0"/>
              <a:t>1880s – 1920s</a:t>
            </a:r>
          </a:p>
        </p:txBody>
      </p:sp>
      <p:sp>
        <p:nvSpPr>
          <p:cNvPr id="6" name="TextBox 5"/>
          <p:cNvSpPr txBox="1"/>
          <p:nvPr/>
        </p:nvSpPr>
        <p:spPr>
          <a:xfrm>
            <a:off x="8217582" y="4026666"/>
            <a:ext cx="2356948" cy="646331"/>
          </a:xfrm>
          <a:prstGeom prst="rect">
            <a:avLst/>
          </a:prstGeom>
          <a:noFill/>
        </p:spPr>
        <p:txBody>
          <a:bodyPr wrap="none" rtlCol="0">
            <a:spAutoFit/>
          </a:bodyPr>
          <a:lstStyle/>
          <a:p>
            <a:r>
              <a:rPr lang="en-US" dirty="0"/>
              <a:t>Inspired by trip to</a:t>
            </a:r>
          </a:p>
          <a:p>
            <a:r>
              <a:rPr lang="en-US" dirty="0"/>
              <a:t>England’s Toynbee Hall</a:t>
            </a:r>
          </a:p>
        </p:txBody>
      </p:sp>
      <p:sp>
        <p:nvSpPr>
          <p:cNvPr id="7" name="TextBox 6"/>
          <p:cNvSpPr txBox="1"/>
          <p:nvPr/>
        </p:nvSpPr>
        <p:spPr>
          <a:xfrm>
            <a:off x="7929300" y="5066784"/>
            <a:ext cx="2738700" cy="369332"/>
          </a:xfrm>
          <a:prstGeom prst="rect">
            <a:avLst/>
          </a:prstGeom>
          <a:noFill/>
        </p:spPr>
        <p:txBody>
          <a:bodyPr wrap="none" rtlCol="0">
            <a:spAutoFit/>
          </a:bodyPr>
          <a:lstStyle/>
          <a:p>
            <a:r>
              <a:rPr lang="en-US" dirty="0"/>
              <a:t>Top Down model of reform</a:t>
            </a:r>
          </a:p>
        </p:txBody>
      </p:sp>
      <p:sp>
        <p:nvSpPr>
          <p:cNvPr id="8" name="TextBox 7"/>
          <p:cNvSpPr txBox="1"/>
          <p:nvPr/>
        </p:nvSpPr>
        <p:spPr>
          <a:xfrm>
            <a:off x="1745638" y="2887682"/>
            <a:ext cx="4824558" cy="3970318"/>
          </a:xfrm>
          <a:prstGeom prst="rect">
            <a:avLst/>
          </a:prstGeom>
          <a:noFill/>
        </p:spPr>
        <p:txBody>
          <a:bodyPr wrap="none" rtlCol="0">
            <a:spAutoFit/>
          </a:bodyPr>
          <a:lstStyle/>
          <a:p>
            <a:r>
              <a:rPr lang="en-US" sz="2800" dirty="0"/>
              <a:t>Problems of </a:t>
            </a:r>
          </a:p>
          <a:p>
            <a:r>
              <a:rPr lang="en-US" sz="2800" dirty="0"/>
              <a:t>Industrialization &amp; Urbanization</a:t>
            </a:r>
          </a:p>
          <a:p>
            <a:endParaRPr lang="en-US" sz="2800" dirty="0"/>
          </a:p>
          <a:p>
            <a:r>
              <a:rPr lang="en-US" sz="2800" dirty="0"/>
              <a:t>Poverty</a:t>
            </a:r>
          </a:p>
          <a:p>
            <a:r>
              <a:rPr lang="en-US" sz="2800" dirty="0"/>
              <a:t>Health – Sanitation</a:t>
            </a:r>
          </a:p>
          <a:p>
            <a:r>
              <a:rPr lang="en-US" sz="2800" dirty="0"/>
              <a:t>Health – Industrial accidents</a:t>
            </a:r>
            <a:br>
              <a:rPr lang="en-US" sz="2800" dirty="0"/>
            </a:br>
            <a:r>
              <a:rPr lang="en-US" sz="2800" dirty="0"/>
              <a:t>	</a:t>
            </a:r>
          </a:p>
          <a:p>
            <a:r>
              <a:rPr lang="en-US" sz="2800" dirty="0"/>
              <a:t>Education</a:t>
            </a:r>
          </a:p>
          <a:p>
            <a:endParaRPr lang="en-US" sz="2800" dirty="0"/>
          </a:p>
        </p:txBody>
      </p:sp>
    </p:spTree>
    <p:extLst>
      <p:ext uri="{BB962C8B-B14F-4D97-AF65-F5344CB8AC3E}">
        <p14:creationId xmlns:p14="http://schemas.microsoft.com/office/powerpoint/2010/main" val="9254439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838862" y="2288526"/>
            <a:ext cx="3372818" cy="2955232"/>
          </a:xfrm>
          <a:prstGeom prst="rect">
            <a:avLst/>
          </a:prstGeom>
        </p:spPr>
      </p:pic>
      <p:sp>
        <p:nvSpPr>
          <p:cNvPr id="4" name="TextBox 3"/>
          <p:cNvSpPr txBox="1"/>
          <p:nvPr/>
        </p:nvSpPr>
        <p:spPr>
          <a:xfrm>
            <a:off x="7143300" y="5464673"/>
            <a:ext cx="3068381" cy="923330"/>
          </a:xfrm>
          <a:prstGeom prst="rect">
            <a:avLst/>
          </a:prstGeom>
          <a:noFill/>
        </p:spPr>
        <p:txBody>
          <a:bodyPr wrap="none" rtlCol="0">
            <a:spAutoFit/>
          </a:bodyPr>
          <a:lstStyle/>
          <a:p>
            <a:r>
              <a:rPr lang="en-US" dirty="0"/>
              <a:t>Hull House –</a:t>
            </a:r>
          </a:p>
          <a:p>
            <a:r>
              <a:rPr lang="en-US" dirty="0"/>
              <a:t> </a:t>
            </a:r>
            <a:r>
              <a:rPr lang="en-US" dirty="0">
                <a:solidFill>
                  <a:srgbClr val="C00000"/>
                </a:solidFill>
              </a:rPr>
              <a:t>Settlement Workers </a:t>
            </a:r>
            <a:r>
              <a:rPr lang="en-US" dirty="0"/>
              <a:t>gathering</a:t>
            </a:r>
          </a:p>
          <a:p>
            <a:r>
              <a:rPr lang="en-US" dirty="0"/>
              <a:t> 1920</a:t>
            </a:r>
          </a:p>
        </p:txBody>
      </p:sp>
      <p:sp>
        <p:nvSpPr>
          <p:cNvPr id="6" name="TextBox 5"/>
          <p:cNvSpPr txBox="1"/>
          <p:nvPr/>
        </p:nvSpPr>
        <p:spPr>
          <a:xfrm>
            <a:off x="6681874" y="866524"/>
            <a:ext cx="3529807" cy="707886"/>
          </a:xfrm>
          <a:prstGeom prst="rect">
            <a:avLst/>
          </a:prstGeom>
          <a:noFill/>
        </p:spPr>
        <p:txBody>
          <a:bodyPr wrap="none" rtlCol="0">
            <a:spAutoFit/>
          </a:bodyPr>
          <a:lstStyle/>
          <a:p>
            <a:r>
              <a:rPr lang="en-US" sz="4000" dirty="0"/>
              <a:t>Hull House </a:t>
            </a:r>
            <a:r>
              <a:rPr lang="en-US" sz="2000" dirty="0"/>
              <a:t>(Chicago)</a:t>
            </a:r>
          </a:p>
        </p:txBody>
      </p:sp>
      <p:sp>
        <p:nvSpPr>
          <p:cNvPr id="5" name="TextBox 4"/>
          <p:cNvSpPr txBox="1"/>
          <p:nvPr/>
        </p:nvSpPr>
        <p:spPr>
          <a:xfrm>
            <a:off x="1306903" y="4376100"/>
            <a:ext cx="3171125" cy="1200329"/>
          </a:xfrm>
          <a:prstGeom prst="rect">
            <a:avLst/>
          </a:prstGeom>
          <a:noFill/>
        </p:spPr>
        <p:txBody>
          <a:bodyPr wrap="none" rtlCol="0">
            <a:spAutoFit/>
          </a:bodyPr>
          <a:lstStyle/>
          <a:p>
            <a:r>
              <a:rPr lang="en-US" sz="2400" dirty="0"/>
              <a:t>Immigrant Community</a:t>
            </a:r>
          </a:p>
          <a:p>
            <a:r>
              <a:rPr lang="en-US" sz="2400" dirty="0"/>
              <a:t>Lab – conflict </a:t>
            </a:r>
            <a:r>
              <a:rPr lang="en-US" sz="2400" dirty="0" smtClean="0"/>
              <a:t>resolution</a:t>
            </a:r>
          </a:p>
          <a:p>
            <a:r>
              <a:rPr lang="en-US" sz="2400" dirty="0" smtClean="0"/>
              <a:t>Women’s ideas</a:t>
            </a:r>
            <a:endParaRPr lang="en-US" sz="2400" dirty="0"/>
          </a:p>
        </p:txBody>
      </p:sp>
      <p:pic>
        <p:nvPicPr>
          <p:cNvPr id="8" name="Picture 7"/>
          <p:cNvPicPr>
            <a:picLocks noChangeAspect="1"/>
          </p:cNvPicPr>
          <p:nvPr/>
        </p:nvPicPr>
        <p:blipFill>
          <a:blip r:embed="rId3"/>
          <a:stretch>
            <a:fillRect/>
          </a:stretch>
        </p:blipFill>
        <p:spPr>
          <a:xfrm>
            <a:off x="1922819" y="711201"/>
            <a:ext cx="3585238" cy="3277932"/>
          </a:xfrm>
          <a:prstGeom prst="rect">
            <a:avLst/>
          </a:prstGeom>
        </p:spPr>
      </p:pic>
      <p:sp>
        <p:nvSpPr>
          <p:cNvPr id="2" name="TextBox 1"/>
          <p:cNvSpPr txBox="1"/>
          <p:nvPr/>
        </p:nvSpPr>
        <p:spPr>
          <a:xfrm>
            <a:off x="2074030" y="5708859"/>
            <a:ext cx="3759563" cy="461665"/>
          </a:xfrm>
          <a:prstGeom prst="rect">
            <a:avLst/>
          </a:prstGeom>
          <a:noFill/>
        </p:spPr>
        <p:txBody>
          <a:bodyPr wrap="none" rtlCol="0">
            <a:spAutoFit/>
          </a:bodyPr>
          <a:lstStyle/>
          <a:p>
            <a:r>
              <a:rPr lang="en-US" sz="2400" dirty="0"/>
              <a:t>Bottoms up model of reform</a:t>
            </a:r>
          </a:p>
        </p:txBody>
      </p:sp>
    </p:spTree>
    <p:extLst>
      <p:ext uri="{BB962C8B-B14F-4D97-AF65-F5344CB8AC3E}">
        <p14:creationId xmlns:p14="http://schemas.microsoft.com/office/powerpoint/2010/main" val="1860652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10" descr="C:\Users\hgbrauch\AppData\Local\Temp\9783319506449.tif"/>
          <p:cNvPicPr/>
          <p:nvPr/>
        </p:nvPicPr>
        <p:blipFill>
          <a:blip r:embed="rId2" cstate="print">
            <a:extLst>
              <a:ext uri="{28A0092B-C50C-407E-A947-70E740481C1C}">
                <a14:useLocalDpi xmlns:a14="http://schemas.microsoft.com/office/drawing/2010/main"/>
              </a:ext>
            </a:extLst>
          </a:blip>
          <a:srcRect/>
          <a:stretch>
            <a:fillRect/>
          </a:stretch>
        </p:blipFill>
        <p:spPr bwMode="auto">
          <a:xfrm>
            <a:off x="2319154" y="324331"/>
            <a:ext cx="3449456" cy="5658305"/>
          </a:xfrm>
          <a:prstGeom prst="rect">
            <a:avLst/>
          </a:prstGeom>
          <a:noFill/>
          <a:ln>
            <a:noFill/>
          </a:ln>
        </p:spPr>
      </p:pic>
      <p:pic>
        <p:nvPicPr>
          <p:cNvPr id="9" name="Picture 8" descr="DSC_9914.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43538" y="1311633"/>
            <a:ext cx="2747109" cy="3345034"/>
          </a:xfrm>
          <a:prstGeom prst="rect">
            <a:avLst/>
          </a:prstGeom>
        </p:spPr>
      </p:pic>
      <p:sp>
        <p:nvSpPr>
          <p:cNvPr id="2" name="TextBox 1"/>
          <p:cNvSpPr txBox="1"/>
          <p:nvPr/>
        </p:nvSpPr>
        <p:spPr>
          <a:xfrm>
            <a:off x="8009466" y="5147731"/>
            <a:ext cx="2767361" cy="461665"/>
          </a:xfrm>
          <a:prstGeom prst="rect">
            <a:avLst/>
          </a:prstGeom>
          <a:noFill/>
        </p:spPr>
        <p:txBody>
          <a:bodyPr wrap="none" rtlCol="0">
            <a:spAutoFit/>
          </a:bodyPr>
          <a:lstStyle/>
          <a:p>
            <a:r>
              <a:rPr lang="en-US" sz="2400" dirty="0" smtClean="0"/>
              <a:t>Israel, Sea </a:t>
            </a:r>
            <a:r>
              <a:rPr lang="en-US" sz="2400" smtClean="0"/>
              <a:t>of Galilee </a:t>
            </a:r>
            <a:endParaRPr lang="en-US" sz="2400" dirty="0"/>
          </a:p>
        </p:txBody>
      </p:sp>
      <p:pic>
        <p:nvPicPr>
          <p:cNvPr id="3" name="Picture 2"/>
          <p:cNvPicPr>
            <a:picLocks noChangeAspect="1"/>
          </p:cNvPicPr>
          <p:nvPr/>
        </p:nvPicPr>
        <p:blipFill>
          <a:blip r:embed="rId4"/>
          <a:stretch>
            <a:fillRect/>
          </a:stretch>
        </p:blipFill>
        <p:spPr>
          <a:xfrm>
            <a:off x="601278" y="3530259"/>
            <a:ext cx="2062877" cy="3099481"/>
          </a:xfrm>
          <a:prstGeom prst="rect">
            <a:avLst/>
          </a:prstGeom>
        </p:spPr>
      </p:pic>
    </p:spTree>
    <p:extLst>
      <p:ext uri="{BB962C8B-B14F-4D97-AF65-F5344CB8AC3E}">
        <p14:creationId xmlns:p14="http://schemas.microsoft.com/office/powerpoint/2010/main" val="1017472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352577" y="3860802"/>
            <a:ext cx="7534275" cy="381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047877" y="3860802"/>
            <a:ext cx="808635" cy="461665"/>
          </a:xfrm>
          <a:prstGeom prst="rect">
            <a:avLst/>
          </a:prstGeom>
          <a:noFill/>
        </p:spPr>
        <p:txBody>
          <a:bodyPr wrap="none" rtlCol="0">
            <a:spAutoFit/>
          </a:bodyPr>
          <a:lstStyle/>
          <a:p>
            <a:r>
              <a:rPr lang="en-US" sz="2400" dirty="0"/>
              <a:t>1889</a:t>
            </a:r>
            <a:endParaRPr lang="en-US" sz="2400" dirty="0"/>
          </a:p>
        </p:txBody>
      </p:sp>
      <p:sp>
        <p:nvSpPr>
          <p:cNvPr id="9" name="TextBox 8"/>
          <p:cNvSpPr txBox="1"/>
          <p:nvPr/>
        </p:nvSpPr>
        <p:spPr>
          <a:xfrm>
            <a:off x="9585023" y="4080135"/>
            <a:ext cx="808635" cy="461665"/>
          </a:xfrm>
          <a:prstGeom prst="rect">
            <a:avLst/>
          </a:prstGeom>
          <a:noFill/>
        </p:spPr>
        <p:txBody>
          <a:bodyPr wrap="none" rtlCol="0">
            <a:spAutoFit/>
          </a:bodyPr>
          <a:lstStyle/>
          <a:p>
            <a:r>
              <a:rPr lang="en-US" sz="2400" dirty="0"/>
              <a:t>1935</a:t>
            </a:r>
            <a:endParaRPr lang="en-US" sz="2400" dirty="0"/>
          </a:p>
        </p:txBody>
      </p:sp>
      <p:sp>
        <p:nvSpPr>
          <p:cNvPr id="10" name="TextBox 9"/>
          <p:cNvSpPr txBox="1"/>
          <p:nvPr/>
        </p:nvSpPr>
        <p:spPr>
          <a:xfrm>
            <a:off x="5791202" y="3987802"/>
            <a:ext cx="808635" cy="461665"/>
          </a:xfrm>
          <a:prstGeom prst="rect">
            <a:avLst/>
          </a:prstGeom>
          <a:noFill/>
        </p:spPr>
        <p:txBody>
          <a:bodyPr wrap="none" rtlCol="0">
            <a:spAutoFit/>
          </a:bodyPr>
          <a:lstStyle/>
          <a:p>
            <a:r>
              <a:rPr lang="en-US" sz="2400" dirty="0"/>
              <a:t>1915</a:t>
            </a:r>
            <a:endParaRPr lang="en-US" sz="2400" dirty="0"/>
          </a:p>
        </p:txBody>
      </p:sp>
      <p:sp>
        <p:nvSpPr>
          <p:cNvPr id="11" name="TextBox 10"/>
          <p:cNvSpPr txBox="1"/>
          <p:nvPr/>
        </p:nvSpPr>
        <p:spPr>
          <a:xfrm>
            <a:off x="2952750" y="4686300"/>
            <a:ext cx="1789272" cy="523220"/>
          </a:xfrm>
          <a:prstGeom prst="rect">
            <a:avLst/>
          </a:prstGeom>
          <a:noFill/>
        </p:spPr>
        <p:txBody>
          <a:bodyPr wrap="none" rtlCol="0">
            <a:spAutoFit/>
          </a:bodyPr>
          <a:lstStyle/>
          <a:p>
            <a:r>
              <a:rPr lang="en-US" sz="2800" dirty="0"/>
              <a:t>Celebrated</a:t>
            </a:r>
            <a:endParaRPr lang="en-US" sz="2800" dirty="0"/>
          </a:p>
        </p:txBody>
      </p:sp>
      <p:sp>
        <p:nvSpPr>
          <p:cNvPr id="13" name="TextBox 12"/>
          <p:cNvSpPr txBox="1"/>
          <p:nvPr/>
        </p:nvSpPr>
        <p:spPr>
          <a:xfrm>
            <a:off x="6433840" y="4080133"/>
            <a:ext cx="2475683" cy="1815882"/>
          </a:xfrm>
          <a:prstGeom prst="rect">
            <a:avLst/>
          </a:prstGeom>
          <a:noFill/>
        </p:spPr>
        <p:txBody>
          <a:bodyPr wrap="none" rtlCol="0">
            <a:spAutoFit/>
          </a:bodyPr>
          <a:lstStyle/>
          <a:p>
            <a:r>
              <a:rPr lang="en-US" sz="2800" dirty="0"/>
              <a:t>Demeaned</a:t>
            </a:r>
          </a:p>
          <a:p>
            <a:r>
              <a:rPr lang="en-US" sz="2800" dirty="0"/>
              <a:t>Traitor</a:t>
            </a:r>
          </a:p>
          <a:p>
            <a:r>
              <a:rPr lang="en-US" sz="2800" dirty="0"/>
              <a:t>Communist</a:t>
            </a:r>
          </a:p>
          <a:p>
            <a:r>
              <a:rPr lang="en-US" sz="2800" dirty="0"/>
              <a:t>Silly old woman</a:t>
            </a:r>
            <a:endParaRPr lang="en-US" sz="2800" dirty="0"/>
          </a:p>
        </p:txBody>
      </p:sp>
      <p:sp>
        <p:nvSpPr>
          <p:cNvPr id="14" name="TextBox 13"/>
          <p:cNvSpPr txBox="1"/>
          <p:nvPr/>
        </p:nvSpPr>
        <p:spPr>
          <a:xfrm>
            <a:off x="3667126" y="838201"/>
            <a:ext cx="4323419" cy="584776"/>
          </a:xfrm>
          <a:prstGeom prst="rect">
            <a:avLst/>
          </a:prstGeom>
          <a:noFill/>
        </p:spPr>
        <p:txBody>
          <a:bodyPr wrap="none" rtlCol="0">
            <a:spAutoFit/>
          </a:bodyPr>
          <a:lstStyle/>
          <a:p>
            <a:r>
              <a:rPr lang="en-US" sz="3200" dirty="0"/>
              <a:t>Recovering </a:t>
            </a:r>
            <a:r>
              <a:rPr lang="en-US" sz="3200"/>
              <a:t>Jane Addams</a:t>
            </a:r>
            <a:endParaRPr lang="en-US" sz="3200"/>
          </a:p>
        </p:txBody>
      </p:sp>
      <p:sp>
        <p:nvSpPr>
          <p:cNvPr id="2" name="TextBox 1"/>
          <p:cNvSpPr txBox="1"/>
          <p:nvPr/>
        </p:nvSpPr>
        <p:spPr>
          <a:xfrm>
            <a:off x="6754092" y="6142182"/>
            <a:ext cx="1735459" cy="369332"/>
          </a:xfrm>
          <a:prstGeom prst="rect">
            <a:avLst/>
          </a:prstGeom>
          <a:noFill/>
        </p:spPr>
        <p:txBody>
          <a:bodyPr wrap="none" rtlCol="0">
            <a:spAutoFit/>
          </a:bodyPr>
          <a:lstStyle/>
          <a:p>
            <a:r>
              <a:rPr lang="en-US" dirty="0"/>
              <a:t>DOJ Surveillance</a:t>
            </a:r>
            <a:endParaRPr lang="en-US" dirty="0"/>
          </a:p>
        </p:txBody>
      </p:sp>
      <p:pic>
        <p:nvPicPr>
          <p:cNvPr id="12" name="Picture 11"/>
          <p:cNvPicPr>
            <a:picLocks noChangeAspect="1"/>
          </p:cNvPicPr>
          <p:nvPr/>
        </p:nvPicPr>
        <p:blipFill>
          <a:blip r:embed="rId2"/>
          <a:stretch>
            <a:fillRect/>
          </a:stretch>
        </p:blipFill>
        <p:spPr>
          <a:xfrm>
            <a:off x="5791202" y="2988690"/>
            <a:ext cx="757460" cy="752945"/>
          </a:xfrm>
          <a:prstGeom prst="rect">
            <a:avLst/>
          </a:prstGeom>
        </p:spPr>
      </p:pic>
      <p:pic>
        <p:nvPicPr>
          <p:cNvPr id="16" name="Picture 15"/>
          <p:cNvPicPr>
            <a:picLocks noChangeAspect="1"/>
          </p:cNvPicPr>
          <p:nvPr/>
        </p:nvPicPr>
        <p:blipFill rotWithShape="1">
          <a:blip r:embed="rId3"/>
          <a:srcRect l="12243" t="15010" r="13125" b="9368"/>
          <a:stretch/>
        </p:blipFill>
        <p:spPr>
          <a:xfrm>
            <a:off x="5600853" y="1964412"/>
            <a:ext cx="1037722" cy="935378"/>
          </a:xfrm>
          <a:prstGeom prst="rect">
            <a:avLst/>
          </a:prstGeom>
        </p:spPr>
      </p:pic>
    </p:spTree>
    <p:extLst>
      <p:ext uri="{BB962C8B-B14F-4D97-AF65-F5344CB8AC3E}">
        <p14:creationId xmlns:p14="http://schemas.microsoft.com/office/powerpoint/2010/main" val="2041712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5290" y="501684"/>
            <a:ext cx="6210354" cy="584775"/>
          </a:xfrm>
          <a:prstGeom prst="rect">
            <a:avLst/>
          </a:prstGeom>
          <a:noFill/>
        </p:spPr>
        <p:txBody>
          <a:bodyPr wrap="none" rtlCol="0">
            <a:spAutoFit/>
          </a:bodyPr>
          <a:lstStyle/>
          <a:p>
            <a:r>
              <a:rPr lang="en-US" sz="3200" smtClean="0"/>
              <a:t>Roots of Women’s Peace Movement</a:t>
            </a:r>
            <a:endParaRPr lang="en-US" sz="3200"/>
          </a:p>
        </p:txBody>
      </p:sp>
      <p:pic>
        <p:nvPicPr>
          <p:cNvPr id="3" name="Picture 2"/>
          <p:cNvPicPr>
            <a:picLocks noChangeAspect="1"/>
          </p:cNvPicPr>
          <p:nvPr/>
        </p:nvPicPr>
        <p:blipFill>
          <a:blip r:embed="rId2"/>
          <a:stretch>
            <a:fillRect/>
          </a:stretch>
        </p:blipFill>
        <p:spPr>
          <a:xfrm>
            <a:off x="7931856" y="316089"/>
            <a:ext cx="2908300" cy="2794000"/>
          </a:xfrm>
          <a:prstGeom prst="rect">
            <a:avLst/>
          </a:prstGeom>
        </p:spPr>
      </p:pic>
      <p:sp>
        <p:nvSpPr>
          <p:cNvPr id="4" name="TextBox 3"/>
          <p:cNvSpPr txBox="1"/>
          <p:nvPr/>
        </p:nvSpPr>
        <p:spPr>
          <a:xfrm>
            <a:off x="1187172" y="1482256"/>
            <a:ext cx="4379789" cy="523220"/>
          </a:xfrm>
          <a:prstGeom prst="rect">
            <a:avLst/>
          </a:prstGeom>
          <a:noFill/>
        </p:spPr>
        <p:txBody>
          <a:bodyPr wrap="none" rtlCol="0">
            <a:spAutoFit/>
          </a:bodyPr>
          <a:lstStyle/>
          <a:p>
            <a:r>
              <a:rPr lang="en-US" sz="2800" dirty="0" smtClean="0"/>
              <a:t>Women organizing politically</a:t>
            </a:r>
            <a:endParaRPr lang="en-US" sz="2800" dirty="0"/>
          </a:p>
        </p:txBody>
      </p:sp>
      <p:sp>
        <p:nvSpPr>
          <p:cNvPr id="5" name="TextBox 4"/>
          <p:cNvSpPr txBox="1"/>
          <p:nvPr/>
        </p:nvSpPr>
        <p:spPr>
          <a:xfrm>
            <a:off x="1620876" y="2627383"/>
            <a:ext cx="1269080" cy="461665"/>
          </a:xfrm>
          <a:prstGeom prst="rect">
            <a:avLst/>
          </a:prstGeom>
          <a:noFill/>
        </p:spPr>
        <p:txBody>
          <a:bodyPr wrap="square" rtlCol="0">
            <a:spAutoFit/>
          </a:bodyPr>
          <a:lstStyle/>
          <a:p>
            <a:r>
              <a:rPr lang="en-US" sz="2400" dirty="0" smtClean="0"/>
              <a:t>North</a:t>
            </a:r>
            <a:endParaRPr lang="en-US" sz="2400" dirty="0"/>
          </a:p>
        </p:txBody>
      </p:sp>
      <p:sp>
        <p:nvSpPr>
          <p:cNvPr id="6" name="TextBox 5"/>
          <p:cNvSpPr txBox="1"/>
          <p:nvPr/>
        </p:nvSpPr>
        <p:spPr>
          <a:xfrm>
            <a:off x="5666114" y="2955047"/>
            <a:ext cx="914033" cy="461665"/>
          </a:xfrm>
          <a:prstGeom prst="rect">
            <a:avLst/>
          </a:prstGeom>
          <a:noFill/>
        </p:spPr>
        <p:txBody>
          <a:bodyPr wrap="none" rtlCol="0">
            <a:spAutoFit/>
          </a:bodyPr>
          <a:lstStyle/>
          <a:p>
            <a:r>
              <a:rPr lang="en-US" sz="2400" dirty="0" smtClean="0"/>
              <a:t>South</a:t>
            </a:r>
            <a:endParaRPr lang="en-US" sz="2400" dirty="0"/>
          </a:p>
        </p:txBody>
      </p:sp>
      <p:sp>
        <p:nvSpPr>
          <p:cNvPr id="7" name="TextBox 6"/>
          <p:cNvSpPr txBox="1"/>
          <p:nvPr/>
        </p:nvSpPr>
        <p:spPr>
          <a:xfrm>
            <a:off x="1017838" y="3292396"/>
            <a:ext cx="3197414" cy="1569660"/>
          </a:xfrm>
          <a:prstGeom prst="rect">
            <a:avLst/>
          </a:prstGeom>
          <a:noFill/>
        </p:spPr>
        <p:txBody>
          <a:bodyPr wrap="none" rtlCol="0">
            <a:spAutoFit/>
          </a:bodyPr>
          <a:lstStyle/>
          <a:p>
            <a:r>
              <a:rPr lang="en-US" sz="2400" dirty="0" smtClean="0"/>
              <a:t>Abolition</a:t>
            </a:r>
          </a:p>
          <a:p>
            <a:r>
              <a:rPr lang="en-US" sz="2400" dirty="0" smtClean="0"/>
              <a:t>US Sanitary Commission</a:t>
            </a:r>
          </a:p>
          <a:p>
            <a:r>
              <a:rPr lang="en-US" sz="2400" dirty="0" smtClean="0"/>
              <a:t>Women’s Clubs</a:t>
            </a:r>
          </a:p>
          <a:p>
            <a:r>
              <a:rPr lang="en-US" sz="2400" dirty="0" smtClean="0"/>
              <a:t>Settlement movement</a:t>
            </a:r>
            <a:endParaRPr lang="en-US" sz="2400" dirty="0"/>
          </a:p>
        </p:txBody>
      </p:sp>
      <p:sp>
        <p:nvSpPr>
          <p:cNvPr id="8" name="TextBox 7"/>
          <p:cNvSpPr txBox="1"/>
          <p:nvPr/>
        </p:nvSpPr>
        <p:spPr>
          <a:xfrm>
            <a:off x="5652379" y="3556850"/>
            <a:ext cx="2093265" cy="830997"/>
          </a:xfrm>
          <a:prstGeom prst="rect">
            <a:avLst/>
          </a:prstGeom>
          <a:noFill/>
        </p:spPr>
        <p:txBody>
          <a:bodyPr wrap="none" rtlCol="0">
            <a:spAutoFit/>
          </a:bodyPr>
          <a:lstStyle/>
          <a:p>
            <a:r>
              <a:rPr lang="en-US" sz="2400" dirty="0" smtClean="0"/>
              <a:t>Literary Clubs</a:t>
            </a:r>
          </a:p>
          <a:p>
            <a:r>
              <a:rPr lang="en-US" sz="2400" dirty="0" smtClean="0"/>
              <a:t>Women’s Clubs</a:t>
            </a:r>
            <a:endParaRPr lang="en-US" sz="2400" dirty="0"/>
          </a:p>
        </p:txBody>
      </p:sp>
      <p:sp>
        <p:nvSpPr>
          <p:cNvPr id="9" name="TextBox 8"/>
          <p:cNvSpPr txBox="1"/>
          <p:nvPr/>
        </p:nvSpPr>
        <p:spPr>
          <a:xfrm>
            <a:off x="3533422" y="5603998"/>
            <a:ext cx="3985643" cy="461665"/>
          </a:xfrm>
          <a:prstGeom prst="rect">
            <a:avLst/>
          </a:prstGeom>
          <a:noFill/>
        </p:spPr>
        <p:txBody>
          <a:bodyPr wrap="none" rtlCol="0">
            <a:spAutoFit/>
          </a:bodyPr>
          <a:lstStyle/>
          <a:p>
            <a:r>
              <a:rPr lang="en-US" sz="2400" dirty="0" smtClean="0"/>
              <a:t>Moral authority of the Mother</a:t>
            </a:r>
            <a:endParaRPr lang="en-US" sz="2400" dirty="0"/>
          </a:p>
        </p:txBody>
      </p:sp>
      <p:pic>
        <p:nvPicPr>
          <p:cNvPr id="11" name="Picture 10"/>
          <p:cNvPicPr>
            <a:picLocks noChangeAspect="1"/>
          </p:cNvPicPr>
          <p:nvPr/>
        </p:nvPicPr>
        <p:blipFill>
          <a:blip r:embed="rId3"/>
          <a:stretch>
            <a:fillRect/>
          </a:stretch>
        </p:blipFill>
        <p:spPr>
          <a:xfrm>
            <a:off x="8414456" y="3394368"/>
            <a:ext cx="2425700" cy="3340100"/>
          </a:xfrm>
          <a:prstGeom prst="rect">
            <a:avLst/>
          </a:prstGeom>
        </p:spPr>
      </p:pic>
    </p:spTree>
    <p:extLst>
      <p:ext uri="{BB962C8B-B14F-4D97-AF65-F5344CB8AC3E}">
        <p14:creationId xmlns:p14="http://schemas.microsoft.com/office/powerpoint/2010/main" val="4134708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04957" y="531305"/>
            <a:ext cx="4248599" cy="461665"/>
          </a:xfrm>
          <a:prstGeom prst="rect">
            <a:avLst/>
          </a:prstGeom>
          <a:noFill/>
        </p:spPr>
        <p:txBody>
          <a:bodyPr wrap="none" rtlCol="0">
            <a:spAutoFit/>
          </a:bodyPr>
          <a:lstStyle/>
          <a:p>
            <a:r>
              <a:rPr lang="en-US" sz="2400" dirty="0" smtClean="0"/>
              <a:t>Texas Federation Women’s Clubs</a:t>
            </a:r>
            <a:endParaRPr lang="en-US" sz="2400" dirty="0"/>
          </a:p>
        </p:txBody>
      </p:sp>
      <p:pic>
        <p:nvPicPr>
          <p:cNvPr id="3" name="Picture 2"/>
          <p:cNvPicPr>
            <a:picLocks noChangeAspect="1"/>
          </p:cNvPicPr>
          <p:nvPr/>
        </p:nvPicPr>
        <p:blipFill rotWithShape="1">
          <a:blip r:embed="rId2"/>
          <a:srcRect t="-1" r="71943" b="1681"/>
          <a:stretch/>
        </p:blipFill>
        <p:spPr>
          <a:xfrm>
            <a:off x="5916386" y="151004"/>
            <a:ext cx="890814" cy="849085"/>
          </a:xfrm>
          <a:prstGeom prst="rect">
            <a:avLst/>
          </a:prstGeom>
        </p:spPr>
      </p:pic>
      <p:sp>
        <p:nvSpPr>
          <p:cNvPr id="4" name="TextBox 3"/>
          <p:cNvSpPr txBox="1"/>
          <p:nvPr/>
        </p:nvSpPr>
        <p:spPr>
          <a:xfrm>
            <a:off x="1190171" y="769257"/>
            <a:ext cx="2393797" cy="461665"/>
          </a:xfrm>
          <a:prstGeom prst="rect">
            <a:avLst/>
          </a:prstGeom>
          <a:noFill/>
        </p:spPr>
        <p:txBody>
          <a:bodyPr wrap="none" rtlCol="0">
            <a:spAutoFit/>
          </a:bodyPr>
          <a:lstStyle/>
          <a:p>
            <a:r>
              <a:rPr lang="en-US" sz="2400" dirty="0" smtClean="0"/>
              <a:t>Northern Women</a:t>
            </a:r>
            <a:endParaRPr lang="en-US" sz="2400" dirty="0"/>
          </a:p>
        </p:txBody>
      </p:sp>
      <p:sp>
        <p:nvSpPr>
          <p:cNvPr id="6" name="TextBox 5"/>
          <p:cNvSpPr txBox="1"/>
          <p:nvPr/>
        </p:nvSpPr>
        <p:spPr>
          <a:xfrm>
            <a:off x="986971" y="1727200"/>
            <a:ext cx="4810291" cy="3539430"/>
          </a:xfrm>
          <a:prstGeom prst="rect">
            <a:avLst/>
          </a:prstGeom>
          <a:noFill/>
        </p:spPr>
        <p:txBody>
          <a:bodyPr wrap="none" rtlCol="0">
            <a:spAutoFit/>
          </a:bodyPr>
          <a:lstStyle/>
          <a:p>
            <a:r>
              <a:rPr lang="en-US" sz="2800" dirty="0" smtClean="0"/>
              <a:t>Abolition organization</a:t>
            </a:r>
          </a:p>
          <a:p>
            <a:r>
              <a:rPr lang="en-US" sz="2800" dirty="0" smtClean="0"/>
              <a:t>Sanitary Commission (Civil War)</a:t>
            </a:r>
          </a:p>
          <a:p>
            <a:r>
              <a:rPr lang="en-US" sz="2800" dirty="0" smtClean="0"/>
              <a:t>Urbanization</a:t>
            </a:r>
          </a:p>
          <a:p>
            <a:r>
              <a:rPr lang="en-US" sz="2800" dirty="0" smtClean="0"/>
              <a:t>Immigration</a:t>
            </a:r>
          </a:p>
          <a:p>
            <a:r>
              <a:rPr lang="en-US" sz="2800" dirty="0" smtClean="0"/>
              <a:t>Women’s Club tradition</a:t>
            </a:r>
          </a:p>
          <a:p>
            <a:r>
              <a:rPr lang="en-US" sz="2800" dirty="0" smtClean="0"/>
              <a:t>Settlement movement </a:t>
            </a:r>
            <a:endParaRPr lang="en-US" sz="2800" dirty="0"/>
          </a:p>
          <a:p>
            <a:endParaRPr lang="en-US" sz="2800" dirty="0" smtClean="0"/>
          </a:p>
          <a:p>
            <a:endParaRPr lang="en-US" sz="2800" dirty="0"/>
          </a:p>
        </p:txBody>
      </p:sp>
      <p:sp>
        <p:nvSpPr>
          <p:cNvPr id="7" name="TextBox 6"/>
          <p:cNvSpPr txBox="1"/>
          <p:nvPr/>
        </p:nvSpPr>
        <p:spPr>
          <a:xfrm>
            <a:off x="7605486" y="1596571"/>
            <a:ext cx="3247556" cy="2677656"/>
          </a:xfrm>
          <a:prstGeom prst="rect">
            <a:avLst/>
          </a:prstGeom>
          <a:noFill/>
        </p:spPr>
        <p:txBody>
          <a:bodyPr wrap="none" rtlCol="0">
            <a:spAutoFit/>
          </a:bodyPr>
          <a:lstStyle/>
          <a:p>
            <a:r>
              <a:rPr lang="en-US" sz="2800" dirty="0" smtClean="0"/>
              <a:t>Literary Tradition </a:t>
            </a:r>
          </a:p>
          <a:p>
            <a:r>
              <a:rPr lang="en-US" sz="2800" dirty="0" smtClean="0"/>
              <a:t>Urbanization</a:t>
            </a:r>
          </a:p>
          <a:p>
            <a:r>
              <a:rPr lang="en-US" sz="2800" dirty="0" smtClean="0"/>
              <a:t>Focus </a:t>
            </a:r>
            <a:r>
              <a:rPr lang="mr-IN" sz="2800" dirty="0" smtClean="0"/>
              <a:t>–</a:t>
            </a:r>
            <a:r>
              <a:rPr lang="en-US" sz="2800" dirty="0" smtClean="0"/>
              <a:t> rural poverty</a:t>
            </a:r>
          </a:p>
          <a:p>
            <a:r>
              <a:rPr lang="en-US" sz="2800" dirty="0" smtClean="0"/>
              <a:t>Upper class</a:t>
            </a:r>
          </a:p>
          <a:p>
            <a:r>
              <a:rPr lang="en-US" sz="2800" dirty="0" smtClean="0"/>
              <a:t>Volunteerism</a:t>
            </a:r>
          </a:p>
          <a:p>
            <a:r>
              <a:rPr lang="en-US" sz="2800" dirty="0" smtClean="0"/>
              <a:t>White experience</a:t>
            </a:r>
            <a:endParaRPr lang="en-US" sz="2800" dirty="0"/>
          </a:p>
        </p:txBody>
      </p:sp>
    </p:spTree>
    <p:extLst>
      <p:ext uri="{BB962C8B-B14F-4D97-AF65-F5344CB8AC3E}">
        <p14:creationId xmlns:p14="http://schemas.microsoft.com/office/powerpoint/2010/main" val="3415481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r="11281" b="11895"/>
          <a:stretch/>
        </p:blipFill>
        <p:spPr>
          <a:xfrm>
            <a:off x="1432439" y="513462"/>
            <a:ext cx="1130457" cy="1794309"/>
          </a:xfrm>
          <a:prstGeom prst="rect">
            <a:avLst/>
          </a:prstGeom>
        </p:spPr>
      </p:pic>
      <p:pic>
        <p:nvPicPr>
          <p:cNvPr id="3" name="Picture 2"/>
          <p:cNvPicPr>
            <a:picLocks noChangeAspect="1"/>
          </p:cNvPicPr>
          <p:nvPr/>
        </p:nvPicPr>
        <p:blipFill rotWithShape="1">
          <a:blip r:embed="rId4"/>
          <a:srcRect l="15968" t="13695" r="21939" b="30007"/>
          <a:stretch/>
        </p:blipFill>
        <p:spPr>
          <a:xfrm>
            <a:off x="6800045" y="513462"/>
            <a:ext cx="1558344" cy="2211364"/>
          </a:xfrm>
          <a:prstGeom prst="rect">
            <a:avLst/>
          </a:prstGeom>
        </p:spPr>
      </p:pic>
      <p:sp>
        <p:nvSpPr>
          <p:cNvPr id="4" name="TextBox 3"/>
          <p:cNvSpPr txBox="1"/>
          <p:nvPr/>
        </p:nvSpPr>
        <p:spPr>
          <a:xfrm>
            <a:off x="3284113" y="901521"/>
            <a:ext cx="1420582" cy="369332"/>
          </a:xfrm>
          <a:prstGeom prst="rect">
            <a:avLst/>
          </a:prstGeom>
          <a:noFill/>
        </p:spPr>
        <p:txBody>
          <a:bodyPr wrap="none" rtlCol="0">
            <a:spAutoFit/>
          </a:bodyPr>
          <a:lstStyle/>
          <a:p>
            <a:r>
              <a:rPr lang="en-US" dirty="0" smtClean="0"/>
              <a:t>Jane Addams</a:t>
            </a:r>
            <a:endParaRPr lang="en-US" dirty="0"/>
          </a:p>
        </p:txBody>
      </p:sp>
      <p:sp>
        <p:nvSpPr>
          <p:cNvPr id="5" name="TextBox 4"/>
          <p:cNvSpPr txBox="1"/>
          <p:nvPr/>
        </p:nvSpPr>
        <p:spPr>
          <a:xfrm>
            <a:off x="9156879" y="1094704"/>
            <a:ext cx="1920590" cy="369332"/>
          </a:xfrm>
          <a:prstGeom prst="rect">
            <a:avLst/>
          </a:prstGeom>
          <a:noFill/>
        </p:spPr>
        <p:txBody>
          <a:bodyPr wrap="none" rtlCol="0">
            <a:spAutoFit/>
          </a:bodyPr>
          <a:lstStyle/>
          <a:p>
            <a:r>
              <a:rPr lang="en-US" dirty="0" smtClean="0"/>
              <a:t>Anna </a:t>
            </a:r>
            <a:r>
              <a:rPr lang="en-US" dirty="0" err="1" smtClean="0"/>
              <a:t>Pennybacker</a:t>
            </a:r>
            <a:endParaRPr lang="en-US" dirty="0"/>
          </a:p>
        </p:txBody>
      </p:sp>
      <p:sp>
        <p:nvSpPr>
          <p:cNvPr id="6" name="TextBox 5"/>
          <p:cNvSpPr txBox="1"/>
          <p:nvPr/>
        </p:nvSpPr>
        <p:spPr>
          <a:xfrm>
            <a:off x="9427335" y="1687132"/>
            <a:ext cx="1244251" cy="369332"/>
          </a:xfrm>
          <a:prstGeom prst="rect">
            <a:avLst/>
          </a:prstGeom>
          <a:noFill/>
        </p:spPr>
        <p:txBody>
          <a:bodyPr wrap="none" rtlCol="0">
            <a:spAutoFit/>
          </a:bodyPr>
          <a:lstStyle/>
          <a:p>
            <a:r>
              <a:rPr lang="en-US" dirty="0" smtClean="0"/>
              <a:t>1861 -1938</a:t>
            </a:r>
            <a:endParaRPr lang="en-US" dirty="0"/>
          </a:p>
        </p:txBody>
      </p:sp>
      <p:sp>
        <p:nvSpPr>
          <p:cNvPr id="7" name="TextBox 6"/>
          <p:cNvSpPr txBox="1"/>
          <p:nvPr/>
        </p:nvSpPr>
        <p:spPr>
          <a:xfrm>
            <a:off x="3361386" y="1493949"/>
            <a:ext cx="1297150" cy="369332"/>
          </a:xfrm>
          <a:prstGeom prst="rect">
            <a:avLst/>
          </a:prstGeom>
          <a:noFill/>
        </p:spPr>
        <p:txBody>
          <a:bodyPr wrap="none" rtlCol="0">
            <a:spAutoFit/>
          </a:bodyPr>
          <a:lstStyle/>
          <a:p>
            <a:r>
              <a:rPr lang="en-US" dirty="0" smtClean="0"/>
              <a:t>1860 - 1935</a:t>
            </a:r>
            <a:endParaRPr lang="en-US" dirty="0"/>
          </a:p>
        </p:txBody>
      </p:sp>
      <p:sp>
        <p:nvSpPr>
          <p:cNvPr id="9" name="TextBox 8"/>
          <p:cNvSpPr txBox="1"/>
          <p:nvPr/>
        </p:nvSpPr>
        <p:spPr>
          <a:xfrm>
            <a:off x="269689" y="2530867"/>
            <a:ext cx="3831242" cy="5170646"/>
          </a:xfrm>
          <a:prstGeom prst="rect">
            <a:avLst/>
          </a:prstGeom>
          <a:noFill/>
        </p:spPr>
        <p:txBody>
          <a:bodyPr wrap="none" rtlCol="0">
            <a:spAutoFit/>
          </a:bodyPr>
          <a:lstStyle/>
          <a:p>
            <a:r>
              <a:rPr lang="en-US" sz="2200" dirty="0" smtClean="0"/>
              <a:t>Founded Settlement movement</a:t>
            </a:r>
          </a:p>
          <a:p>
            <a:endParaRPr lang="en-US" sz="2200" dirty="0"/>
          </a:p>
          <a:p>
            <a:r>
              <a:rPr lang="en-US" sz="2200" dirty="0" smtClean="0"/>
              <a:t>Single (niece/nephew)</a:t>
            </a:r>
          </a:p>
          <a:p>
            <a:endParaRPr lang="en-US" sz="2200" dirty="0"/>
          </a:p>
          <a:p>
            <a:r>
              <a:rPr lang="en-US" sz="2200" dirty="0" smtClean="0"/>
              <a:t>Author/Speaker</a:t>
            </a:r>
          </a:p>
          <a:p>
            <a:endParaRPr lang="en-US" sz="2200" dirty="0"/>
          </a:p>
          <a:p>
            <a:r>
              <a:rPr lang="en-US" sz="2200" dirty="0" smtClean="0"/>
              <a:t>Non profit administrator </a:t>
            </a:r>
            <a:br>
              <a:rPr lang="en-US" sz="2200" dirty="0" smtClean="0"/>
            </a:br>
            <a:r>
              <a:rPr lang="en-US" sz="2200" dirty="0" smtClean="0"/>
              <a:t>Hull House</a:t>
            </a:r>
            <a:endParaRPr lang="en-US" sz="2200" dirty="0" smtClean="0"/>
          </a:p>
          <a:p>
            <a:endParaRPr lang="en-US" sz="2200" dirty="0"/>
          </a:p>
          <a:p>
            <a:r>
              <a:rPr lang="en-US" sz="2200" dirty="0" smtClean="0"/>
              <a:t>Higher </a:t>
            </a:r>
            <a:r>
              <a:rPr lang="en-US" sz="2200" dirty="0" smtClean="0"/>
              <a:t>Education</a:t>
            </a:r>
          </a:p>
          <a:p>
            <a:endParaRPr lang="en-US" sz="2200" dirty="0"/>
          </a:p>
          <a:p>
            <a:r>
              <a:rPr lang="en-US" sz="2200" dirty="0" smtClean="0"/>
              <a:t>Upper Class</a:t>
            </a:r>
            <a:endParaRPr lang="en-US" sz="2200" dirty="0" smtClean="0"/>
          </a:p>
          <a:p>
            <a:endParaRPr lang="en-US" sz="2200" dirty="0"/>
          </a:p>
          <a:p>
            <a:endParaRPr lang="en-US" sz="2200" dirty="0" smtClean="0"/>
          </a:p>
          <a:p>
            <a:r>
              <a:rPr lang="en-US" sz="2200" dirty="0" smtClean="0"/>
              <a:t> </a:t>
            </a:r>
            <a:endParaRPr lang="en-US" sz="2200" dirty="0"/>
          </a:p>
        </p:txBody>
      </p:sp>
      <p:sp>
        <p:nvSpPr>
          <p:cNvPr id="10" name="TextBox 9"/>
          <p:cNvSpPr txBox="1"/>
          <p:nvPr/>
        </p:nvSpPr>
        <p:spPr>
          <a:xfrm>
            <a:off x="5679130" y="2947922"/>
            <a:ext cx="5358518" cy="3816429"/>
          </a:xfrm>
          <a:prstGeom prst="rect">
            <a:avLst/>
          </a:prstGeom>
          <a:noFill/>
        </p:spPr>
        <p:txBody>
          <a:bodyPr wrap="none" rtlCol="0">
            <a:spAutoFit/>
          </a:bodyPr>
          <a:lstStyle/>
          <a:p>
            <a:r>
              <a:rPr lang="en-US" sz="2200" dirty="0" smtClean="0"/>
              <a:t>President Texas Federation of Women’s Clubs</a:t>
            </a:r>
          </a:p>
          <a:p>
            <a:endParaRPr lang="en-US" sz="2200" dirty="0"/>
          </a:p>
          <a:p>
            <a:r>
              <a:rPr lang="en-US" sz="2200" dirty="0" smtClean="0"/>
              <a:t>Widowed </a:t>
            </a:r>
            <a:r>
              <a:rPr lang="mr-IN" sz="2200" dirty="0" smtClean="0"/>
              <a:t>–</a:t>
            </a:r>
            <a:r>
              <a:rPr lang="en-US" sz="2200" dirty="0" smtClean="0"/>
              <a:t> 3 children</a:t>
            </a:r>
          </a:p>
          <a:p>
            <a:endParaRPr lang="en-US" sz="2200" dirty="0"/>
          </a:p>
          <a:p>
            <a:r>
              <a:rPr lang="en-US" sz="2200" dirty="0" smtClean="0"/>
              <a:t>Author/speaker</a:t>
            </a:r>
          </a:p>
          <a:p>
            <a:endParaRPr lang="en-US" sz="2200" dirty="0"/>
          </a:p>
          <a:p>
            <a:r>
              <a:rPr lang="en-US" sz="2200" dirty="0" smtClean="0"/>
              <a:t>Teacher</a:t>
            </a:r>
            <a:r>
              <a:rPr lang="en-US" sz="2200" dirty="0" smtClean="0"/>
              <a:t>/ Principal</a:t>
            </a:r>
          </a:p>
          <a:p>
            <a:endParaRPr lang="en-US" sz="2200" dirty="0"/>
          </a:p>
          <a:p>
            <a:r>
              <a:rPr lang="en-US" sz="2200" dirty="0" smtClean="0"/>
              <a:t>Higher </a:t>
            </a:r>
            <a:r>
              <a:rPr lang="en-US" sz="2200" dirty="0" smtClean="0"/>
              <a:t>Education</a:t>
            </a:r>
          </a:p>
          <a:p>
            <a:endParaRPr lang="en-US" sz="2200" dirty="0"/>
          </a:p>
          <a:p>
            <a:r>
              <a:rPr lang="en-US" sz="2200" dirty="0" smtClean="0"/>
              <a:t>Upper Class</a:t>
            </a:r>
            <a:endParaRPr lang="en-US" sz="2200" dirty="0"/>
          </a:p>
        </p:txBody>
      </p:sp>
    </p:spTree>
    <p:extLst>
      <p:ext uri="{BB962C8B-B14F-4D97-AF65-F5344CB8AC3E}">
        <p14:creationId xmlns:p14="http://schemas.microsoft.com/office/powerpoint/2010/main" val="9918876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8455" y="509742"/>
            <a:ext cx="4141455" cy="5909310"/>
          </a:xfrm>
          <a:prstGeom prst="rect">
            <a:avLst/>
          </a:prstGeom>
          <a:noFill/>
        </p:spPr>
        <p:txBody>
          <a:bodyPr wrap="none" rtlCol="0">
            <a:spAutoFit/>
          </a:bodyPr>
          <a:lstStyle/>
          <a:p>
            <a:r>
              <a:rPr lang="en-US" dirty="0"/>
              <a:t>drama classes, </a:t>
            </a:r>
          </a:p>
          <a:p>
            <a:r>
              <a:rPr lang="en-US" dirty="0"/>
              <a:t>day care programs, </a:t>
            </a:r>
            <a:endParaRPr lang="en-US" dirty="0" smtClean="0"/>
          </a:p>
          <a:p>
            <a:r>
              <a:rPr lang="en-US" dirty="0" smtClean="0"/>
              <a:t>Kindergarten,</a:t>
            </a:r>
            <a:endParaRPr lang="en-US" dirty="0"/>
          </a:p>
          <a:p>
            <a:r>
              <a:rPr lang="en-US" dirty="0"/>
              <a:t>coffee house/theater, </a:t>
            </a:r>
          </a:p>
          <a:p>
            <a:r>
              <a:rPr lang="en-US" dirty="0"/>
              <a:t>art and labor museum, </a:t>
            </a:r>
          </a:p>
          <a:p>
            <a:r>
              <a:rPr lang="en-US" dirty="0"/>
              <a:t>Sunday concerts, </a:t>
            </a:r>
            <a:endParaRPr lang="en-US" dirty="0" smtClean="0"/>
          </a:p>
          <a:p>
            <a:r>
              <a:rPr lang="en-US" dirty="0" smtClean="0"/>
              <a:t>Speaker Series, </a:t>
            </a:r>
            <a:r>
              <a:rPr lang="en-US" dirty="0" smtClean="0"/>
              <a:t>choir</a:t>
            </a:r>
            <a:r>
              <a:rPr lang="en-US" dirty="0"/>
              <a:t>, </a:t>
            </a:r>
          </a:p>
          <a:p>
            <a:r>
              <a:rPr lang="en-US" dirty="0"/>
              <a:t>over 25 clubs, </a:t>
            </a:r>
            <a:endParaRPr lang="en-US" dirty="0" smtClean="0"/>
          </a:p>
          <a:p>
            <a:endParaRPr lang="en-US" dirty="0" smtClean="0"/>
          </a:p>
          <a:p>
            <a:r>
              <a:rPr lang="en-US" b="1" dirty="0" smtClean="0"/>
              <a:t>Urban Neighborhood Services</a:t>
            </a:r>
            <a:endParaRPr lang="en-US" b="1" dirty="0"/>
          </a:p>
          <a:p>
            <a:r>
              <a:rPr lang="en-US" dirty="0"/>
              <a:t>meeting rooms for organized labor, </a:t>
            </a:r>
          </a:p>
          <a:p>
            <a:r>
              <a:rPr lang="en-US" dirty="0"/>
              <a:t>cooperative apartments for young women</a:t>
            </a:r>
          </a:p>
          <a:p>
            <a:r>
              <a:rPr lang="en-US" dirty="0"/>
              <a:t>College Extension courses</a:t>
            </a:r>
          </a:p>
          <a:p>
            <a:r>
              <a:rPr lang="en-US" dirty="0"/>
              <a:t>Voter Registration</a:t>
            </a:r>
          </a:p>
          <a:p>
            <a:endParaRPr lang="en-US" dirty="0"/>
          </a:p>
          <a:p>
            <a:r>
              <a:rPr lang="en-US" b="1" dirty="0"/>
              <a:t>F</a:t>
            </a:r>
            <a:r>
              <a:rPr lang="en-US" b="1" dirty="0" smtClean="0"/>
              <a:t>irst </a:t>
            </a:r>
            <a:r>
              <a:rPr lang="en-US" b="1" dirty="0"/>
              <a:t>in Chicago to establish a public </a:t>
            </a:r>
          </a:p>
          <a:p>
            <a:r>
              <a:rPr lang="en-US" dirty="0"/>
              <a:t>bath,</a:t>
            </a:r>
          </a:p>
          <a:p>
            <a:r>
              <a:rPr lang="en-US" dirty="0"/>
              <a:t>gymnasium, </a:t>
            </a:r>
          </a:p>
          <a:p>
            <a:r>
              <a:rPr lang="en-US" dirty="0"/>
              <a:t>kitchen, </a:t>
            </a:r>
          </a:p>
          <a:p>
            <a:r>
              <a:rPr lang="en-US" dirty="0"/>
              <a:t>playground, </a:t>
            </a:r>
          </a:p>
          <a:p>
            <a:r>
              <a:rPr lang="en-US" dirty="0"/>
              <a:t> swimming pool.</a:t>
            </a:r>
          </a:p>
        </p:txBody>
      </p:sp>
      <p:sp>
        <p:nvSpPr>
          <p:cNvPr id="4" name="TextBox 3"/>
          <p:cNvSpPr txBox="1"/>
          <p:nvPr/>
        </p:nvSpPr>
        <p:spPr>
          <a:xfrm>
            <a:off x="173679" y="5228772"/>
            <a:ext cx="2884123" cy="461665"/>
          </a:xfrm>
          <a:prstGeom prst="rect">
            <a:avLst/>
          </a:prstGeom>
          <a:noFill/>
        </p:spPr>
        <p:txBody>
          <a:bodyPr wrap="none" rtlCol="0">
            <a:spAutoFit/>
          </a:bodyPr>
          <a:lstStyle/>
          <a:p>
            <a:r>
              <a:rPr lang="en-US" sz="2400" b="1" dirty="0"/>
              <a:t>Hull House Activities </a:t>
            </a: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0"/>
            <a:ext cx="3231480" cy="4934857"/>
          </a:xfrm>
          <a:prstGeom prst="rect">
            <a:avLst/>
          </a:prstGeom>
        </p:spPr>
      </p:pic>
      <p:sp>
        <p:nvSpPr>
          <p:cNvPr id="6" name="TextBox 5"/>
          <p:cNvSpPr txBox="1"/>
          <p:nvPr/>
        </p:nvSpPr>
        <p:spPr>
          <a:xfrm>
            <a:off x="9216571" y="505993"/>
            <a:ext cx="2207720" cy="369332"/>
          </a:xfrm>
          <a:prstGeom prst="rect">
            <a:avLst/>
          </a:prstGeom>
          <a:noFill/>
        </p:spPr>
        <p:txBody>
          <a:bodyPr wrap="none" rtlCol="0">
            <a:spAutoFit/>
          </a:bodyPr>
          <a:lstStyle/>
          <a:p>
            <a:r>
              <a:rPr lang="en-US" b="1" smtClean="0"/>
              <a:t>Texas Women’s Clubs</a:t>
            </a:r>
            <a:endParaRPr lang="en-US" b="1"/>
          </a:p>
        </p:txBody>
      </p:sp>
      <p:sp>
        <p:nvSpPr>
          <p:cNvPr id="5" name="TextBox 4"/>
          <p:cNvSpPr txBox="1"/>
          <p:nvPr/>
        </p:nvSpPr>
        <p:spPr>
          <a:xfrm>
            <a:off x="9390743" y="1335314"/>
            <a:ext cx="2142894" cy="2585323"/>
          </a:xfrm>
          <a:prstGeom prst="rect">
            <a:avLst/>
          </a:prstGeom>
          <a:noFill/>
        </p:spPr>
        <p:txBody>
          <a:bodyPr wrap="none" rtlCol="0">
            <a:spAutoFit/>
          </a:bodyPr>
          <a:lstStyle/>
          <a:p>
            <a:r>
              <a:rPr lang="en-US" dirty="0" smtClean="0"/>
              <a:t>Libraries</a:t>
            </a:r>
          </a:p>
          <a:p>
            <a:r>
              <a:rPr lang="en-US" dirty="0" smtClean="0"/>
              <a:t>School playgrounds</a:t>
            </a:r>
          </a:p>
          <a:p>
            <a:r>
              <a:rPr lang="en-US" dirty="0" smtClean="0"/>
              <a:t>City playgrounds</a:t>
            </a:r>
          </a:p>
          <a:p>
            <a:r>
              <a:rPr lang="en-US" dirty="0" smtClean="0"/>
              <a:t>Traveling Art Exhibits</a:t>
            </a:r>
          </a:p>
          <a:p>
            <a:r>
              <a:rPr lang="en-US" dirty="0" smtClean="0"/>
              <a:t>Literary groups</a:t>
            </a:r>
          </a:p>
          <a:p>
            <a:r>
              <a:rPr lang="en-US" dirty="0" smtClean="0"/>
              <a:t>Civic beautification</a:t>
            </a:r>
          </a:p>
          <a:p>
            <a:r>
              <a:rPr lang="en-US" dirty="0" smtClean="0"/>
              <a:t>“soap &amp; water days”</a:t>
            </a:r>
          </a:p>
          <a:p>
            <a:r>
              <a:rPr lang="en-US" dirty="0" smtClean="0"/>
              <a:t>Concerts</a:t>
            </a:r>
          </a:p>
          <a:p>
            <a:r>
              <a:rPr lang="en-US" dirty="0" smtClean="0"/>
              <a:t>lectures</a:t>
            </a:r>
            <a:endParaRPr lang="en-US" dirty="0"/>
          </a:p>
        </p:txBody>
      </p:sp>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t="19429" r="1947"/>
          <a:stretch/>
        </p:blipFill>
        <p:spPr>
          <a:xfrm>
            <a:off x="8728813" y="4673599"/>
            <a:ext cx="2418159" cy="1745453"/>
          </a:xfrm>
          <a:prstGeom prst="rect">
            <a:avLst/>
          </a:prstGeom>
        </p:spPr>
      </p:pic>
    </p:spTree>
    <p:extLst>
      <p:ext uri="{BB962C8B-B14F-4D97-AF65-F5344CB8AC3E}">
        <p14:creationId xmlns:p14="http://schemas.microsoft.com/office/powerpoint/2010/main" val="327867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97465" y="1156368"/>
            <a:ext cx="2757010" cy="2891409"/>
          </a:xfrm>
          <a:prstGeom prst="rect">
            <a:avLst/>
          </a:prstGeom>
          <a:effectLst>
            <a:outerShdw blurRad="123825" dist="139700" dir="2280000" algn="tl" rotWithShape="0">
              <a:srgbClr val="000000">
                <a:alpha val="43000"/>
              </a:srgbClr>
            </a:outerShdw>
          </a:effectLst>
        </p:spPr>
      </p:pic>
      <p:pic>
        <p:nvPicPr>
          <p:cNvPr id="3" name="Picture 2" descr="Picture 18.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86504" y="2257610"/>
            <a:ext cx="3979265" cy="4268530"/>
          </a:xfrm>
          <a:prstGeom prst="rect">
            <a:avLst/>
          </a:prstGeom>
        </p:spPr>
      </p:pic>
      <p:sp>
        <p:nvSpPr>
          <p:cNvPr id="4" name="TextBox 3"/>
          <p:cNvSpPr txBox="1"/>
          <p:nvPr/>
        </p:nvSpPr>
        <p:spPr>
          <a:xfrm>
            <a:off x="5043878" y="556203"/>
            <a:ext cx="2499915" cy="1200329"/>
          </a:xfrm>
          <a:prstGeom prst="rect">
            <a:avLst/>
          </a:prstGeom>
          <a:noFill/>
        </p:spPr>
        <p:txBody>
          <a:bodyPr wrap="none" rtlCol="0">
            <a:spAutoFit/>
          </a:bodyPr>
          <a:lstStyle/>
          <a:p>
            <a:pPr marL="342900" indent="-342900">
              <a:buFont typeface="Arial"/>
              <a:buChar char="•"/>
            </a:pPr>
            <a:r>
              <a:rPr lang="en-US" sz="2400" dirty="0"/>
              <a:t>Child labor laws</a:t>
            </a:r>
          </a:p>
          <a:p>
            <a:pPr marL="342900" indent="-342900">
              <a:buFont typeface="Arial"/>
              <a:buChar char="•"/>
            </a:pPr>
            <a:r>
              <a:rPr lang="en-US" sz="2400" dirty="0"/>
              <a:t>Playgrounds</a:t>
            </a:r>
          </a:p>
          <a:p>
            <a:pPr marL="342900" indent="-342900">
              <a:buFont typeface="Arial"/>
              <a:buChar char="•"/>
            </a:pPr>
            <a:r>
              <a:rPr lang="en-US" sz="2400" dirty="0"/>
              <a:t>Juvenile Courts</a:t>
            </a:r>
          </a:p>
        </p:txBody>
      </p:sp>
      <p:sp>
        <p:nvSpPr>
          <p:cNvPr id="5" name="TextBox 4"/>
          <p:cNvSpPr txBox="1"/>
          <p:nvPr/>
        </p:nvSpPr>
        <p:spPr>
          <a:xfrm>
            <a:off x="662608" y="4391875"/>
            <a:ext cx="3563861" cy="1938992"/>
          </a:xfrm>
          <a:prstGeom prst="rect">
            <a:avLst/>
          </a:prstGeom>
          <a:noFill/>
        </p:spPr>
        <p:txBody>
          <a:bodyPr wrap="none" rtlCol="0">
            <a:spAutoFit/>
          </a:bodyPr>
          <a:lstStyle/>
          <a:p>
            <a:pPr marL="285750" indent="-285750">
              <a:buFont typeface="Arial"/>
              <a:buChar char="•"/>
            </a:pPr>
            <a:r>
              <a:rPr lang="en-US" sz="2400" dirty="0"/>
              <a:t>Street Cleaning/garbage </a:t>
            </a:r>
            <a:br>
              <a:rPr lang="en-US" sz="2400" dirty="0"/>
            </a:br>
            <a:r>
              <a:rPr lang="en-US" sz="2400" dirty="0"/>
              <a:t>collection</a:t>
            </a:r>
          </a:p>
          <a:p>
            <a:pPr marL="285750" indent="-285750">
              <a:buFont typeface="Arial"/>
              <a:buChar char="•"/>
            </a:pPr>
            <a:r>
              <a:rPr lang="en-US" sz="2400" dirty="0"/>
              <a:t>Water/Sewer</a:t>
            </a:r>
          </a:p>
          <a:p>
            <a:pPr marL="285750" indent="-285750">
              <a:buFont typeface="Arial"/>
              <a:buChar char="•"/>
            </a:pPr>
            <a:r>
              <a:rPr lang="en-US" sz="2400" dirty="0"/>
              <a:t>Healthier workplace</a:t>
            </a:r>
          </a:p>
          <a:p>
            <a:endParaRPr lang="en-US" sz="2400" dirty="0"/>
          </a:p>
        </p:txBody>
      </p:sp>
      <p:sp>
        <p:nvSpPr>
          <p:cNvPr id="6" name="TextBox 5"/>
          <p:cNvSpPr txBox="1"/>
          <p:nvPr/>
        </p:nvSpPr>
        <p:spPr>
          <a:xfrm>
            <a:off x="935600" y="381088"/>
            <a:ext cx="3080741" cy="523220"/>
          </a:xfrm>
          <a:prstGeom prst="rect">
            <a:avLst/>
          </a:prstGeom>
          <a:noFill/>
        </p:spPr>
        <p:txBody>
          <a:bodyPr wrap="none" rtlCol="0">
            <a:spAutoFit/>
          </a:bodyPr>
          <a:lstStyle/>
          <a:p>
            <a:r>
              <a:rPr lang="en-US" sz="2800" dirty="0"/>
              <a:t>Active social reform</a:t>
            </a:r>
          </a:p>
        </p:txBody>
      </p:sp>
    </p:spTree>
    <p:extLst>
      <p:ext uri="{BB962C8B-B14F-4D97-AF65-F5344CB8AC3E}">
        <p14:creationId xmlns:p14="http://schemas.microsoft.com/office/powerpoint/2010/main" val="12538799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22820" y="418335"/>
            <a:ext cx="3411260" cy="5445917"/>
          </a:xfrm>
          <a:prstGeom prst="rect">
            <a:avLst/>
          </a:prstGeom>
        </p:spPr>
      </p:pic>
      <p:sp>
        <p:nvSpPr>
          <p:cNvPr id="4" name="TextBox 3"/>
          <p:cNvSpPr txBox="1"/>
          <p:nvPr/>
        </p:nvSpPr>
        <p:spPr>
          <a:xfrm>
            <a:off x="4626641" y="500767"/>
            <a:ext cx="5974584" cy="707886"/>
          </a:xfrm>
          <a:prstGeom prst="rect">
            <a:avLst/>
          </a:prstGeom>
          <a:noFill/>
        </p:spPr>
        <p:txBody>
          <a:bodyPr wrap="none" rtlCol="0">
            <a:spAutoFit/>
          </a:bodyPr>
          <a:lstStyle/>
          <a:p>
            <a:r>
              <a:rPr lang="en-US" sz="4000" dirty="0" err="1" smtClean="0"/>
              <a:t>Maternalism</a:t>
            </a:r>
            <a:r>
              <a:rPr lang="en-US" sz="4000" dirty="0" smtClean="0"/>
              <a:t>-social activism</a:t>
            </a:r>
            <a:endParaRPr lang="en-US" sz="4000" dirty="0"/>
          </a:p>
        </p:txBody>
      </p:sp>
      <p:sp>
        <p:nvSpPr>
          <p:cNvPr id="6" name="TextBox 5"/>
          <p:cNvSpPr txBox="1"/>
          <p:nvPr/>
        </p:nvSpPr>
        <p:spPr>
          <a:xfrm>
            <a:off x="4626641" y="3178425"/>
            <a:ext cx="3962142" cy="1569660"/>
          </a:xfrm>
          <a:prstGeom prst="rect">
            <a:avLst/>
          </a:prstGeom>
          <a:noFill/>
        </p:spPr>
        <p:txBody>
          <a:bodyPr wrap="none" rtlCol="0">
            <a:spAutoFit/>
          </a:bodyPr>
          <a:lstStyle/>
          <a:p>
            <a:r>
              <a:rPr lang="en-US" sz="3200" dirty="0"/>
              <a:t>Claim policy areas that</a:t>
            </a:r>
          </a:p>
          <a:p>
            <a:r>
              <a:rPr lang="en-US" sz="3200" dirty="0"/>
              <a:t>affected women and </a:t>
            </a:r>
          </a:p>
          <a:p>
            <a:r>
              <a:rPr lang="en-US" sz="3200" dirty="0"/>
              <a:t>children</a:t>
            </a:r>
          </a:p>
        </p:txBody>
      </p:sp>
      <p:sp>
        <p:nvSpPr>
          <p:cNvPr id="7" name="TextBox 6"/>
          <p:cNvSpPr txBox="1"/>
          <p:nvPr/>
        </p:nvSpPr>
        <p:spPr>
          <a:xfrm>
            <a:off x="6941706" y="1222656"/>
            <a:ext cx="2699928" cy="369332"/>
          </a:xfrm>
          <a:prstGeom prst="rect">
            <a:avLst/>
          </a:prstGeom>
          <a:noFill/>
        </p:spPr>
        <p:txBody>
          <a:bodyPr wrap="none" rtlCol="0">
            <a:spAutoFit/>
          </a:bodyPr>
          <a:lstStyle/>
          <a:p>
            <a:r>
              <a:rPr lang="en-US" dirty="0"/>
              <a:t>Moral Authority of Mother</a:t>
            </a:r>
          </a:p>
        </p:txBody>
      </p:sp>
      <p:sp>
        <p:nvSpPr>
          <p:cNvPr id="8" name="Donut 7"/>
          <p:cNvSpPr/>
          <p:nvPr/>
        </p:nvSpPr>
        <p:spPr>
          <a:xfrm>
            <a:off x="4079645" y="2748892"/>
            <a:ext cx="4682679" cy="2363098"/>
          </a:xfrm>
          <a:prstGeom prst="donut">
            <a:avLst>
              <a:gd name="adj" fmla="val 307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 name="Right Arrow 1"/>
          <p:cNvSpPr/>
          <p:nvPr/>
        </p:nvSpPr>
        <p:spPr>
          <a:xfrm>
            <a:off x="9007889" y="396325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231862" y="3863112"/>
            <a:ext cx="1165512" cy="584775"/>
          </a:xfrm>
          <a:prstGeom prst="rect">
            <a:avLst/>
          </a:prstGeom>
          <a:noFill/>
        </p:spPr>
        <p:txBody>
          <a:bodyPr wrap="none" rtlCol="0">
            <a:spAutoFit/>
          </a:bodyPr>
          <a:lstStyle/>
          <a:p>
            <a:r>
              <a:rPr lang="en-US" sz="3200" dirty="0" smtClean="0"/>
              <a:t>Peace</a:t>
            </a:r>
            <a:endParaRPr lang="en-US" sz="3200" dirty="0"/>
          </a:p>
        </p:txBody>
      </p:sp>
    </p:spTree>
    <p:extLst>
      <p:ext uri="{BB962C8B-B14F-4D97-AF65-F5344CB8AC3E}">
        <p14:creationId xmlns:p14="http://schemas.microsoft.com/office/powerpoint/2010/main" val="2466114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1247"/>
          <a:stretch/>
        </p:blipFill>
        <p:spPr>
          <a:xfrm>
            <a:off x="1040162" y="1376401"/>
            <a:ext cx="2011369" cy="2881868"/>
          </a:xfrm>
          <a:prstGeom prst="rect">
            <a:avLst/>
          </a:prstGeom>
        </p:spPr>
      </p:pic>
      <p:sp>
        <p:nvSpPr>
          <p:cNvPr id="3" name="Donut 2"/>
          <p:cNvSpPr/>
          <p:nvPr/>
        </p:nvSpPr>
        <p:spPr>
          <a:xfrm>
            <a:off x="5855370" y="962526"/>
            <a:ext cx="4592053" cy="5574632"/>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solidFill>
                  <a:schemeClr val="tx1"/>
                </a:solidFill>
              </a:rPr>
              <a:t>ç</a:t>
            </a:r>
            <a:endParaRPr lang="en-US" dirty="0">
              <a:solidFill>
                <a:schemeClr val="tx1"/>
              </a:solidFill>
            </a:endParaRPr>
          </a:p>
        </p:txBody>
      </p:sp>
      <p:sp>
        <p:nvSpPr>
          <p:cNvPr id="4" name="TextBox 3"/>
          <p:cNvSpPr txBox="1"/>
          <p:nvPr/>
        </p:nvSpPr>
        <p:spPr>
          <a:xfrm>
            <a:off x="1040162" y="785186"/>
            <a:ext cx="2414543" cy="646331"/>
          </a:xfrm>
          <a:prstGeom prst="rect">
            <a:avLst/>
          </a:prstGeom>
          <a:noFill/>
        </p:spPr>
        <p:txBody>
          <a:bodyPr wrap="none" rtlCol="0">
            <a:spAutoFit/>
          </a:bodyPr>
          <a:lstStyle/>
          <a:p>
            <a:r>
              <a:rPr lang="en-US" sz="3600" dirty="0"/>
              <a:t>Paternalism</a:t>
            </a:r>
          </a:p>
        </p:txBody>
      </p:sp>
      <p:sp>
        <p:nvSpPr>
          <p:cNvPr id="7" name="TextBox 6"/>
          <p:cNvSpPr txBox="1"/>
          <p:nvPr/>
        </p:nvSpPr>
        <p:spPr>
          <a:xfrm>
            <a:off x="6862831" y="5159572"/>
            <a:ext cx="1844338" cy="646331"/>
          </a:xfrm>
          <a:prstGeom prst="rect">
            <a:avLst/>
          </a:prstGeom>
          <a:noFill/>
        </p:spPr>
        <p:txBody>
          <a:bodyPr wrap="none" rtlCol="0">
            <a:spAutoFit/>
          </a:bodyPr>
          <a:lstStyle/>
          <a:p>
            <a:r>
              <a:rPr lang="en-US" dirty="0"/>
              <a:t>Duty</a:t>
            </a:r>
          </a:p>
          <a:p>
            <a:r>
              <a:rPr lang="en-US" dirty="0"/>
              <a:t>Moral Absolutism</a:t>
            </a:r>
          </a:p>
        </p:txBody>
      </p:sp>
      <p:sp>
        <p:nvSpPr>
          <p:cNvPr id="8" name="TextBox 7"/>
          <p:cNvSpPr txBox="1"/>
          <p:nvPr/>
        </p:nvSpPr>
        <p:spPr>
          <a:xfrm>
            <a:off x="10030691" y="748350"/>
            <a:ext cx="1746632" cy="646331"/>
          </a:xfrm>
          <a:prstGeom prst="rect">
            <a:avLst/>
          </a:prstGeom>
          <a:noFill/>
        </p:spPr>
        <p:txBody>
          <a:bodyPr wrap="none" rtlCol="0">
            <a:spAutoFit/>
          </a:bodyPr>
          <a:lstStyle/>
          <a:p>
            <a:r>
              <a:rPr lang="en-US" dirty="0" smtClean="0"/>
              <a:t>Woman’s sphere</a:t>
            </a:r>
          </a:p>
          <a:p>
            <a:r>
              <a:rPr lang="en-US" dirty="0" smtClean="0"/>
              <a:t>Private Sphere</a:t>
            </a:r>
            <a:endParaRPr lang="en-US" dirty="0"/>
          </a:p>
        </p:txBody>
      </p:sp>
      <p:pic>
        <p:nvPicPr>
          <p:cNvPr id="9" name="Picture 8"/>
          <p:cNvPicPr>
            <a:picLocks noChangeAspect="1"/>
          </p:cNvPicPr>
          <p:nvPr/>
        </p:nvPicPr>
        <p:blipFill>
          <a:blip r:embed="rId3"/>
          <a:stretch>
            <a:fillRect/>
          </a:stretch>
        </p:blipFill>
        <p:spPr>
          <a:xfrm>
            <a:off x="6985085" y="1962920"/>
            <a:ext cx="2332621" cy="3089564"/>
          </a:xfrm>
          <a:prstGeom prst="rect">
            <a:avLst/>
          </a:prstGeom>
        </p:spPr>
      </p:pic>
      <p:sp>
        <p:nvSpPr>
          <p:cNvPr id="10" name="TextBox 9"/>
          <p:cNvSpPr txBox="1"/>
          <p:nvPr/>
        </p:nvSpPr>
        <p:spPr>
          <a:xfrm>
            <a:off x="308931" y="4790874"/>
            <a:ext cx="4416722" cy="523220"/>
          </a:xfrm>
          <a:prstGeom prst="rect">
            <a:avLst/>
          </a:prstGeom>
          <a:noFill/>
        </p:spPr>
        <p:txBody>
          <a:bodyPr wrap="none" rtlCol="0">
            <a:spAutoFit/>
          </a:bodyPr>
          <a:lstStyle/>
          <a:p>
            <a:r>
              <a:rPr lang="en-US" sz="2800" dirty="0" smtClean="0"/>
              <a:t>Public Sphere </a:t>
            </a:r>
            <a:r>
              <a:rPr lang="mr-IN" sz="2800" dirty="0" smtClean="0"/>
              <a:t>–</a:t>
            </a:r>
            <a:r>
              <a:rPr lang="en-US" sz="2800" dirty="0" smtClean="0"/>
              <a:t> male domain</a:t>
            </a:r>
            <a:endParaRPr lang="en-US" sz="2800" dirty="0"/>
          </a:p>
        </p:txBody>
      </p:sp>
    </p:spTree>
    <p:extLst>
      <p:ext uri="{BB962C8B-B14F-4D97-AF65-F5344CB8AC3E}">
        <p14:creationId xmlns:p14="http://schemas.microsoft.com/office/powerpoint/2010/main" val="12458297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926946" y="313217"/>
            <a:ext cx="3779951" cy="523220"/>
          </a:xfrm>
          <a:prstGeom prst="rect">
            <a:avLst/>
          </a:prstGeom>
          <a:noFill/>
        </p:spPr>
        <p:txBody>
          <a:bodyPr wrap="none" rtlCol="0">
            <a:spAutoFit/>
          </a:bodyPr>
          <a:lstStyle/>
          <a:p>
            <a:r>
              <a:rPr lang="en-US" sz="2800" dirty="0"/>
              <a:t>Municipal Housekeeping</a:t>
            </a:r>
          </a:p>
        </p:txBody>
      </p:sp>
      <p:pic>
        <p:nvPicPr>
          <p:cNvPr id="5" name="Picture 4"/>
          <p:cNvPicPr>
            <a:picLocks noChangeAspect="1"/>
          </p:cNvPicPr>
          <p:nvPr/>
        </p:nvPicPr>
        <p:blipFill>
          <a:blip r:embed="rId3"/>
          <a:stretch>
            <a:fillRect/>
          </a:stretch>
        </p:blipFill>
        <p:spPr>
          <a:xfrm>
            <a:off x="6487184" y="1013146"/>
            <a:ext cx="3219712" cy="1858533"/>
          </a:xfrm>
          <a:prstGeom prst="rect">
            <a:avLst/>
          </a:prstGeom>
        </p:spPr>
      </p:pic>
      <p:sp>
        <p:nvSpPr>
          <p:cNvPr id="6" name="TextBox 5"/>
          <p:cNvSpPr txBox="1"/>
          <p:nvPr/>
        </p:nvSpPr>
        <p:spPr>
          <a:xfrm>
            <a:off x="955965" y="2040682"/>
            <a:ext cx="3573029" cy="830997"/>
          </a:xfrm>
          <a:prstGeom prst="rect">
            <a:avLst/>
          </a:prstGeom>
          <a:noFill/>
        </p:spPr>
        <p:txBody>
          <a:bodyPr wrap="none" rtlCol="0">
            <a:spAutoFit/>
          </a:bodyPr>
          <a:lstStyle/>
          <a:p>
            <a:r>
              <a:rPr lang="en-US" sz="2400" dirty="0"/>
              <a:t>Criticized outmoded model</a:t>
            </a:r>
          </a:p>
          <a:p>
            <a:r>
              <a:rPr lang="en-US" sz="2400" dirty="0"/>
              <a:t>of city governance</a:t>
            </a:r>
          </a:p>
        </p:txBody>
      </p:sp>
      <p:sp>
        <p:nvSpPr>
          <p:cNvPr id="7" name="TextBox 6"/>
          <p:cNvSpPr txBox="1"/>
          <p:nvPr/>
        </p:nvSpPr>
        <p:spPr>
          <a:xfrm>
            <a:off x="7573921" y="3258955"/>
            <a:ext cx="2933816" cy="1200329"/>
          </a:xfrm>
          <a:prstGeom prst="rect">
            <a:avLst/>
          </a:prstGeom>
          <a:noFill/>
        </p:spPr>
        <p:txBody>
          <a:bodyPr wrap="none" rtlCol="0">
            <a:spAutoFit/>
          </a:bodyPr>
          <a:lstStyle/>
          <a:p>
            <a:r>
              <a:rPr lang="en-US" sz="2400" dirty="0"/>
              <a:t>Argued in favor of a</a:t>
            </a:r>
          </a:p>
          <a:p>
            <a:r>
              <a:rPr lang="en-US" sz="2400" dirty="0"/>
              <a:t>more caring model of </a:t>
            </a:r>
          </a:p>
          <a:p>
            <a:r>
              <a:rPr lang="en-US" sz="2400" dirty="0"/>
              <a:t>city government.</a:t>
            </a:r>
          </a:p>
        </p:txBody>
      </p:sp>
      <p:sp>
        <p:nvSpPr>
          <p:cNvPr id="8" name="Donut 7"/>
          <p:cNvSpPr/>
          <p:nvPr/>
        </p:nvSpPr>
        <p:spPr>
          <a:xfrm rot="5400000">
            <a:off x="5032755" y="4154303"/>
            <a:ext cx="2560101" cy="2120786"/>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Donut 8"/>
          <p:cNvSpPr/>
          <p:nvPr/>
        </p:nvSpPr>
        <p:spPr>
          <a:xfrm rot="5125424">
            <a:off x="4542043" y="3674376"/>
            <a:ext cx="3484756" cy="2688565"/>
          </a:xfrm>
          <a:prstGeom prst="donut">
            <a:avLst>
              <a:gd name="adj" fmla="val 3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7573922" y="5919983"/>
            <a:ext cx="1394507" cy="646331"/>
          </a:xfrm>
          <a:prstGeom prst="rect">
            <a:avLst/>
          </a:prstGeom>
          <a:noFill/>
        </p:spPr>
        <p:txBody>
          <a:bodyPr wrap="none" rtlCol="0">
            <a:spAutoFit/>
          </a:bodyPr>
          <a:lstStyle/>
          <a:p>
            <a:r>
              <a:rPr lang="en-US" dirty="0"/>
              <a:t>Widen Social</a:t>
            </a:r>
          </a:p>
          <a:p>
            <a:r>
              <a:rPr lang="en-US" dirty="0"/>
              <a:t>Claim</a:t>
            </a:r>
          </a:p>
        </p:txBody>
      </p:sp>
      <p:sp>
        <p:nvSpPr>
          <p:cNvPr id="12" name="TextBox 11"/>
          <p:cNvSpPr txBox="1"/>
          <p:nvPr/>
        </p:nvSpPr>
        <p:spPr>
          <a:xfrm>
            <a:off x="500870" y="3519146"/>
            <a:ext cx="1560235" cy="830997"/>
          </a:xfrm>
          <a:prstGeom prst="rect">
            <a:avLst/>
          </a:prstGeom>
          <a:noFill/>
        </p:spPr>
        <p:txBody>
          <a:bodyPr wrap="none" rtlCol="0">
            <a:spAutoFit/>
          </a:bodyPr>
          <a:lstStyle/>
          <a:p>
            <a:r>
              <a:rPr lang="en-US" sz="2400" dirty="0"/>
              <a:t>Women’s </a:t>
            </a:r>
            <a:br>
              <a:rPr lang="en-US" sz="2400" dirty="0"/>
            </a:br>
            <a:r>
              <a:rPr lang="en-US" sz="2400" dirty="0"/>
              <a:t>experience</a:t>
            </a:r>
          </a:p>
        </p:txBody>
      </p:sp>
      <p:pic>
        <p:nvPicPr>
          <p:cNvPr id="13" name="Picture 12"/>
          <p:cNvPicPr>
            <a:picLocks noChangeAspect="1"/>
          </p:cNvPicPr>
          <p:nvPr/>
        </p:nvPicPr>
        <p:blipFill>
          <a:blip r:embed="rId4">
            <a:alphaModFix amt="50000"/>
          </a:blip>
          <a:stretch>
            <a:fillRect/>
          </a:stretch>
        </p:blipFill>
        <p:spPr>
          <a:xfrm>
            <a:off x="5279776" y="3662687"/>
            <a:ext cx="2038486" cy="2699981"/>
          </a:xfrm>
          <a:prstGeom prst="rect">
            <a:avLst/>
          </a:prstGeom>
        </p:spPr>
      </p:pic>
    </p:spTree>
    <p:extLst>
      <p:ext uri="{BB962C8B-B14F-4D97-AF65-F5344CB8AC3E}">
        <p14:creationId xmlns:p14="http://schemas.microsoft.com/office/powerpoint/2010/main" val="7281319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14231" y="3450621"/>
            <a:ext cx="1896897" cy="3031920"/>
          </a:xfrm>
          <a:prstGeom prst="rect">
            <a:avLst/>
          </a:prstGeom>
          <a:effectLst>
            <a:outerShdw blurRad="50800" dist="38100" dir="8100000" algn="tr" rotWithShape="0">
              <a:prstClr val="black">
                <a:alpha val="40000"/>
              </a:prstClr>
            </a:outerShdw>
          </a:effectLst>
        </p:spPr>
      </p:pic>
      <p:sp>
        <p:nvSpPr>
          <p:cNvPr id="5" name="TextBox 4"/>
          <p:cNvSpPr txBox="1"/>
          <p:nvPr/>
        </p:nvSpPr>
        <p:spPr>
          <a:xfrm>
            <a:off x="4395217" y="393034"/>
            <a:ext cx="4807855" cy="584775"/>
          </a:xfrm>
          <a:prstGeom prst="rect">
            <a:avLst/>
          </a:prstGeom>
          <a:noFill/>
        </p:spPr>
        <p:txBody>
          <a:bodyPr wrap="none" rtlCol="0">
            <a:spAutoFit/>
          </a:bodyPr>
          <a:lstStyle/>
          <a:p>
            <a:r>
              <a:rPr lang="en-US" sz="3200" b="1" dirty="0"/>
              <a:t>Civic </a:t>
            </a:r>
            <a:r>
              <a:rPr lang="en-US" sz="3200" b="1" dirty="0" smtClean="0"/>
              <a:t>(Social) Housekeeping</a:t>
            </a:r>
            <a:endParaRPr lang="en-US" sz="3200" b="1" dirty="0"/>
          </a:p>
        </p:txBody>
      </p:sp>
      <p:sp>
        <p:nvSpPr>
          <p:cNvPr id="6" name="TextBox 5"/>
          <p:cNvSpPr txBox="1"/>
          <p:nvPr/>
        </p:nvSpPr>
        <p:spPr>
          <a:xfrm>
            <a:off x="3741761" y="1370954"/>
            <a:ext cx="7030440" cy="1938992"/>
          </a:xfrm>
          <a:prstGeom prst="rect">
            <a:avLst/>
          </a:prstGeom>
          <a:noFill/>
        </p:spPr>
        <p:txBody>
          <a:bodyPr wrap="none" rtlCol="0">
            <a:spAutoFit/>
          </a:bodyPr>
          <a:lstStyle/>
          <a:p>
            <a:r>
              <a:rPr lang="en-US" sz="2400" dirty="0"/>
              <a:t>“Survival of Militarism in City Government” (chapter 1)</a:t>
            </a:r>
            <a:br>
              <a:rPr lang="en-US" sz="2400" dirty="0"/>
            </a:br>
            <a:r>
              <a:rPr lang="en-US" sz="2400" dirty="0"/>
              <a:t/>
            </a:r>
            <a:br>
              <a:rPr lang="en-US" sz="2400" dirty="0"/>
            </a:br>
            <a:r>
              <a:rPr lang="en-US" sz="2400" dirty="0"/>
              <a:t>“Failure to Utilize Immigrants in City Government</a:t>
            </a:r>
            <a:br>
              <a:rPr lang="en-US" sz="2400" dirty="0"/>
            </a:br>
            <a:endParaRPr lang="en-US" sz="2400" dirty="0"/>
          </a:p>
          <a:p>
            <a:r>
              <a:rPr lang="en-US" sz="2400" dirty="0"/>
              <a:t>“Utilization of Women in City Government”</a:t>
            </a:r>
          </a:p>
        </p:txBody>
      </p:sp>
      <p:sp>
        <p:nvSpPr>
          <p:cNvPr id="4" name="TextBox 3"/>
          <p:cNvSpPr txBox="1"/>
          <p:nvPr/>
        </p:nvSpPr>
        <p:spPr>
          <a:xfrm>
            <a:off x="2280811" y="1333322"/>
            <a:ext cx="1120619" cy="646331"/>
          </a:xfrm>
          <a:prstGeom prst="rect">
            <a:avLst/>
          </a:prstGeom>
          <a:noFill/>
        </p:spPr>
        <p:txBody>
          <a:bodyPr wrap="none" rtlCol="0">
            <a:spAutoFit/>
          </a:bodyPr>
          <a:lstStyle/>
          <a:p>
            <a:r>
              <a:rPr lang="en-US" sz="3600" dirty="0"/>
              <a:t>1907</a:t>
            </a:r>
          </a:p>
        </p:txBody>
      </p:sp>
      <p:sp>
        <p:nvSpPr>
          <p:cNvPr id="3" name="TextBox 2"/>
          <p:cNvSpPr txBox="1"/>
          <p:nvPr/>
        </p:nvSpPr>
        <p:spPr>
          <a:xfrm>
            <a:off x="4915153" y="4216279"/>
            <a:ext cx="5361564" cy="1077218"/>
          </a:xfrm>
          <a:prstGeom prst="rect">
            <a:avLst/>
          </a:prstGeom>
          <a:noFill/>
        </p:spPr>
        <p:txBody>
          <a:bodyPr wrap="none" rtlCol="0">
            <a:spAutoFit/>
          </a:bodyPr>
          <a:lstStyle/>
          <a:p>
            <a:r>
              <a:rPr lang="en-US" sz="3200" dirty="0"/>
              <a:t>Social claim linked to Women’s </a:t>
            </a:r>
            <a:br>
              <a:rPr lang="en-US" sz="3200" dirty="0"/>
            </a:br>
            <a:r>
              <a:rPr lang="en-US" sz="3200" dirty="0"/>
              <a:t>Experience</a:t>
            </a:r>
          </a:p>
        </p:txBody>
      </p:sp>
      <p:sp>
        <p:nvSpPr>
          <p:cNvPr id="7" name="TextBox 6"/>
          <p:cNvSpPr txBox="1"/>
          <p:nvPr/>
        </p:nvSpPr>
        <p:spPr>
          <a:xfrm>
            <a:off x="4632961" y="6282466"/>
            <a:ext cx="4436023" cy="369332"/>
          </a:xfrm>
          <a:prstGeom prst="rect">
            <a:avLst/>
          </a:prstGeom>
          <a:noFill/>
        </p:spPr>
        <p:txBody>
          <a:bodyPr wrap="none" rtlCol="0">
            <a:spAutoFit/>
          </a:bodyPr>
          <a:lstStyle/>
          <a:p>
            <a:r>
              <a:rPr lang="en-US" dirty="0"/>
              <a:t>Natural Leader of Women’s Peace Movement</a:t>
            </a:r>
          </a:p>
        </p:txBody>
      </p:sp>
    </p:spTree>
    <p:extLst>
      <p:ext uri="{BB962C8B-B14F-4D97-AF65-F5344CB8AC3E}">
        <p14:creationId xmlns:p14="http://schemas.microsoft.com/office/powerpoint/2010/main" val="1937919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69701" y="321972"/>
            <a:ext cx="3614162" cy="5489471"/>
          </a:xfrm>
          <a:prstGeom prst="rect">
            <a:avLst/>
          </a:prstGeom>
        </p:spPr>
      </p:pic>
      <p:sp>
        <p:nvSpPr>
          <p:cNvPr id="4" name="TextBox 3"/>
          <p:cNvSpPr txBox="1"/>
          <p:nvPr/>
        </p:nvSpPr>
        <p:spPr>
          <a:xfrm>
            <a:off x="1339002" y="6078828"/>
            <a:ext cx="2969467" cy="646331"/>
          </a:xfrm>
          <a:prstGeom prst="rect">
            <a:avLst/>
          </a:prstGeom>
          <a:noFill/>
        </p:spPr>
        <p:txBody>
          <a:bodyPr wrap="none" rtlCol="0">
            <a:spAutoFit/>
          </a:bodyPr>
          <a:lstStyle/>
          <a:p>
            <a:r>
              <a:rPr lang="en-US" dirty="0" smtClean="0"/>
              <a:t>Samuel Palmer Brooks</a:t>
            </a:r>
          </a:p>
          <a:p>
            <a:r>
              <a:rPr lang="en-US" dirty="0" smtClean="0"/>
              <a:t>President Baylor (1902- 1931)</a:t>
            </a:r>
            <a:endParaRPr lang="en-US" dirty="0"/>
          </a:p>
        </p:txBody>
      </p:sp>
      <p:pic>
        <p:nvPicPr>
          <p:cNvPr id="3" name="Picture 2"/>
          <p:cNvPicPr>
            <a:picLocks noChangeAspect="1"/>
          </p:cNvPicPr>
          <p:nvPr/>
        </p:nvPicPr>
        <p:blipFill>
          <a:blip r:embed="rId3"/>
          <a:stretch>
            <a:fillRect/>
          </a:stretch>
        </p:blipFill>
        <p:spPr>
          <a:xfrm>
            <a:off x="5079729" y="560335"/>
            <a:ext cx="6690933" cy="4147132"/>
          </a:xfrm>
          <a:prstGeom prst="rect">
            <a:avLst/>
          </a:prstGeom>
        </p:spPr>
      </p:pic>
    </p:spTree>
    <p:extLst>
      <p:ext uri="{BB962C8B-B14F-4D97-AF65-F5344CB8AC3E}">
        <p14:creationId xmlns:p14="http://schemas.microsoft.com/office/powerpoint/2010/main" val="7485641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619186" y="2434107"/>
            <a:ext cx="2383700" cy="2202287"/>
          </a:xfrm>
          <a:prstGeom prst="rect">
            <a:avLst/>
          </a:prstGeom>
        </p:spPr>
      </p:pic>
      <p:sp>
        <p:nvSpPr>
          <p:cNvPr id="3" name="Donut 2"/>
          <p:cNvSpPr/>
          <p:nvPr/>
        </p:nvSpPr>
        <p:spPr>
          <a:xfrm>
            <a:off x="2331076" y="1674253"/>
            <a:ext cx="7057622" cy="4327302"/>
          </a:xfrm>
          <a:prstGeom prst="donut">
            <a:avLst>
              <a:gd name="adj" fmla="val 2445"/>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Donut 3"/>
          <p:cNvSpPr/>
          <p:nvPr/>
        </p:nvSpPr>
        <p:spPr>
          <a:xfrm>
            <a:off x="3242551" y="2202286"/>
            <a:ext cx="5435663" cy="3565301"/>
          </a:xfrm>
          <a:prstGeom prst="donut">
            <a:avLst>
              <a:gd name="adj" fmla="val 2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1622738" y="1056068"/>
            <a:ext cx="8809149" cy="5705340"/>
          </a:xfrm>
          <a:prstGeom prst="donut">
            <a:avLst>
              <a:gd name="adj" fmla="val 157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450761" y="686736"/>
            <a:ext cx="4906921" cy="584775"/>
          </a:xfrm>
          <a:prstGeom prst="rect">
            <a:avLst/>
          </a:prstGeom>
          <a:noFill/>
        </p:spPr>
        <p:txBody>
          <a:bodyPr wrap="none" rtlCol="0">
            <a:spAutoFit/>
          </a:bodyPr>
          <a:lstStyle/>
          <a:p>
            <a:r>
              <a:rPr lang="en-US" sz="3200" b="1" dirty="0" smtClean="0"/>
              <a:t>Expanding Women’s Sphere</a:t>
            </a:r>
            <a:endParaRPr lang="en-US" sz="3200" b="1" dirty="0"/>
          </a:p>
        </p:txBody>
      </p:sp>
      <p:sp>
        <p:nvSpPr>
          <p:cNvPr id="7" name="TextBox 6"/>
          <p:cNvSpPr txBox="1"/>
          <p:nvPr/>
        </p:nvSpPr>
        <p:spPr>
          <a:xfrm>
            <a:off x="9195515" y="334851"/>
            <a:ext cx="2167581" cy="1569660"/>
          </a:xfrm>
          <a:prstGeom prst="rect">
            <a:avLst/>
          </a:prstGeom>
          <a:noFill/>
        </p:spPr>
        <p:txBody>
          <a:bodyPr wrap="none" rtlCol="0">
            <a:spAutoFit/>
          </a:bodyPr>
          <a:lstStyle/>
          <a:p>
            <a:r>
              <a:rPr lang="en-US" sz="3200" b="1" dirty="0" smtClean="0">
                <a:solidFill>
                  <a:schemeClr val="accent1"/>
                </a:solidFill>
              </a:rPr>
              <a:t>Home</a:t>
            </a:r>
          </a:p>
          <a:p>
            <a:r>
              <a:rPr lang="en-US" sz="3200" b="1" dirty="0" smtClean="0">
                <a:solidFill>
                  <a:srgbClr val="C00000"/>
                </a:solidFill>
              </a:rPr>
              <a:t>Community</a:t>
            </a:r>
          </a:p>
          <a:p>
            <a:r>
              <a:rPr lang="en-US" sz="3200" b="1" dirty="0" smtClean="0">
                <a:solidFill>
                  <a:srgbClr val="00B050"/>
                </a:solidFill>
              </a:rPr>
              <a:t>World</a:t>
            </a:r>
            <a:endParaRPr lang="en-US" sz="3200" b="1" dirty="0">
              <a:solidFill>
                <a:srgbClr val="00B050"/>
              </a:solidFill>
            </a:endParaRPr>
          </a:p>
        </p:txBody>
      </p:sp>
      <p:pic>
        <p:nvPicPr>
          <p:cNvPr id="8" name="Picture 7"/>
          <p:cNvPicPr>
            <a:picLocks noChangeAspect="1"/>
          </p:cNvPicPr>
          <p:nvPr/>
        </p:nvPicPr>
        <p:blipFill>
          <a:blip r:embed="rId3"/>
          <a:stretch>
            <a:fillRect/>
          </a:stretch>
        </p:blipFill>
        <p:spPr>
          <a:xfrm>
            <a:off x="7890757" y="4382591"/>
            <a:ext cx="843175" cy="1157299"/>
          </a:xfrm>
          <a:prstGeom prst="rect">
            <a:avLst/>
          </a:prstGeom>
        </p:spPr>
      </p:pic>
      <p:pic>
        <p:nvPicPr>
          <p:cNvPr id="9" name="Picture 8"/>
          <p:cNvPicPr>
            <a:picLocks noChangeAspect="1"/>
          </p:cNvPicPr>
          <p:nvPr/>
        </p:nvPicPr>
        <p:blipFill>
          <a:blip r:embed="rId3"/>
          <a:stretch>
            <a:fillRect/>
          </a:stretch>
        </p:blipFill>
        <p:spPr>
          <a:xfrm>
            <a:off x="702068" y="1640843"/>
            <a:ext cx="1504605" cy="2065145"/>
          </a:xfrm>
          <a:prstGeom prst="rect">
            <a:avLst/>
          </a:prstGeom>
        </p:spPr>
      </p:pic>
      <p:sp>
        <p:nvSpPr>
          <p:cNvPr id="10" name="TextBox 9"/>
          <p:cNvSpPr txBox="1"/>
          <p:nvPr/>
        </p:nvSpPr>
        <p:spPr>
          <a:xfrm>
            <a:off x="10390909" y="5514109"/>
            <a:ext cx="1408206" cy="369332"/>
          </a:xfrm>
          <a:prstGeom prst="rect">
            <a:avLst/>
          </a:prstGeom>
          <a:noFill/>
        </p:spPr>
        <p:txBody>
          <a:bodyPr wrap="none" rtlCol="0">
            <a:spAutoFit/>
          </a:bodyPr>
          <a:lstStyle/>
          <a:p>
            <a:r>
              <a:rPr lang="en-US" dirty="0" smtClean="0"/>
              <a:t>Newer Ideals</a:t>
            </a:r>
            <a:endParaRPr lang="en-US" dirty="0"/>
          </a:p>
        </p:txBody>
      </p:sp>
    </p:spTree>
    <p:extLst>
      <p:ext uri="{BB962C8B-B14F-4D97-AF65-F5344CB8AC3E}">
        <p14:creationId xmlns:p14="http://schemas.microsoft.com/office/powerpoint/2010/main" val="20208679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68149" y="1631398"/>
            <a:ext cx="6243825" cy="3970318"/>
          </a:xfrm>
          <a:prstGeom prst="rect">
            <a:avLst/>
          </a:prstGeom>
          <a:noFill/>
        </p:spPr>
        <p:txBody>
          <a:bodyPr wrap="none" rtlCol="0">
            <a:spAutoFit/>
          </a:bodyPr>
          <a:lstStyle/>
          <a:p>
            <a:pPr marL="285750" indent="-285750">
              <a:buFont typeface="Arial"/>
              <a:buChar char="•"/>
            </a:pPr>
            <a:r>
              <a:rPr lang="en-US" sz="3600" dirty="0"/>
              <a:t>Women have an instinctive</a:t>
            </a:r>
            <a:br>
              <a:rPr lang="en-US" sz="3600" dirty="0"/>
            </a:br>
            <a:r>
              <a:rPr lang="en-US" sz="3600" dirty="0"/>
              <a:t> and rational opposition to war</a:t>
            </a:r>
          </a:p>
          <a:p>
            <a:pPr marL="285750" indent="-285750">
              <a:buFont typeface="Arial"/>
              <a:buChar char="•"/>
            </a:pPr>
            <a:r>
              <a:rPr lang="en-US" sz="3600" dirty="0"/>
              <a:t>Women &amp; Children suffer</a:t>
            </a:r>
            <a:br>
              <a:rPr lang="en-US" sz="3600" dirty="0"/>
            </a:br>
            <a:r>
              <a:rPr lang="en-US" sz="3600" dirty="0"/>
              <a:t> but not at table</a:t>
            </a:r>
          </a:p>
          <a:p>
            <a:pPr marL="285750" indent="-285750">
              <a:buFont typeface="Arial"/>
              <a:buChar char="•"/>
            </a:pPr>
            <a:r>
              <a:rPr lang="en-US" sz="3600" dirty="0"/>
              <a:t>Need increase participation of </a:t>
            </a:r>
            <a:br>
              <a:rPr lang="en-US" sz="3600" dirty="0"/>
            </a:br>
            <a:r>
              <a:rPr lang="en-US" sz="3600" dirty="0"/>
              <a:t>women in politics.</a:t>
            </a:r>
          </a:p>
          <a:p>
            <a:pPr marL="285750" indent="-285750">
              <a:buFont typeface="Arial"/>
              <a:buChar char="•"/>
            </a:pPr>
            <a:r>
              <a:rPr lang="en-US" sz="3600" dirty="0"/>
              <a:t>Linked to Suffrage Movement</a:t>
            </a:r>
          </a:p>
        </p:txBody>
      </p:sp>
      <p:pic>
        <p:nvPicPr>
          <p:cNvPr id="3" name="Picture 2"/>
          <p:cNvPicPr>
            <a:picLocks noChangeAspect="1"/>
          </p:cNvPicPr>
          <p:nvPr/>
        </p:nvPicPr>
        <p:blipFill>
          <a:blip r:embed="rId2"/>
          <a:stretch>
            <a:fillRect/>
          </a:stretch>
        </p:blipFill>
        <p:spPr>
          <a:xfrm>
            <a:off x="397450" y="297898"/>
            <a:ext cx="1189394" cy="1632502"/>
          </a:xfrm>
          <a:prstGeom prst="rect">
            <a:avLst/>
          </a:prstGeom>
        </p:spPr>
      </p:pic>
    </p:spTree>
    <p:extLst>
      <p:ext uri="{BB962C8B-B14F-4D97-AF65-F5344CB8AC3E}">
        <p14:creationId xmlns:p14="http://schemas.microsoft.com/office/powerpoint/2010/main" val="965180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67000" y="1955197"/>
            <a:ext cx="6858000" cy="2258132"/>
          </a:xfrm>
          <a:prstGeom prst="rect">
            <a:avLst/>
          </a:prstGeom>
        </p:spPr>
      </p:pic>
      <p:sp>
        <p:nvSpPr>
          <p:cNvPr id="3" name="TextBox 2"/>
          <p:cNvSpPr txBox="1"/>
          <p:nvPr/>
        </p:nvSpPr>
        <p:spPr>
          <a:xfrm>
            <a:off x="2089547" y="4660094"/>
            <a:ext cx="8012906" cy="954107"/>
          </a:xfrm>
          <a:prstGeom prst="rect">
            <a:avLst/>
          </a:prstGeom>
          <a:noFill/>
        </p:spPr>
        <p:txBody>
          <a:bodyPr wrap="none" rtlCol="0">
            <a:spAutoFit/>
          </a:bodyPr>
          <a:lstStyle/>
          <a:p>
            <a:r>
              <a:rPr lang="en-US" sz="2800" dirty="0"/>
              <a:t>International Peace Congress of Women at the Hague</a:t>
            </a:r>
          </a:p>
          <a:p>
            <a:r>
              <a:rPr lang="en-US" sz="2800" dirty="0"/>
              <a:t>April 1915</a:t>
            </a:r>
          </a:p>
        </p:txBody>
      </p:sp>
    </p:spTree>
    <p:extLst>
      <p:ext uri="{BB962C8B-B14F-4D97-AF65-F5344CB8AC3E}">
        <p14:creationId xmlns:p14="http://schemas.microsoft.com/office/powerpoint/2010/main" val="4001750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206262" y="308654"/>
            <a:ext cx="5461739" cy="4858672"/>
          </a:xfrm>
          <a:prstGeom prst="rect">
            <a:avLst/>
          </a:prstGeom>
        </p:spPr>
      </p:pic>
      <p:sp>
        <p:nvSpPr>
          <p:cNvPr id="3" name="TextBox 2"/>
          <p:cNvSpPr txBox="1"/>
          <p:nvPr/>
        </p:nvSpPr>
        <p:spPr>
          <a:xfrm>
            <a:off x="6991150" y="5934985"/>
            <a:ext cx="2211889" cy="646331"/>
          </a:xfrm>
          <a:prstGeom prst="rect">
            <a:avLst/>
          </a:prstGeom>
          <a:noFill/>
        </p:spPr>
        <p:txBody>
          <a:bodyPr wrap="none" rtlCol="0">
            <a:spAutoFit/>
          </a:bodyPr>
          <a:lstStyle/>
          <a:p>
            <a:r>
              <a:rPr lang="en-US" sz="3600" dirty="0"/>
              <a:t>April  1915</a:t>
            </a:r>
          </a:p>
        </p:txBody>
      </p:sp>
      <p:pic>
        <p:nvPicPr>
          <p:cNvPr id="4" name="Picture 3"/>
          <p:cNvPicPr>
            <a:picLocks noChangeAspect="1"/>
          </p:cNvPicPr>
          <p:nvPr/>
        </p:nvPicPr>
        <p:blipFill>
          <a:blip r:embed="rId3"/>
          <a:stretch>
            <a:fillRect/>
          </a:stretch>
        </p:blipFill>
        <p:spPr>
          <a:xfrm>
            <a:off x="2238676" y="2879224"/>
            <a:ext cx="1978994" cy="2195600"/>
          </a:xfrm>
          <a:prstGeom prst="rect">
            <a:avLst/>
          </a:prstGeom>
        </p:spPr>
      </p:pic>
      <p:sp>
        <p:nvSpPr>
          <p:cNvPr id="5" name="Donut 4"/>
          <p:cNvSpPr/>
          <p:nvPr/>
        </p:nvSpPr>
        <p:spPr>
          <a:xfrm>
            <a:off x="1957138" y="2502569"/>
            <a:ext cx="2483318" cy="2714324"/>
          </a:xfrm>
          <a:prstGeom prst="donut">
            <a:avLst>
              <a:gd name="adj" fmla="val 37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1957139" y="992911"/>
            <a:ext cx="1675459" cy="461665"/>
          </a:xfrm>
          <a:prstGeom prst="rect">
            <a:avLst/>
          </a:prstGeom>
          <a:noFill/>
        </p:spPr>
        <p:txBody>
          <a:bodyPr wrap="none" rtlCol="0">
            <a:spAutoFit/>
          </a:bodyPr>
          <a:lstStyle/>
          <a:p>
            <a:r>
              <a:rPr lang="en-US" sz="2400" dirty="0"/>
              <a:t>Social Claim</a:t>
            </a:r>
          </a:p>
        </p:txBody>
      </p:sp>
      <p:sp>
        <p:nvSpPr>
          <p:cNvPr id="7" name="TextBox 6"/>
          <p:cNvSpPr txBox="1"/>
          <p:nvPr/>
        </p:nvSpPr>
        <p:spPr>
          <a:xfrm>
            <a:off x="1830146" y="5647431"/>
            <a:ext cx="5573386" cy="369332"/>
          </a:xfrm>
          <a:prstGeom prst="rect">
            <a:avLst/>
          </a:prstGeom>
          <a:noFill/>
        </p:spPr>
        <p:txBody>
          <a:bodyPr wrap="none" rtlCol="0">
            <a:spAutoFit/>
          </a:bodyPr>
          <a:lstStyle/>
          <a:p>
            <a:r>
              <a:rPr lang="en-US" dirty="0"/>
              <a:t>International Committee of Women for Permanent Peace</a:t>
            </a:r>
          </a:p>
        </p:txBody>
      </p:sp>
    </p:spTree>
    <p:extLst>
      <p:ext uri="{BB962C8B-B14F-4D97-AF65-F5344CB8AC3E}">
        <p14:creationId xmlns:p14="http://schemas.microsoft.com/office/powerpoint/2010/main" val="19709682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07270" y="819259"/>
            <a:ext cx="4028835" cy="3128272"/>
          </a:xfrm>
          <a:prstGeom prst="rect">
            <a:avLst/>
          </a:prstGeom>
        </p:spPr>
      </p:pic>
      <p:sp>
        <p:nvSpPr>
          <p:cNvPr id="3" name="TextBox 2"/>
          <p:cNvSpPr txBox="1"/>
          <p:nvPr/>
        </p:nvSpPr>
        <p:spPr>
          <a:xfrm>
            <a:off x="6409886" y="932211"/>
            <a:ext cx="1713931" cy="461665"/>
          </a:xfrm>
          <a:prstGeom prst="rect">
            <a:avLst/>
          </a:prstGeom>
          <a:noFill/>
        </p:spPr>
        <p:txBody>
          <a:bodyPr wrap="none" rtlCol="0">
            <a:spAutoFit/>
          </a:bodyPr>
          <a:lstStyle/>
          <a:p>
            <a:r>
              <a:rPr lang="en-US" sz="2400"/>
              <a:t>During WWI</a:t>
            </a:r>
          </a:p>
        </p:txBody>
      </p:sp>
      <p:sp>
        <p:nvSpPr>
          <p:cNvPr id="5" name="TextBox 4"/>
          <p:cNvSpPr txBox="1"/>
          <p:nvPr/>
        </p:nvSpPr>
        <p:spPr>
          <a:xfrm>
            <a:off x="6136105" y="4838535"/>
            <a:ext cx="4449873" cy="523220"/>
          </a:xfrm>
          <a:prstGeom prst="rect">
            <a:avLst/>
          </a:prstGeom>
          <a:noFill/>
        </p:spPr>
        <p:txBody>
          <a:bodyPr wrap="none" rtlCol="0">
            <a:spAutoFit/>
          </a:bodyPr>
          <a:lstStyle/>
          <a:p>
            <a:r>
              <a:rPr lang="en-US" sz="2800" dirty="0" smtClean="0"/>
              <a:t>Suffrage movement   Pro-war</a:t>
            </a:r>
            <a:endParaRPr lang="en-US" sz="2800" dirty="0"/>
          </a:p>
        </p:txBody>
      </p:sp>
    </p:spTree>
    <p:extLst>
      <p:ext uri="{BB962C8B-B14F-4D97-AF65-F5344CB8AC3E}">
        <p14:creationId xmlns:p14="http://schemas.microsoft.com/office/powerpoint/2010/main" val="451826674"/>
      </p:ext>
    </p:extLst>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214403" y="0"/>
            <a:ext cx="3634982" cy="6858000"/>
          </a:xfrm>
          <a:prstGeom prst="rect">
            <a:avLst/>
          </a:prstGeom>
        </p:spPr>
      </p:pic>
      <p:sp>
        <p:nvSpPr>
          <p:cNvPr id="3" name="TextBox 2"/>
          <p:cNvSpPr txBox="1"/>
          <p:nvPr/>
        </p:nvSpPr>
        <p:spPr>
          <a:xfrm>
            <a:off x="1926168" y="773304"/>
            <a:ext cx="3647403" cy="523220"/>
          </a:xfrm>
          <a:prstGeom prst="rect">
            <a:avLst/>
          </a:prstGeom>
          <a:noFill/>
        </p:spPr>
        <p:txBody>
          <a:bodyPr wrap="none" rtlCol="0">
            <a:spAutoFit/>
          </a:bodyPr>
          <a:lstStyle/>
          <a:p>
            <a:r>
              <a:rPr lang="en-US" sz="2800" dirty="0"/>
              <a:t>US Food Administration</a:t>
            </a:r>
          </a:p>
        </p:txBody>
      </p:sp>
      <p:sp>
        <p:nvSpPr>
          <p:cNvPr id="4" name="TextBox 3"/>
          <p:cNvSpPr txBox="1"/>
          <p:nvPr/>
        </p:nvSpPr>
        <p:spPr>
          <a:xfrm>
            <a:off x="8180917" y="773306"/>
            <a:ext cx="2492990" cy="954107"/>
          </a:xfrm>
          <a:prstGeom prst="rect">
            <a:avLst/>
          </a:prstGeom>
          <a:noFill/>
        </p:spPr>
        <p:txBody>
          <a:bodyPr wrap="none" rtlCol="0">
            <a:spAutoFit/>
          </a:bodyPr>
          <a:lstStyle/>
          <a:p>
            <a:r>
              <a:rPr lang="en-US" sz="2800" dirty="0"/>
              <a:t>American Relief</a:t>
            </a:r>
            <a:br>
              <a:rPr lang="en-US" sz="2800" dirty="0"/>
            </a:br>
            <a:r>
              <a:rPr lang="en-US" sz="2800" dirty="0"/>
              <a:t> Administration</a:t>
            </a:r>
          </a:p>
        </p:txBody>
      </p:sp>
      <p:sp>
        <p:nvSpPr>
          <p:cNvPr id="5" name="TextBox 4"/>
          <p:cNvSpPr txBox="1"/>
          <p:nvPr/>
        </p:nvSpPr>
        <p:spPr>
          <a:xfrm>
            <a:off x="7897011" y="2795279"/>
            <a:ext cx="2776897" cy="707886"/>
          </a:xfrm>
          <a:prstGeom prst="rect">
            <a:avLst/>
          </a:prstGeom>
          <a:noFill/>
        </p:spPr>
        <p:txBody>
          <a:bodyPr wrap="none" rtlCol="0">
            <a:spAutoFit/>
          </a:bodyPr>
          <a:lstStyle/>
          <a:p>
            <a:r>
              <a:rPr lang="en-US" sz="2000" dirty="0"/>
              <a:t>4 million tons of supplies</a:t>
            </a:r>
          </a:p>
          <a:p>
            <a:r>
              <a:rPr lang="en-US" sz="2000" dirty="0"/>
              <a:t> 23 countries</a:t>
            </a:r>
          </a:p>
        </p:txBody>
      </p:sp>
      <p:sp>
        <p:nvSpPr>
          <p:cNvPr id="6" name="TextBox 5"/>
          <p:cNvSpPr txBox="1"/>
          <p:nvPr/>
        </p:nvSpPr>
        <p:spPr>
          <a:xfrm>
            <a:off x="1757794" y="2121815"/>
            <a:ext cx="2304838" cy="830997"/>
          </a:xfrm>
          <a:prstGeom prst="rect">
            <a:avLst/>
          </a:prstGeom>
          <a:noFill/>
        </p:spPr>
        <p:txBody>
          <a:bodyPr wrap="none" rtlCol="0">
            <a:spAutoFit/>
          </a:bodyPr>
          <a:lstStyle/>
          <a:p>
            <a:r>
              <a:rPr lang="en-US" sz="2400" dirty="0"/>
              <a:t>Addams traveled</a:t>
            </a:r>
          </a:p>
          <a:p>
            <a:r>
              <a:rPr lang="en-US" sz="2400" dirty="0"/>
              <a:t>Including Texas</a:t>
            </a:r>
          </a:p>
        </p:txBody>
      </p:sp>
      <p:sp>
        <p:nvSpPr>
          <p:cNvPr id="7" name="TextBox 6"/>
          <p:cNvSpPr txBox="1"/>
          <p:nvPr/>
        </p:nvSpPr>
        <p:spPr>
          <a:xfrm>
            <a:off x="8581577" y="6075156"/>
            <a:ext cx="1709379" cy="369332"/>
          </a:xfrm>
          <a:prstGeom prst="rect">
            <a:avLst/>
          </a:prstGeom>
          <a:noFill/>
        </p:spPr>
        <p:txBody>
          <a:bodyPr wrap="none" rtlCol="0">
            <a:spAutoFit/>
          </a:bodyPr>
          <a:lstStyle/>
          <a:p>
            <a:r>
              <a:rPr lang="en-US" dirty="0"/>
              <a:t>Herbert Hoover </a:t>
            </a:r>
          </a:p>
        </p:txBody>
      </p:sp>
    </p:spTree>
    <p:extLst>
      <p:ext uri="{BB962C8B-B14F-4D97-AF65-F5344CB8AC3E}">
        <p14:creationId xmlns:p14="http://schemas.microsoft.com/office/powerpoint/2010/main" val="3487341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3-26 at 5.54.47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24000" y="0"/>
            <a:ext cx="9144000" cy="6858000"/>
          </a:xfrm>
          <a:prstGeom prst="rect">
            <a:avLst/>
          </a:prstGeom>
        </p:spPr>
      </p:pic>
      <p:sp>
        <p:nvSpPr>
          <p:cNvPr id="4" name="Rectangle 3"/>
          <p:cNvSpPr/>
          <p:nvPr/>
        </p:nvSpPr>
        <p:spPr>
          <a:xfrm>
            <a:off x="2441172" y="1307447"/>
            <a:ext cx="8052969" cy="4154984"/>
          </a:xfrm>
          <a:prstGeom prst="rect">
            <a:avLst/>
          </a:prstGeom>
        </p:spPr>
        <p:txBody>
          <a:bodyPr wrap="square">
            <a:spAutoFit/>
          </a:bodyPr>
          <a:lstStyle/>
          <a:p>
            <a:pPr lvl="0"/>
            <a:r>
              <a:rPr lang="en-US" sz="3600" dirty="0">
                <a:solidFill>
                  <a:schemeClr val="tx1">
                    <a:lumMod val="95000"/>
                    <a:lumOff val="5000"/>
                  </a:schemeClr>
                </a:solidFill>
              </a:rPr>
              <a:t>– building the fabric of peace by emphasizing relationships. These positive relationships are built by working on practical problems, engaging people widely with sympathetic understanding while recognizing that progress is measure by the welfare of the </a:t>
            </a:r>
            <a:r>
              <a:rPr lang="en-US" sz="3600" dirty="0" smtClean="0">
                <a:solidFill>
                  <a:schemeClr val="tx1">
                    <a:lumMod val="95000"/>
                    <a:lumOff val="5000"/>
                  </a:schemeClr>
                </a:solidFill>
              </a:rPr>
              <a:t>vulnerable. </a:t>
            </a:r>
            <a:r>
              <a:rPr lang="en-US" sz="1400" dirty="0">
                <a:solidFill>
                  <a:schemeClr val="tx1">
                    <a:lumMod val="95000"/>
                    <a:lumOff val="5000"/>
                  </a:schemeClr>
                </a:solidFill>
              </a:rPr>
              <a:t>(Shields &amp; </a:t>
            </a:r>
            <a:r>
              <a:rPr lang="en-US" sz="1400" dirty="0" err="1">
                <a:solidFill>
                  <a:schemeClr val="tx1">
                    <a:lumMod val="95000"/>
                    <a:lumOff val="5000"/>
                  </a:schemeClr>
                </a:solidFill>
              </a:rPr>
              <a:t>Soeters</a:t>
            </a:r>
            <a:r>
              <a:rPr lang="en-US" sz="1400" dirty="0">
                <a:solidFill>
                  <a:schemeClr val="tx1">
                    <a:lumMod val="95000"/>
                    <a:lumOff val="5000"/>
                  </a:schemeClr>
                </a:solidFill>
              </a:rPr>
              <a:t>, 2015)</a:t>
            </a:r>
          </a:p>
        </p:txBody>
      </p:sp>
      <p:sp>
        <p:nvSpPr>
          <p:cNvPr id="5" name="TextBox 4"/>
          <p:cNvSpPr txBox="1"/>
          <p:nvPr/>
        </p:nvSpPr>
        <p:spPr>
          <a:xfrm>
            <a:off x="3859455" y="269121"/>
            <a:ext cx="4578497" cy="769441"/>
          </a:xfrm>
          <a:prstGeom prst="rect">
            <a:avLst/>
          </a:prstGeom>
          <a:noFill/>
        </p:spPr>
        <p:txBody>
          <a:bodyPr wrap="none" rtlCol="0">
            <a:spAutoFit/>
          </a:bodyPr>
          <a:lstStyle/>
          <a:p>
            <a:r>
              <a:rPr lang="en-US" sz="4400" b="1" dirty="0" err="1">
                <a:latin typeface="Ayuthaya"/>
                <a:cs typeface="Ayuthaya"/>
              </a:rPr>
              <a:t>PeaceWeaving</a:t>
            </a:r>
            <a:r>
              <a:rPr lang="en-US" sz="4400" b="1" dirty="0">
                <a:latin typeface="Ayuthaya"/>
                <a:cs typeface="Ayuthaya"/>
              </a:rPr>
              <a:t> </a:t>
            </a:r>
          </a:p>
        </p:txBody>
      </p:sp>
    </p:spTree>
    <p:extLst>
      <p:ext uri="{BB962C8B-B14F-4D97-AF65-F5344CB8AC3E}">
        <p14:creationId xmlns:p14="http://schemas.microsoft.com/office/powerpoint/2010/main" val="19065043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5012" r="7804" b="4290"/>
          <a:stretch/>
        </p:blipFill>
        <p:spPr>
          <a:xfrm rot="16200000">
            <a:off x="6640329" y="2050866"/>
            <a:ext cx="2687480" cy="6451602"/>
          </a:xfrm>
          <a:prstGeom prst="rect">
            <a:avLst/>
          </a:prstGeom>
        </p:spPr>
      </p:pic>
      <p:pic>
        <p:nvPicPr>
          <p:cNvPr id="3" name="Picture 2"/>
          <p:cNvPicPr>
            <a:picLocks noChangeAspect="1"/>
          </p:cNvPicPr>
          <p:nvPr/>
        </p:nvPicPr>
        <p:blipFill>
          <a:blip r:embed="rId3"/>
          <a:stretch>
            <a:fillRect/>
          </a:stretch>
        </p:blipFill>
        <p:spPr>
          <a:xfrm>
            <a:off x="944699" y="321973"/>
            <a:ext cx="1898818" cy="2884072"/>
          </a:xfrm>
          <a:prstGeom prst="rect">
            <a:avLst/>
          </a:prstGeom>
        </p:spPr>
      </p:pic>
      <p:pic>
        <p:nvPicPr>
          <p:cNvPr id="4" name="Picture 3"/>
          <p:cNvPicPr>
            <a:picLocks noChangeAspect="1"/>
          </p:cNvPicPr>
          <p:nvPr/>
        </p:nvPicPr>
        <p:blipFill>
          <a:blip r:embed="rId4"/>
          <a:stretch>
            <a:fillRect/>
          </a:stretch>
        </p:blipFill>
        <p:spPr>
          <a:xfrm>
            <a:off x="5354126" y="1676401"/>
            <a:ext cx="5259885" cy="1225038"/>
          </a:xfrm>
          <a:prstGeom prst="rect">
            <a:avLst/>
          </a:prstGeom>
        </p:spPr>
      </p:pic>
      <p:pic>
        <p:nvPicPr>
          <p:cNvPr id="6" name="Picture 5"/>
          <p:cNvPicPr>
            <a:picLocks noChangeAspect="1"/>
          </p:cNvPicPr>
          <p:nvPr/>
        </p:nvPicPr>
        <p:blipFill>
          <a:blip r:embed="rId5"/>
          <a:stretch>
            <a:fillRect/>
          </a:stretch>
        </p:blipFill>
        <p:spPr>
          <a:xfrm>
            <a:off x="1979337" y="2151186"/>
            <a:ext cx="1728360" cy="2872370"/>
          </a:xfrm>
          <a:prstGeom prst="rect">
            <a:avLst/>
          </a:prstGeom>
        </p:spPr>
      </p:pic>
      <p:sp>
        <p:nvSpPr>
          <p:cNvPr id="5" name="TextBox 4"/>
          <p:cNvSpPr txBox="1"/>
          <p:nvPr/>
        </p:nvSpPr>
        <p:spPr>
          <a:xfrm>
            <a:off x="428978" y="5249333"/>
            <a:ext cx="3070578" cy="1323439"/>
          </a:xfrm>
          <a:prstGeom prst="rect">
            <a:avLst/>
          </a:prstGeom>
          <a:noFill/>
        </p:spPr>
        <p:txBody>
          <a:bodyPr wrap="square" rtlCol="0">
            <a:spAutoFit/>
          </a:bodyPr>
          <a:lstStyle/>
          <a:p>
            <a:r>
              <a:rPr lang="en-US" sz="2000" dirty="0" smtClean="0"/>
              <a:t>Sponsored by Baylor and</a:t>
            </a:r>
          </a:p>
          <a:p>
            <a:r>
              <a:rPr lang="en-US" sz="2000" dirty="0" smtClean="0"/>
              <a:t>Texas Federation of Women’s</a:t>
            </a:r>
          </a:p>
          <a:p>
            <a:r>
              <a:rPr lang="en-US" sz="2000" dirty="0" smtClean="0"/>
              <a:t>Clubs</a:t>
            </a:r>
            <a:endParaRPr lang="en-US" sz="2000" dirty="0"/>
          </a:p>
        </p:txBody>
      </p:sp>
    </p:spTree>
    <p:extLst>
      <p:ext uri="{BB962C8B-B14F-4D97-AF65-F5344CB8AC3E}">
        <p14:creationId xmlns:p14="http://schemas.microsoft.com/office/powerpoint/2010/main" val="9593919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467" y="295114"/>
            <a:ext cx="12180322" cy="6370975"/>
          </a:xfrm>
          <a:prstGeom prst="rect">
            <a:avLst/>
          </a:prstGeom>
          <a:noFill/>
        </p:spPr>
        <p:txBody>
          <a:bodyPr wrap="none" rtlCol="0">
            <a:spAutoFit/>
          </a:bodyPr>
          <a:lstStyle/>
          <a:p>
            <a:pPr algn="ctr"/>
            <a:r>
              <a:rPr lang="en-US" sz="2400" b="1" dirty="0" smtClean="0"/>
              <a:t>Program</a:t>
            </a:r>
          </a:p>
          <a:p>
            <a:endParaRPr lang="en-US" sz="2400" dirty="0"/>
          </a:p>
          <a:p>
            <a:r>
              <a:rPr lang="en-US" sz="2400" dirty="0" smtClean="0"/>
              <a:t>Nov. 19 – Mrs. </a:t>
            </a:r>
            <a:r>
              <a:rPr lang="en-US" sz="2400" dirty="0" err="1" smtClean="0"/>
              <a:t>Pennybacker</a:t>
            </a:r>
            <a:r>
              <a:rPr lang="en-US" sz="2400" dirty="0" smtClean="0"/>
              <a:t>  TFWC</a:t>
            </a:r>
          </a:p>
          <a:p>
            <a:r>
              <a:rPr lang="en-US" sz="2400" dirty="0"/>
              <a:t>	</a:t>
            </a:r>
            <a:r>
              <a:rPr lang="en-US" sz="2400" dirty="0" smtClean="0"/>
              <a:t>Hallelujah Choir</a:t>
            </a:r>
          </a:p>
          <a:p>
            <a:endParaRPr lang="en-US" sz="2400" dirty="0"/>
          </a:p>
          <a:p>
            <a:r>
              <a:rPr lang="en-US" sz="2400" dirty="0" smtClean="0"/>
              <a:t>Nov. 20 –Nat Washer – Grand Master, (Mason) &amp; President Business Men’s Club of SA</a:t>
            </a:r>
          </a:p>
          <a:p>
            <a:r>
              <a:rPr lang="en-US" sz="2400" dirty="0"/>
              <a:t>	</a:t>
            </a:r>
            <a:r>
              <a:rPr lang="en-US" sz="2400" dirty="0" smtClean="0"/>
              <a:t>W. H. Atwell  US District Attorney</a:t>
            </a:r>
          </a:p>
          <a:p>
            <a:r>
              <a:rPr lang="en-US" sz="2400" dirty="0"/>
              <a:t>	</a:t>
            </a:r>
            <a:r>
              <a:rPr lang="en-US" sz="2400" dirty="0" smtClean="0"/>
              <a:t>Geo. Burgess, Member of Congress</a:t>
            </a:r>
          </a:p>
          <a:p>
            <a:r>
              <a:rPr lang="en-US" sz="2400" dirty="0"/>
              <a:t>	</a:t>
            </a:r>
            <a:r>
              <a:rPr lang="en-US" sz="2400" dirty="0" smtClean="0"/>
              <a:t>Geo </a:t>
            </a:r>
            <a:r>
              <a:rPr lang="en-US" sz="2400" dirty="0" err="1" smtClean="0"/>
              <a:t>Turett</a:t>
            </a:r>
            <a:r>
              <a:rPr lang="en-US" sz="2400" dirty="0" smtClean="0"/>
              <a:t>, Pastor, 1</a:t>
            </a:r>
            <a:r>
              <a:rPr lang="en-US" sz="2400" baseline="30000" dirty="0" smtClean="0"/>
              <a:t>st</a:t>
            </a:r>
            <a:r>
              <a:rPr lang="en-US" sz="2400" dirty="0" smtClean="0"/>
              <a:t> Baptist, Dallas</a:t>
            </a:r>
          </a:p>
          <a:p>
            <a:r>
              <a:rPr lang="en-US" sz="2400" dirty="0"/>
              <a:t>	</a:t>
            </a:r>
            <a:r>
              <a:rPr lang="en-US" sz="2400" dirty="0" smtClean="0"/>
              <a:t>T. M. Campbell, Governor of Texas</a:t>
            </a:r>
            <a:br>
              <a:rPr lang="en-US" sz="2400" dirty="0" smtClean="0"/>
            </a:br>
            <a:endParaRPr lang="en-US" sz="2400" dirty="0" smtClean="0"/>
          </a:p>
          <a:p>
            <a:r>
              <a:rPr lang="en-US" sz="2400" dirty="0"/>
              <a:t>	</a:t>
            </a:r>
            <a:r>
              <a:rPr lang="en-US" sz="2400" dirty="0" smtClean="0"/>
              <a:t>Benjamin </a:t>
            </a:r>
            <a:r>
              <a:rPr lang="en-US" sz="2400" dirty="0" err="1" smtClean="0"/>
              <a:t>Trueblood</a:t>
            </a:r>
            <a:r>
              <a:rPr lang="en-US" sz="2400" dirty="0" smtClean="0"/>
              <a:t>, Secretary of the American Peace Society, Editor, </a:t>
            </a:r>
            <a:r>
              <a:rPr lang="en-US" sz="2400" i="1" dirty="0" smtClean="0"/>
              <a:t>Advocate for Peace</a:t>
            </a:r>
          </a:p>
          <a:p>
            <a:endParaRPr lang="en-US" sz="2400" i="1" dirty="0"/>
          </a:p>
          <a:p>
            <a:pPr lvl="2"/>
            <a:r>
              <a:rPr lang="en-US" sz="2400" dirty="0" smtClean="0"/>
              <a:t>J. </a:t>
            </a:r>
            <a:r>
              <a:rPr lang="en-US" sz="2400" dirty="0" err="1" smtClean="0"/>
              <a:t>Kirwin</a:t>
            </a:r>
            <a:r>
              <a:rPr lang="en-US" sz="2400" dirty="0" smtClean="0"/>
              <a:t>, Rector, St. Mary’s Cathedral</a:t>
            </a:r>
          </a:p>
          <a:p>
            <a:pPr lvl="2"/>
            <a:r>
              <a:rPr lang="en-US" sz="2400" dirty="0" smtClean="0"/>
              <a:t>Clarence </a:t>
            </a:r>
            <a:r>
              <a:rPr lang="en-US" sz="2400" dirty="0" err="1" smtClean="0"/>
              <a:t>Ousley</a:t>
            </a:r>
            <a:r>
              <a:rPr lang="en-US" sz="2400" dirty="0" smtClean="0"/>
              <a:t>, Editor, </a:t>
            </a:r>
            <a:r>
              <a:rPr lang="en-US" sz="2400" i="1" dirty="0" smtClean="0"/>
              <a:t>Ft. Worth Record</a:t>
            </a:r>
          </a:p>
          <a:p>
            <a:pPr lvl="2"/>
            <a:endParaRPr lang="en-US" sz="2400" dirty="0" smtClean="0"/>
          </a:p>
          <a:p>
            <a:r>
              <a:rPr lang="en-US" sz="2400" dirty="0"/>
              <a:t>	</a:t>
            </a:r>
          </a:p>
        </p:txBody>
      </p:sp>
    </p:spTree>
    <p:extLst>
      <p:ext uri="{BB962C8B-B14F-4D97-AF65-F5344CB8AC3E}">
        <p14:creationId xmlns:p14="http://schemas.microsoft.com/office/powerpoint/2010/main" val="18475286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2435" y="641400"/>
            <a:ext cx="4073359" cy="461665"/>
          </a:xfrm>
          <a:prstGeom prst="rect">
            <a:avLst/>
          </a:prstGeom>
          <a:noFill/>
        </p:spPr>
        <p:txBody>
          <a:bodyPr wrap="none" rtlCol="0">
            <a:spAutoFit/>
          </a:bodyPr>
          <a:lstStyle/>
          <a:p>
            <a:r>
              <a:rPr lang="en-US" sz="2400" dirty="0" smtClean="0"/>
              <a:t>Mrs. </a:t>
            </a:r>
            <a:r>
              <a:rPr lang="en-US" sz="2400" dirty="0" err="1" smtClean="0"/>
              <a:t>Pennybacker</a:t>
            </a:r>
            <a:r>
              <a:rPr lang="en-US" sz="2400" dirty="0" smtClean="0"/>
              <a:t> (Pres, TFWC)</a:t>
            </a:r>
            <a:endParaRPr lang="en-US" sz="2400" dirty="0"/>
          </a:p>
        </p:txBody>
      </p:sp>
      <p:sp>
        <p:nvSpPr>
          <p:cNvPr id="3" name="TextBox 2"/>
          <p:cNvSpPr txBox="1"/>
          <p:nvPr/>
        </p:nvSpPr>
        <p:spPr>
          <a:xfrm>
            <a:off x="383057" y="1239754"/>
            <a:ext cx="10743069" cy="1384995"/>
          </a:xfrm>
          <a:prstGeom prst="rect">
            <a:avLst/>
          </a:prstGeom>
          <a:noFill/>
        </p:spPr>
        <p:txBody>
          <a:bodyPr wrap="none" rtlCol="0">
            <a:spAutoFit/>
          </a:bodyPr>
          <a:lstStyle/>
          <a:p>
            <a:r>
              <a:rPr lang="en-US" sz="2800" dirty="0" smtClean="0"/>
              <a:t>“What the women of America should do is to believe and make </a:t>
            </a:r>
          </a:p>
          <a:p>
            <a:r>
              <a:rPr lang="en-US" sz="2800" dirty="0" smtClean="0"/>
              <a:t>other people believe that Peace is the best thing for the World, </a:t>
            </a:r>
          </a:p>
          <a:p>
            <a:r>
              <a:rPr lang="en-US" sz="2800" dirty="0" smtClean="0"/>
              <a:t>and that arbitration is the best way in the world to settle all differences.”</a:t>
            </a:r>
            <a:endParaRPr lang="en-US" sz="2800" dirty="0"/>
          </a:p>
        </p:txBody>
      </p:sp>
      <p:pic>
        <p:nvPicPr>
          <p:cNvPr id="4" name="Picture 3"/>
          <p:cNvPicPr>
            <a:picLocks noChangeAspect="1"/>
          </p:cNvPicPr>
          <p:nvPr/>
        </p:nvPicPr>
        <p:blipFill rotWithShape="1">
          <a:blip r:embed="rId2"/>
          <a:srcRect l="15968" t="13696" r="21027" b="34881"/>
          <a:stretch/>
        </p:blipFill>
        <p:spPr>
          <a:xfrm>
            <a:off x="9938429" y="342222"/>
            <a:ext cx="1375333" cy="1756875"/>
          </a:xfrm>
          <a:prstGeom prst="rect">
            <a:avLst/>
          </a:prstGeom>
        </p:spPr>
      </p:pic>
      <p:sp>
        <p:nvSpPr>
          <p:cNvPr id="5" name="TextBox 4"/>
          <p:cNvSpPr txBox="1"/>
          <p:nvPr/>
        </p:nvSpPr>
        <p:spPr>
          <a:xfrm>
            <a:off x="259071" y="2943721"/>
            <a:ext cx="7287508" cy="1600438"/>
          </a:xfrm>
          <a:prstGeom prst="rect">
            <a:avLst/>
          </a:prstGeom>
          <a:noFill/>
        </p:spPr>
        <p:txBody>
          <a:bodyPr wrap="none" rtlCol="0">
            <a:spAutoFit/>
          </a:bodyPr>
          <a:lstStyle/>
          <a:p>
            <a:r>
              <a:rPr lang="en-US" sz="2400" dirty="0" smtClean="0"/>
              <a:t>Nat Washer (Pres. Businessmen’s Club)</a:t>
            </a:r>
            <a:r>
              <a:rPr lang="en-US" dirty="0" smtClean="0"/>
              <a:t/>
            </a:r>
            <a:br>
              <a:rPr lang="en-US" dirty="0" smtClean="0"/>
            </a:br>
            <a:r>
              <a:rPr lang="en-US" dirty="0" smtClean="0"/>
              <a:t/>
            </a:r>
            <a:br>
              <a:rPr lang="en-US" dirty="0" smtClean="0"/>
            </a:br>
            <a:r>
              <a:rPr lang="en-US" sz="2800" dirty="0" smtClean="0"/>
              <a:t>“Peace is already accepted as an ally to industry, </a:t>
            </a:r>
            <a:br>
              <a:rPr lang="en-US" sz="2800" dirty="0" smtClean="0"/>
            </a:br>
            <a:r>
              <a:rPr lang="en-US" sz="2800" dirty="0" smtClean="0"/>
              <a:t>as well as to every other civilizing factor</a:t>
            </a:r>
            <a:r>
              <a:rPr lang="is-IS" sz="2800" dirty="0" smtClean="0"/>
              <a:t>….”</a:t>
            </a:r>
            <a:endParaRPr lang="en-US" sz="2800" dirty="0"/>
          </a:p>
        </p:txBody>
      </p:sp>
      <p:sp>
        <p:nvSpPr>
          <p:cNvPr id="6" name="TextBox 5"/>
          <p:cNvSpPr txBox="1"/>
          <p:nvPr/>
        </p:nvSpPr>
        <p:spPr>
          <a:xfrm>
            <a:off x="402956" y="4850969"/>
            <a:ext cx="1512978" cy="461665"/>
          </a:xfrm>
          <a:prstGeom prst="rect">
            <a:avLst/>
          </a:prstGeom>
          <a:noFill/>
        </p:spPr>
        <p:txBody>
          <a:bodyPr wrap="none" rtlCol="0">
            <a:spAutoFit/>
          </a:bodyPr>
          <a:lstStyle/>
          <a:p>
            <a:r>
              <a:rPr lang="en-US" sz="2400" dirty="0" smtClean="0"/>
              <a:t>Rev. </a:t>
            </a:r>
            <a:r>
              <a:rPr lang="en-US" sz="2400" dirty="0" err="1" smtClean="0"/>
              <a:t>Truett</a:t>
            </a:r>
            <a:endParaRPr lang="en-US" sz="2400" dirty="0"/>
          </a:p>
        </p:txBody>
      </p:sp>
      <p:sp>
        <p:nvSpPr>
          <p:cNvPr id="7" name="TextBox 6"/>
          <p:cNvSpPr txBox="1"/>
          <p:nvPr/>
        </p:nvSpPr>
        <p:spPr>
          <a:xfrm>
            <a:off x="119587" y="5356630"/>
            <a:ext cx="12411283" cy="954107"/>
          </a:xfrm>
          <a:prstGeom prst="rect">
            <a:avLst/>
          </a:prstGeom>
          <a:noFill/>
        </p:spPr>
        <p:txBody>
          <a:bodyPr wrap="none" rtlCol="0">
            <a:spAutoFit/>
          </a:bodyPr>
          <a:lstStyle/>
          <a:p>
            <a:r>
              <a:rPr lang="en-US" sz="2800" dirty="0" smtClean="0"/>
              <a:t>“If this nation is to be saved from the doom of the proud </a:t>
            </a:r>
            <a:r>
              <a:rPr lang="en-US" sz="2800" dirty="0"/>
              <a:t>n</a:t>
            </a:r>
            <a:r>
              <a:rPr lang="en-US" sz="2800" dirty="0" smtClean="0"/>
              <a:t>ations of the olden </a:t>
            </a:r>
          </a:p>
          <a:p>
            <a:r>
              <a:rPr lang="en-US" sz="2800" dirty="0" smtClean="0"/>
              <a:t>days, we must learn from the Son of God Himself the priceless value of human life.”  </a:t>
            </a:r>
            <a:endParaRPr lang="en-US" sz="2800" dirty="0"/>
          </a:p>
        </p:txBody>
      </p:sp>
      <p:pic>
        <p:nvPicPr>
          <p:cNvPr id="8" name="Picture 7"/>
          <p:cNvPicPr>
            <a:picLocks noChangeAspect="1"/>
          </p:cNvPicPr>
          <p:nvPr/>
        </p:nvPicPr>
        <p:blipFill rotWithShape="1">
          <a:blip r:embed="rId3"/>
          <a:srcRect t="4551" r="32692"/>
          <a:stretch/>
        </p:blipFill>
        <p:spPr>
          <a:xfrm>
            <a:off x="9368220" y="3522281"/>
            <a:ext cx="2515750" cy="1783776"/>
          </a:xfrm>
          <a:prstGeom prst="rect">
            <a:avLst/>
          </a:prstGeom>
        </p:spPr>
      </p:pic>
    </p:spTree>
    <p:extLst>
      <p:ext uri="{BB962C8B-B14F-4D97-AF65-F5344CB8AC3E}">
        <p14:creationId xmlns:p14="http://schemas.microsoft.com/office/powerpoint/2010/main" val="11700755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554133" y="321972"/>
            <a:ext cx="5973933" cy="4767316"/>
          </a:xfrm>
          <a:prstGeom prst="rect">
            <a:avLst/>
          </a:prstGeom>
        </p:spPr>
      </p:pic>
      <p:sp>
        <p:nvSpPr>
          <p:cNvPr id="3" name="Donut 2"/>
          <p:cNvSpPr/>
          <p:nvPr/>
        </p:nvSpPr>
        <p:spPr>
          <a:xfrm>
            <a:off x="7064777" y="997754"/>
            <a:ext cx="2338946" cy="1610575"/>
          </a:xfrm>
          <a:prstGeom prst="donut">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 name="Picture 3"/>
          <p:cNvPicPr>
            <a:picLocks noChangeAspect="1"/>
          </p:cNvPicPr>
          <p:nvPr/>
        </p:nvPicPr>
        <p:blipFill>
          <a:blip r:embed="rId3"/>
          <a:stretch>
            <a:fillRect/>
          </a:stretch>
        </p:blipFill>
        <p:spPr>
          <a:xfrm>
            <a:off x="669154" y="592666"/>
            <a:ext cx="3535048" cy="5537200"/>
          </a:xfrm>
          <a:prstGeom prst="rect">
            <a:avLst/>
          </a:prstGeom>
        </p:spPr>
      </p:pic>
    </p:spTree>
    <p:extLst>
      <p:ext uri="{BB962C8B-B14F-4D97-AF65-F5344CB8AC3E}">
        <p14:creationId xmlns:p14="http://schemas.microsoft.com/office/powerpoint/2010/main" val="5867991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79407" y="363536"/>
            <a:ext cx="2579219" cy="3917519"/>
          </a:xfrm>
          <a:prstGeom prst="rect">
            <a:avLst/>
          </a:prstGeom>
        </p:spPr>
      </p:pic>
      <p:sp>
        <p:nvSpPr>
          <p:cNvPr id="3" name="TextBox 2"/>
          <p:cNvSpPr txBox="1"/>
          <p:nvPr/>
        </p:nvSpPr>
        <p:spPr>
          <a:xfrm>
            <a:off x="679407" y="4682837"/>
            <a:ext cx="1765420" cy="369332"/>
          </a:xfrm>
          <a:prstGeom prst="rect">
            <a:avLst/>
          </a:prstGeom>
          <a:noFill/>
        </p:spPr>
        <p:txBody>
          <a:bodyPr wrap="none" rtlCol="0">
            <a:spAutoFit/>
          </a:bodyPr>
          <a:lstStyle/>
          <a:p>
            <a:r>
              <a:rPr lang="en-US" dirty="0" smtClean="0"/>
              <a:t>Samuel P. Brooks</a:t>
            </a:r>
            <a:endParaRPr lang="en-US" dirty="0"/>
          </a:p>
        </p:txBody>
      </p:sp>
      <p:sp>
        <p:nvSpPr>
          <p:cNvPr id="4" name="TextBox 3"/>
          <p:cNvSpPr txBox="1"/>
          <p:nvPr/>
        </p:nvSpPr>
        <p:spPr>
          <a:xfrm>
            <a:off x="540327" y="5417127"/>
            <a:ext cx="2105769" cy="369332"/>
          </a:xfrm>
          <a:prstGeom prst="rect">
            <a:avLst/>
          </a:prstGeom>
          <a:noFill/>
        </p:spPr>
        <p:txBody>
          <a:bodyPr wrap="none" rtlCol="0">
            <a:spAutoFit/>
          </a:bodyPr>
          <a:lstStyle/>
          <a:p>
            <a:r>
              <a:rPr lang="en-US" dirty="0" smtClean="0"/>
              <a:t>“The Price of Peace”</a:t>
            </a:r>
            <a:endParaRPr lang="en-US" dirty="0"/>
          </a:p>
        </p:txBody>
      </p:sp>
      <p:sp>
        <p:nvSpPr>
          <p:cNvPr id="5" name="TextBox 4"/>
          <p:cNvSpPr txBox="1"/>
          <p:nvPr/>
        </p:nvSpPr>
        <p:spPr>
          <a:xfrm>
            <a:off x="415636" y="6082145"/>
            <a:ext cx="2433680" cy="430887"/>
          </a:xfrm>
          <a:prstGeom prst="rect">
            <a:avLst/>
          </a:prstGeom>
          <a:noFill/>
        </p:spPr>
        <p:txBody>
          <a:bodyPr wrap="none" rtlCol="0">
            <a:spAutoFit/>
          </a:bodyPr>
          <a:lstStyle/>
          <a:p>
            <a:r>
              <a:rPr lang="en-US" sz="1100" dirty="0" smtClean="0"/>
              <a:t>World’s Best Orations Lone Star Edition</a:t>
            </a:r>
          </a:p>
          <a:p>
            <a:endParaRPr lang="en-US" sz="1100" dirty="0"/>
          </a:p>
        </p:txBody>
      </p:sp>
      <p:sp>
        <p:nvSpPr>
          <p:cNvPr id="6" name="TextBox 5"/>
          <p:cNvSpPr txBox="1"/>
          <p:nvPr/>
        </p:nvSpPr>
        <p:spPr>
          <a:xfrm>
            <a:off x="4544291" y="1052945"/>
            <a:ext cx="7315200" cy="3785652"/>
          </a:xfrm>
          <a:prstGeom prst="rect">
            <a:avLst/>
          </a:prstGeom>
          <a:noFill/>
        </p:spPr>
        <p:txBody>
          <a:bodyPr wrap="square" rtlCol="0">
            <a:spAutoFit/>
          </a:bodyPr>
          <a:lstStyle/>
          <a:p>
            <a:r>
              <a:rPr lang="en-US" sz="2400" dirty="0" smtClean="0"/>
              <a:t>“The price of peace, to the shame of modern civilization,</a:t>
            </a:r>
            <a:r>
              <a:rPr lang="en-US" sz="2400" dirty="0"/>
              <a:t> </a:t>
            </a:r>
            <a:r>
              <a:rPr lang="en-US" sz="2400" dirty="0" smtClean="0"/>
              <a:t>is the cost of war. </a:t>
            </a:r>
            <a:br>
              <a:rPr lang="en-US" sz="2400" dirty="0" smtClean="0"/>
            </a:br>
            <a:endParaRPr lang="en-US" sz="2400" dirty="0" smtClean="0"/>
          </a:p>
          <a:p>
            <a:r>
              <a:rPr lang="en-US" sz="2400" dirty="0" smtClean="0"/>
              <a:t>I  do not as a citizen, and I would not under</a:t>
            </a:r>
            <a:r>
              <a:rPr lang="en-US" sz="2400" dirty="0"/>
              <a:t> </a:t>
            </a:r>
            <a:r>
              <a:rPr lang="en-US" sz="2400" dirty="0" smtClean="0"/>
              <a:t>right occasion in war, fail to respond to the needs of my country.</a:t>
            </a:r>
          </a:p>
          <a:p>
            <a:r>
              <a:rPr lang="en-US" sz="2400" dirty="0" smtClean="0"/>
              <a:t> </a:t>
            </a:r>
            <a:br>
              <a:rPr lang="en-US" sz="2400" dirty="0" smtClean="0"/>
            </a:br>
            <a:r>
              <a:rPr lang="en-US" sz="2400" dirty="0" smtClean="0"/>
              <a:t>But I appeal to teachers, who study the </a:t>
            </a:r>
          </a:p>
          <a:p>
            <a:r>
              <a:rPr lang="en-US" sz="2400" dirty="0" smtClean="0"/>
              <a:t>history of mankind, and who teach the rising generations </a:t>
            </a:r>
            <a:r>
              <a:rPr lang="mr-IN" sz="2400" dirty="0" smtClean="0"/>
              <a:t>…</a:t>
            </a:r>
            <a:r>
              <a:rPr lang="en-US" sz="2400" dirty="0" smtClean="0"/>
              <a:t> we have reached a time in the development of the race when </a:t>
            </a:r>
            <a:r>
              <a:rPr lang="en-US" sz="2400" b="1" dirty="0" smtClean="0"/>
              <a:t>diplomacy and arbitration are better than war.</a:t>
            </a:r>
            <a:r>
              <a:rPr lang="en-US" sz="2400" dirty="0" smtClean="0"/>
              <a:t>”</a:t>
            </a:r>
            <a:endParaRPr lang="en-US" sz="2400" dirty="0"/>
          </a:p>
        </p:txBody>
      </p:sp>
      <p:sp>
        <p:nvSpPr>
          <p:cNvPr id="7" name="TextBox 6"/>
          <p:cNvSpPr txBox="1"/>
          <p:nvPr/>
        </p:nvSpPr>
        <p:spPr>
          <a:xfrm>
            <a:off x="5999018" y="5777345"/>
            <a:ext cx="4117281" cy="369332"/>
          </a:xfrm>
          <a:prstGeom prst="rect">
            <a:avLst/>
          </a:prstGeom>
          <a:noFill/>
        </p:spPr>
        <p:txBody>
          <a:bodyPr wrap="none" rtlCol="0">
            <a:spAutoFit/>
          </a:bodyPr>
          <a:lstStyle/>
          <a:p>
            <a:r>
              <a:rPr lang="en-US" dirty="0" smtClean="0"/>
              <a:t>Address to the State Teachers Assoc. 1913</a:t>
            </a:r>
            <a:endParaRPr lang="en-US" dirty="0"/>
          </a:p>
        </p:txBody>
      </p:sp>
    </p:spTree>
    <p:extLst>
      <p:ext uri="{BB962C8B-B14F-4D97-AF65-F5344CB8AC3E}">
        <p14:creationId xmlns:p14="http://schemas.microsoft.com/office/powerpoint/2010/main" val="19618126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6687" y="277806"/>
            <a:ext cx="4203700" cy="6350000"/>
          </a:xfrm>
          <a:prstGeom prst="rect">
            <a:avLst/>
          </a:prstGeom>
        </p:spPr>
      </p:pic>
      <p:sp>
        <p:nvSpPr>
          <p:cNvPr id="3" name="TextBox 2"/>
          <p:cNvSpPr txBox="1"/>
          <p:nvPr/>
        </p:nvSpPr>
        <p:spPr>
          <a:xfrm>
            <a:off x="4986706" y="558878"/>
            <a:ext cx="2222275" cy="1200329"/>
          </a:xfrm>
          <a:prstGeom prst="rect">
            <a:avLst/>
          </a:prstGeom>
          <a:noFill/>
        </p:spPr>
        <p:txBody>
          <a:bodyPr wrap="none" rtlCol="0">
            <a:spAutoFit/>
          </a:bodyPr>
          <a:lstStyle/>
          <a:p>
            <a:r>
              <a:rPr lang="en-US" dirty="0" smtClean="0"/>
              <a:t>Lindley M. </a:t>
            </a:r>
            <a:r>
              <a:rPr lang="en-US" dirty="0" err="1" smtClean="0"/>
              <a:t>Keasbey</a:t>
            </a:r>
            <a:endParaRPr lang="en-US" dirty="0" smtClean="0"/>
          </a:p>
          <a:p>
            <a:r>
              <a:rPr lang="en-US" dirty="0" smtClean="0"/>
              <a:t>UT Professor </a:t>
            </a:r>
          </a:p>
          <a:p>
            <a:r>
              <a:rPr lang="en-US" dirty="0" smtClean="0"/>
              <a:t>Released from UT for</a:t>
            </a:r>
          </a:p>
          <a:p>
            <a:r>
              <a:rPr lang="en-US" dirty="0" smtClean="0"/>
              <a:t>Peace activism (1917)</a:t>
            </a:r>
            <a:endParaRPr lang="en-US" dirty="0"/>
          </a:p>
        </p:txBody>
      </p:sp>
      <p:pic>
        <p:nvPicPr>
          <p:cNvPr id="4" name="Picture 3"/>
          <p:cNvPicPr>
            <a:picLocks noChangeAspect="1"/>
          </p:cNvPicPr>
          <p:nvPr/>
        </p:nvPicPr>
        <p:blipFill>
          <a:blip r:embed="rId3"/>
          <a:stretch>
            <a:fillRect/>
          </a:stretch>
        </p:blipFill>
        <p:spPr>
          <a:xfrm>
            <a:off x="5457847" y="2455142"/>
            <a:ext cx="1765300" cy="2438400"/>
          </a:xfrm>
          <a:prstGeom prst="rect">
            <a:avLst/>
          </a:prstGeom>
        </p:spPr>
      </p:pic>
      <p:sp>
        <p:nvSpPr>
          <p:cNvPr id="5" name="TextBox 4"/>
          <p:cNvSpPr txBox="1"/>
          <p:nvPr/>
        </p:nvSpPr>
        <p:spPr>
          <a:xfrm>
            <a:off x="5633915" y="5167551"/>
            <a:ext cx="2798138" cy="1200329"/>
          </a:xfrm>
          <a:prstGeom prst="rect">
            <a:avLst/>
          </a:prstGeom>
          <a:noFill/>
        </p:spPr>
        <p:txBody>
          <a:bodyPr wrap="none" rtlCol="0">
            <a:spAutoFit/>
          </a:bodyPr>
          <a:lstStyle/>
          <a:p>
            <a:r>
              <a:rPr lang="en-US" dirty="0" smtClean="0"/>
              <a:t>Eduard </a:t>
            </a:r>
            <a:r>
              <a:rPr lang="en-US" dirty="0" err="1" smtClean="0"/>
              <a:t>Prokosch</a:t>
            </a:r>
            <a:endParaRPr lang="en-US" dirty="0" smtClean="0"/>
          </a:p>
          <a:p>
            <a:r>
              <a:rPr lang="en-US" dirty="0" smtClean="0"/>
              <a:t>UT Professor forced to </a:t>
            </a:r>
          </a:p>
          <a:p>
            <a:r>
              <a:rPr lang="en-US" dirty="0" smtClean="0"/>
              <a:t>Resign from UT for German </a:t>
            </a:r>
          </a:p>
          <a:p>
            <a:r>
              <a:rPr lang="en-US" dirty="0" smtClean="0"/>
              <a:t>Leanings 1919</a:t>
            </a:r>
            <a:endParaRPr lang="en-US" dirty="0"/>
          </a:p>
        </p:txBody>
      </p:sp>
      <p:pic>
        <p:nvPicPr>
          <p:cNvPr id="6" name="Picture 5"/>
          <p:cNvPicPr>
            <a:picLocks noChangeAspect="1"/>
          </p:cNvPicPr>
          <p:nvPr/>
        </p:nvPicPr>
        <p:blipFill>
          <a:blip r:embed="rId4"/>
          <a:stretch>
            <a:fillRect/>
          </a:stretch>
        </p:blipFill>
        <p:spPr>
          <a:xfrm>
            <a:off x="7785751" y="429492"/>
            <a:ext cx="4165021" cy="2563090"/>
          </a:xfrm>
          <a:prstGeom prst="rect">
            <a:avLst/>
          </a:prstGeom>
        </p:spPr>
      </p:pic>
      <p:sp>
        <p:nvSpPr>
          <p:cNvPr id="7" name="TextBox 6"/>
          <p:cNvSpPr txBox="1"/>
          <p:nvPr/>
        </p:nvSpPr>
        <p:spPr>
          <a:xfrm>
            <a:off x="9407236" y="3325091"/>
            <a:ext cx="912429" cy="523220"/>
          </a:xfrm>
          <a:prstGeom prst="rect">
            <a:avLst/>
          </a:prstGeom>
          <a:noFill/>
        </p:spPr>
        <p:txBody>
          <a:bodyPr wrap="none" rtlCol="0">
            <a:spAutoFit/>
          </a:bodyPr>
          <a:lstStyle/>
          <a:p>
            <a:r>
              <a:rPr lang="en-US" sz="2800" smtClean="0"/>
              <a:t>WWI</a:t>
            </a:r>
            <a:endParaRPr lang="en-US" sz="2800"/>
          </a:p>
        </p:txBody>
      </p:sp>
      <p:sp>
        <p:nvSpPr>
          <p:cNvPr id="8" name="TextBox 7"/>
          <p:cNvSpPr txBox="1"/>
          <p:nvPr/>
        </p:nvSpPr>
        <p:spPr>
          <a:xfrm>
            <a:off x="7545432" y="4245717"/>
            <a:ext cx="1773242" cy="523220"/>
          </a:xfrm>
          <a:prstGeom prst="rect">
            <a:avLst/>
          </a:prstGeom>
          <a:noFill/>
        </p:spPr>
        <p:txBody>
          <a:bodyPr wrap="none" rtlCol="0">
            <a:spAutoFit/>
          </a:bodyPr>
          <a:lstStyle/>
          <a:p>
            <a:r>
              <a:rPr lang="en-US" sz="2800" b="1" smtClean="0"/>
              <a:t>Casualties </a:t>
            </a:r>
            <a:endParaRPr lang="en-US" sz="2800" b="1" dirty="0"/>
          </a:p>
        </p:txBody>
      </p:sp>
    </p:spTree>
    <p:extLst>
      <p:ext uri="{BB962C8B-B14F-4D97-AF65-F5344CB8AC3E}">
        <p14:creationId xmlns:p14="http://schemas.microsoft.com/office/powerpoint/2010/main" val="11200387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8691" y="540328"/>
            <a:ext cx="7994073" cy="523220"/>
          </a:xfrm>
          <a:prstGeom prst="rect">
            <a:avLst/>
          </a:prstGeom>
          <a:noFill/>
        </p:spPr>
        <p:txBody>
          <a:bodyPr wrap="square" rtlCol="0">
            <a:spAutoFit/>
          </a:bodyPr>
          <a:lstStyle/>
          <a:p>
            <a:r>
              <a:rPr lang="en-US" sz="2800" dirty="0" smtClean="0"/>
              <a:t>Legacy of Peace Movement --  </a:t>
            </a:r>
            <a:r>
              <a:rPr lang="en-US" sz="2800" i="1" dirty="0" smtClean="0"/>
              <a:t>Newer Ideals of Peace</a:t>
            </a:r>
            <a:endParaRPr lang="en-US" sz="2800" i="1" dirty="0"/>
          </a:p>
        </p:txBody>
      </p:sp>
      <p:pic>
        <p:nvPicPr>
          <p:cNvPr id="3" name="Picture 2"/>
          <p:cNvPicPr>
            <a:picLocks noChangeAspect="1"/>
          </p:cNvPicPr>
          <p:nvPr/>
        </p:nvPicPr>
        <p:blipFill>
          <a:blip r:embed="rId2"/>
          <a:stretch>
            <a:fillRect/>
          </a:stretch>
        </p:blipFill>
        <p:spPr>
          <a:xfrm>
            <a:off x="672730" y="2507672"/>
            <a:ext cx="4057812" cy="2837873"/>
          </a:xfrm>
          <a:prstGeom prst="rect">
            <a:avLst/>
          </a:prstGeom>
        </p:spPr>
      </p:pic>
      <p:sp>
        <p:nvSpPr>
          <p:cNvPr id="4" name="TextBox 3"/>
          <p:cNvSpPr txBox="1"/>
          <p:nvPr/>
        </p:nvSpPr>
        <p:spPr>
          <a:xfrm>
            <a:off x="5763492" y="1537852"/>
            <a:ext cx="6483891" cy="4524315"/>
          </a:xfrm>
          <a:prstGeom prst="rect">
            <a:avLst/>
          </a:prstGeom>
          <a:noFill/>
        </p:spPr>
        <p:txBody>
          <a:bodyPr wrap="none" rtlCol="0">
            <a:spAutoFit/>
          </a:bodyPr>
          <a:lstStyle/>
          <a:p>
            <a:pPr marL="457200" indent="-457200">
              <a:buFont typeface="Arial" charset="0"/>
              <a:buChar char="•"/>
            </a:pPr>
            <a:r>
              <a:rPr lang="en-US" sz="3200" dirty="0" smtClean="0"/>
              <a:t>Municipal Libraries</a:t>
            </a:r>
          </a:p>
          <a:p>
            <a:pPr marL="457200" indent="-457200">
              <a:buFont typeface="Arial" charset="0"/>
              <a:buChar char="•"/>
            </a:pPr>
            <a:r>
              <a:rPr lang="en-US" sz="3200" dirty="0" smtClean="0"/>
              <a:t>Public Parks</a:t>
            </a:r>
          </a:p>
          <a:p>
            <a:pPr marL="457200" indent="-457200">
              <a:buFont typeface="Arial" charset="0"/>
              <a:buChar char="•"/>
            </a:pPr>
            <a:r>
              <a:rPr lang="en-US" sz="3200" dirty="0" smtClean="0"/>
              <a:t>Child Labor Laws</a:t>
            </a:r>
          </a:p>
          <a:p>
            <a:pPr marL="457200" indent="-457200">
              <a:buFont typeface="Arial" charset="0"/>
              <a:buChar char="•"/>
            </a:pPr>
            <a:r>
              <a:rPr lang="en-US" sz="3200" dirty="0" smtClean="0"/>
              <a:t>School Playground equipment</a:t>
            </a:r>
          </a:p>
          <a:p>
            <a:pPr marL="457200" indent="-457200">
              <a:buFont typeface="Arial" charset="0"/>
              <a:buChar char="•"/>
            </a:pPr>
            <a:r>
              <a:rPr lang="en-US" sz="3200" dirty="0" smtClean="0"/>
              <a:t>Sewers</a:t>
            </a:r>
          </a:p>
          <a:p>
            <a:pPr marL="457200" indent="-457200">
              <a:buFont typeface="Arial" charset="0"/>
              <a:buChar char="•"/>
            </a:pPr>
            <a:r>
              <a:rPr lang="en-US" sz="3200" dirty="0" smtClean="0"/>
              <a:t>Clean water</a:t>
            </a:r>
          </a:p>
          <a:p>
            <a:pPr marL="457200" indent="-457200">
              <a:buFont typeface="Arial" charset="0"/>
              <a:buChar char="•"/>
            </a:pPr>
            <a:r>
              <a:rPr lang="en-US" sz="3200" dirty="0" smtClean="0"/>
              <a:t>Garbage Collection</a:t>
            </a:r>
          </a:p>
          <a:p>
            <a:pPr marL="457200" indent="-457200">
              <a:buFont typeface="Arial" charset="0"/>
              <a:buChar char="•"/>
            </a:pPr>
            <a:r>
              <a:rPr lang="en-US" sz="3200" dirty="0" smtClean="0"/>
              <a:t>Sanitary meat markets, restaurants</a:t>
            </a:r>
          </a:p>
          <a:p>
            <a:pPr marL="457200" indent="-457200">
              <a:buFont typeface="Arial" charset="0"/>
              <a:buChar char="•"/>
            </a:pPr>
            <a:r>
              <a:rPr lang="en-US" sz="3200" dirty="0" smtClean="0"/>
              <a:t>Etc.</a:t>
            </a:r>
            <a:endParaRPr lang="en-US" sz="3200" dirty="0"/>
          </a:p>
        </p:txBody>
      </p:sp>
      <p:sp>
        <p:nvSpPr>
          <p:cNvPr id="5" name="TextBox 4"/>
          <p:cNvSpPr txBox="1"/>
          <p:nvPr/>
        </p:nvSpPr>
        <p:spPr>
          <a:xfrm>
            <a:off x="997527" y="1744730"/>
            <a:ext cx="2753126" cy="461665"/>
          </a:xfrm>
          <a:prstGeom prst="rect">
            <a:avLst/>
          </a:prstGeom>
          <a:noFill/>
        </p:spPr>
        <p:txBody>
          <a:bodyPr wrap="none" rtlCol="0">
            <a:spAutoFit/>
          </a:bodyPr>
          <a:lstStyle/>
          <a:p>
            <a:r>
              <a:rPr lang="en-US" sz="2400" dirty="0"/>
              <a:t>Hidden in Plain Sight</a:t>
            </a:r>
          </a:p>
        </p:txBody>
      </p:sp>
      <p:sp>
        <p:nvSpPr>
          <p:cNvPr id="6" name="TextBox 5"/>
          <p:cNvSpPr txBox="1"/>
          <p:nvPr/>
        </p:nvSpPr>
        <p:spPr>
          <a:xfrm>
            <a:off x="748145" y="6026727"/>
            <a:ext cx="1822422" cy="369332"/>
          </a:xfrm>
          <a:prstGeom prst="rect">
            <a:avLst/>
          </a:prstGeom>
          <a:noFill/>
        </p:spPr>
        <p:txBody>
          <a:bodyPr wrap="none" rtlCol="0">
            <a:spAutoFit/>
          </a:bodyPr>
          <a:lstStyle/>
          <a:p>
            <a:r>
              <a:rPr lang="en-US" dirty="0" smtClean="0"/>
              <a:t>Dinosaurs -- birds</a:t>
            </a:r>
            <a:endParaRPr lang="en-US" dirty="0"/>
          </a:p>
        </p:txBody>
      </p:sp>
    </p:spTree>
    <p:extLst>
      <p:ext uri="{BB962C8B-B14F-4D97-AF65-F5344CB8AC3E}">
        <p14:creationId xmlns:p14="http://schemas.microsoft.com/office/powerpoint/2010/main" val="11866832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140529" y="1981657"/>
            <a:ext cx="4600298" cy="2069034"/>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l="-5921" t="-11283" r="17477" b="10308"/>
          <a:stretch/>
        </p:blipFill>
        <p:spPr>
          <a:xfrm>
            <a:off x="6979353" y="1482448"/>
            <a:ext cx="3761903" cy="3213169"/>
          </a:xfrm>
          <a:prstGeom prst="rect">
            <a:avLst/>
          </a:prstGeom>
        </p:spPr>
      </p:pic>
      <p:sp>
        <p:nvSpPr>
          <p:cNvPr id="2" name="TextBox 1"/>
          <p:cNvSpPr txBox="1"/>
          <p:nvPr/>
        </p:nvSpPr>
        <p:spPr>
          <a:xfrm>
            <a:off x="1782120" y="4218564"/>
            <a:ext cx="4708853" cy="954107"/>
          </a:xfrm>
          <a:prstGeom prst="rect">
            <a:avLst/>
          </a:prstGeom>
          <a:noFill/>
        </p:spPr>
        <p:txBody>
          <a:bodyPr wrap="none" rtlCol="0">
            <a:spAutoFit/>
          </a:bodyPr>
          <a:lstStyle/>
          <a:p>
            <a:r>
              <a:rPr lang="en-US" sz="2800" dirty="0"/>
              <a:t>UN Resolution 1325 </a:t>
            </a:r>
            <a:br>
              <a:rPr lang="en-US" sz="2800" dirty="0"/>
            </a:br>
            <a:r>
              <a:rPr lang="en-US" sz="2800" dirty="0"/>
              <a:t>on Women, Peace and Security</a:t>
            </a:r>
          </a:p>
        </p:txBody>
      </p:sp>
      <p:sp>
        <p:nvSpPr>
          <p:cNvPr id="8" name="TextBox 7"/>
          <p:cNvSpPr txBox="1"/>
          <p:nvPr/>
        </p:nvSpPr>
        <p:spPr>
          <a:xfrm>
            <a:off x="2724649" y="5508417"/>
            <a:ext cx="5190139" cy="923330"/>
          </a:xfrm>
          <a:prstGeom prst="rect">
            <a:avLst/>
          </a:prstGeom>
          <a:noFill/>
        </p:spPr>
        <p:txBody>
          <a:bodyPr wrap="none" rtlCol="0">
            <a:spAutoFit/>
          </a:bodyPr>
          <a:lstStyle/>
          <a:p>
            <a:r>
              <a:rPr lang="en-US" dirty="0"/>
              <a:t>Increased participation of women in decision making </a:t>
            </a:r>
            <a:br>
              <a:rPr lang="en-US" dirty="0"/>
            </a:br>
            <a:r>
              <a:rPr lang="en-US" dirty="0"/>
              <a:t>related to, prevention, management and resolution</a:t>
            </a:r>
            <a:br>
              <a:rPr lang="en-US" dirty="0"/>
            </a:br>
            <a:r>
              <a:rPr lang="en-US" dirty="0"/>
              <a:t>of armed combat.</a:t>
            </a:r>
          </a:p>
        </p:txBody>
      </p:sp>
      <p:sp>
        <p:nvSpPr>
          <p:cNvPr id="9" name="TextBox 8"/>
          <p:cNvSpPr txBox="1"/>
          <p:nvPr/>
        </p:nvSpPr>
        <p:spPr>
          <a:xfrm>
            <a:off x="638629" y="522514"/>
            <a:ext cx="1223412" cy="707886"/>
          </a:xfrm>
          <a:prstGeom prst="rect">
            <a:avLst/>
          </a:prstGeom>
          <a:noFill/>
        </p:spPr>
        <p:txBody>
          <a:bodyPr wrap="none" rtlCol="0">
            <a:spAutoFit/>
          </a:bodyPr>
          <a:lstStyle/>
          <a:p>
            <a:r>
              <a:rPr lang="en-US" sz="4000" b="1" dirty="0" smtClean="0"/>
              <a:t>2017</a:t>
            </a:r>
            <a:endParaRPr lang="en-US" sz="4000" b="1" dirty="0"/>
          </a:p>
        </p:txBody>
      </p:sp>
      <p:sp>
        <p:nvSpPr>
          <p:cNvPr id="10" name="TextBox 9"/>
          <p:cNvSpPr txBox="1"/>
          <p:nvPr/>
        </p:nvSpPr>
        <p:spPr>
          <a:xfrm>
            <a:off x="2092036" y="789709"/>
            <a:ext cx="2408032" cy="523220"/>
          </a:xfrm>
          <a:prstGeom prst="rect">
            <a:avLst/>
          </a:prstGeom>
          <a:noFill/>
        </p:spPr>
        <p:txBody>
          <a:bodyPr wrap="none" rtlCol="0">
            <a:spAutoFit/>
          </a:bodyPr>
          <a:lstStyle/>
          <a:p>
            <a:r>
              <a:rPr lang="en-US" sz="2800" smtClean="0"/>
              <a:t>-- Jane Addams</a:t>
            </a:r>
            <a:endParaRPr lang="en-US" sz="2800"/>
          </a:p>
        </p:txBody>
      </p:sp>
    </p:spTree>
    <p:extLst>
      <p:ext uri="{BB962C8B-B14F-4D97-AF65-F5344CB8AC3E}">
        <p14:creationId xmlns:p14="http://schemas.microsoft.com/office/powerpoint/2010/main" val="69158301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3105835"/>
            <a:ext cx="6096000" cy="646331"/>
          </a:xfrm>
          <a:prstGeom prst="rect">
            <a:avLst/>
          </a:prstGeom>
        </p:spPr>
        <p:txBody>
          <a:bodyPr>
            <a:spAutoFit/>
          </a:bodyPr>
          <a:lstStyle/>
          <a:p>
            <a:r>
              <a:rPr lang="en-US" dirty="0"/>
              <a:t/>
            </a:r>
            <a:br>
              <a:rPr lang="en-US" dirty="0"/>
            </a:br>
            <a:endParaRPr lang="en-US" dirty="0"/>
          </a:p>
        </p:txBody>
      </p:sp>
      <p:pic>
        <p:nvPicPr>
          <p:cNvPr id="3" name="Picture 2"/>
          <p:cNvPicPr>
            <a:picLocks noChangeAspect="1"/>
          </p:cNvPicPr>
          <p:nvPr/>
        </p:nvPicPr>
        <p:blipFill>
          <a:blip r:embed="rId3"/>
          <a:stretch>
            <a:fillRect/>
          </a:stretch>
        </p:blipFill>
        <p:spPr>
          <a:xfrm>
            <a:off x="426320" y="1651325"/>
            <a:ext cx="5856384" cy="1986284"/>
          </a:xfrm>
          <a:prstGeom prst="rect">
            <a:avLst/>
          </a:prstGeom>
        </p:spPr>
      </p:pic>
      <p:pic>
        <p:nvPicPr>
          <p:cNvPr id="4" name="Picture 3"/>
          <p:cNvPicPr>
            <a:picLocks noChangeAspect="1"/>
          </p:cNvPicPr>
          <p:nvPr/>
        </p:nvPicPr>
        <p:blipFill>
          <a:blip r:embed="rId4"/>
          <a:stretch>
            <a:fillRect/>
          </a:stretch>
        </p:blipFill>
        <p:spPr>
          <a:xfrm>
            <a:off x="6916257" y="0"/>
            <a:ext cx="5099802" cy="6858000"/>
          </a:xfrm>
          <a:prstGeom prst="rect">
            <a:avLst/>
          </a:prstGeom>
        </p:spPr>
      </p:pic>
      <p:sp>
        <p:nvSpPr>
          <p:cNvPr id="5" name="TextBox 4"/>
          <p:cNvSpPr txBox="1"/>
          <p:nvPr/>
        </p:nvSpPr>
        <p:spPr>
          <a:xfrm>
            <a:off x="613024" y="4350975"/>
            <a:ext cx="5482976" cy="954107"/>
          </a:xfrm>
          <a:prstGeom prst="rect">
            <a:avLst/>
          </a:prstGeom>
          <a:noFill/>
        </p:spPr>
        <p:txBody>
          <a:bodyPr wrap="none" rtlCol="0">
            <a:spAutoFit/>
          </a:bodyPr>
          <a:lstStyle/>
          <a:p>
            <a:r>
              <a:rPr lang="en-US" sz="2800" dirty="0" smtClean="0"/>
              <a:t>Support “Peace” broadly defined by </a:t>
            </a:r>
          </a:p>
          <a:p>
            <a:r>
              <a:rPr lang="en-US" sz="2800" dirty="0" smtClean="0"/>
              <a:t>Targeting </a:t>
            </a:r>
            <a:r>
              <a:rPr lang="en-US" sz="2800" b="1" dirty="0" smtClean="0"/>
              <a:t>family violence</a:t>
            </a:r>
            <a:endParaRPr lang="en-US" sz="2800" b="1" dirty="0"/>
          </a:p>
        </p:txBody>
      </p:sp>
      <p:sp>
        <p:nvSpPr>
          <p:cNvPr id="6" name="TextBox 5"/>
          <p:cNvSpPr txBox="1"/>
          <p:nvPr/>
        </p:nvSpPr>
        <p:spPr>
          <a:xfrm>
            <a:off x="682171" y="391886"/>
            <a:ext cx="1223412" cy="707886"/>
          </a:xfrm>
          <a:prstGeom prst="rect">
            <a:avLst/>
          </a:prstGeom>
          <a:noFill/>
        </p:spPr>
        <p:txBody>
          <a:bodyPr wrap="none" rtlCol="0">
            <a:spAutoFit/>
          </a:bodyPr>
          <a:lstStyle/>
          <a:p>
            <a:r>
              <a:rPr lang="en-US" sz="4000" b="1" smtClean="0"/>
              <a:t>2015</a:t>
            </a:r>
            <a:endParaRPr lang="en-US" sz="4000" b="1"/>
          </a:p>
        </p:txBody>
      </p:sp>
      <p:sp>
        <p:nvSpPr>
          <p:cNvPr id="7" name="TextBox 6"/>
          <p:cNvSpPr txBox="1"/>
          <p:nvPr/>
        </p:nvSpPr>
        <p:spPr>
          <a:xfrm>
            <a:off x="2646218" y="623455"/>
            <a:ext cx="2442400" cy="461665"/>
          </a:xfrm>
          <a:prstGeom prst="rect">
            <a:avLst/>
          </a:prstGeom>
          <a:noFill/>
        </p:spPr>
        <p:txBody>
          <a:bodyPr wrap="none" rtlCol="0">
            <a:spAutoFit/>
          </a:bodyPr>
          <a:lstStyle/>
          <a:p>
            <a:r>
              <a:rPr lang="en-US" sz="2400" dirty="0" smtClean="0"/>
              <a:t>Mrs. </a:t>
            </a:r>
            <a:r>
              <a:rPr lang="en-US" sz="2400" dirty="0" err="1" smtClean="0"/>
              <a:t>Pennybacher</a:t>
            </a:r>
            <a:endParaRPr lang="en-US" sz="2400" dirty="0"/>
          </a:p>
        </p:txBody>
      </p:sp>
    </p:spTree>
    <p:extLst>
      <p:ext uri="{BB962C8B-B14F-4D97-AF65-F5344CB8AC3E}">
        <p14:creationId xmlns:p14="http://schemas.microsoft.com/office/powerpoint/2010/main" val="362606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026716"/>
            <a:ext cx="12192000" cy="4804567"/>
          </a:xfrm>
          <a:prstGeom prst="rect">
            <a:avLst/>
          </a:prstGeom>
        </p:spPr>
      </p:pic>
    </p:spTree>
    <p:extLst>
      <p:ext uri="{BB962C8B-B14F-4D97-AF65-F5344CB8AC3E}">
        <p14:creationId xmlns:p14="http://schemas.microsoft.com/office/powerpoint/2010/main" val="1008998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10306" y="2266900"/>
            <a:ext cx="5909759" cy="1077218"/>
          </a:xfrm>
          <a:prstGeom prst="rect">
            <a:avLst/>
          </a:prstGeom>
          <a:noFill/>
        </p:spPr>
        <p:txBody>
          <a:bodyPr wrap="none" rtlCol="0">
            <a:spAutoFit/>
          </a:bodyPr>
          <a:lstStyle/>
          <a:p>
            <a:r>
              <a:rPr lang="en-US" sz="3200" dirty="0" smtClean="0"/>
              <a:t>Co-Sponsored by:</a:t>
            </a:r>
          </a:p>
          <a:p>
            <a:r>
              <a:rPr lang="en-US" sz="3200" dirty="0" smtClean="0"/>
              <a:t>Texas Federation of Women’ Clubs</a:t>
            </a:r>
            <a:endParaRPr lang="en-US" sz="3200" dirty="0"/>
          </a:p>
        </p:txBody>
      </p:sp>
      <p:pic>
        <p:nvPicPr>
          <p:cNvPr id="4" name="Picture 3"/>
          <p:cNvPicPr>
            <a:picLocks noChangeAspect="1"/>
          </p:cNvPicPr>
          <p:nvPr/>
        </p:nvPicPr>
        <p:blipFill>
          <a:blip r:embed="rId2"/>
          <a:stretch>
            <a:fillRect/>
          </a:stretch>
        </p:blipFill>
        <p:spPr>
          <a:xfrm>
            <a:off x="939799" y="1148208"/>
            <a:ext cx="2988733" cy="4966990"/>
          </a:xfrm>
          <a:prstGeom prst="rect">
            <a:avLst/>
          </a:prstGeom>
        </p:spPr>
      </p:pic>
      <p:sp>
        <p:nvSpPr>
          <p:cNvPr id="7" name="TextBox 6"/>
          <p:cNvSpPr txBox="1"/>
          <p:nvPr/>
        </p:nvSpPr>
        <p:spPr>
          <a:xfrm>
            <a:off x="4508563" y="4972671"/>
            <a:ext cx="5024965" cy="523220"/>
          </a:xfrm>
          <a:prstGeom prst="rect">
            <a:avLst/>
          </a:prstGeom>
          <a:noFill/>
        </p:spPr>
        <p:txBody>
          <a:bodyPr wrap="none" rtlCol="0">
            <a:spAutoFit/>
          </a:bodyPr>
          <a:lstStyle/>
          <a:p>
            <a:r>
              <a:rPr lang="en-US" sz="2800" dirty="0" smtClean="0"/>
              <a:t>Mrs. Percy V. </a:t>
            </a:r>
            <a:r>
              <a:rPr lang="en-US" sz="2800" dirty="0" err="1" smtClean="0"/>
              <a:t>Pennybacker</a:t>
            </a:r>
            <a:r>
              <a:rPr lang="en-US" sz="2800" dirty="0" smtClean="0"/>
              <a:t> </a:t>
            </a:r>
            <a:r>
              <a:rPr lang="en-US" sz="2800" dirty="0" smtClean="0"/>
              <a:t>(Anna)</a:t>
            </a:r>
            <a:endParaRPr lang="en-US" sz="2800" dirty="0"/>
          </a:p>
        </p:txBody>
      </p:sp>
      <p:pic>
        <p:nvPicPr>
          <p:cNvPr id="1028" name="Picture 4" descr="icture"/>
          <p:cNvPicPr>
            <a:picLocks noChangeAspect="1" noChangeArrowheads="1"/>
          </p:cNvPicPr>
          <p:nvPr/>
        </p:nvPicPr>
        <p:blipFill rotWithShape="1">
          <a:blip r:embed="rId3">
            <a:extLst>
              <a:ext uri="{28A0092B-C50C-407E-A947-70E740481C1C}">
                <a14:useLocalDpi xmlns:a14="http://schemas.microsoft.com/office/drawing/2010/main" val="0"/>
              </a:ext>
            </a:extLst>
          </a:blip>
          <a:srcRect l="15812" t="42308" r="64736" b="41922"/>
          <a:stretch/>
        </p:blipFill>
        <p:spPr bwMode="auto">
          <a:xfrm>
            <a:off x="8816454" y="389179"/>
            <a:ext cx="2279176" cy="16222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00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3872" y="769697"/>
            <a:ext cx="8517075" cy="646331"/>
          </a:xfrm>
          <a:prstGeom prst="rect">
            <a:avLst/>
          </a:prstGeom>
          <a:noFill/>
        </p:spPr>
        <p:txBody>
          <a:bodyPr wrap="none" rtlCol="0">
            <a:spAutoFit/>
          </a:bodyPr>
          <a:lstStyle/>
          <a:p>
            <a:r>
              <a:rPr lang="en-US" sz="3600" dirty="0" smtClean="0"/>
              <a:t>Peace Movement 1899 </a:t>
            </a:r>
            <a:r>
              <a:rPr lang="mr-IN" sz="3600" dirty="0" smtClean="0"/>
              <a:t>–</a:t>
            </a:r>
            <a:r>
              <a:rPr lang="en-US" sz="3600" dirty="0" smtClean="0"/>
              <a:t> 1917: US and Texas</a:t>
            </a:r>
            <a:endParaRPr lang="en-US" sz="3600" dirty="0"/>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07209" y="1926124"/>
            <a:ext cx="4588934" cy="2621915"/>
          </a:xfrm>
          <a:prstGeom prst="rect">
            <a:avLst/>
          </a:prstGeom>
        </p:spPr>
      </p:pic>
      <p:sp>
        <p:nvSpPr>
          <p:cNvPr id="5" name="TextBox 4"/>
          <p:cNvSpPr txBox="1"/>
          <p:nvPr/>
        </p:nvSpPr>
        <p:spPr>
          <a:xfrm>
            <a:off x="1168400" y="5058135"/>
            <a:ext cx="2252133" cy="830997"/>
          </a:xfrm>
          <a:prstGeom prst="rect">
            <a:avLst/>
          </a:prstGeom>
          <a:noFill/>
        </p:spPr>
        <p:txBody>
          <a:bodyPr wrap="square" rtlCol="0">
            <a:spAutoFit/>
          </a:bodyPr>
          <a:lstStyle/>
          <a:p>
            <a:r>
              <a:rPr lang="en-US" sz="2400" dirty="0" smtClean="0"/>
              <a:t>The Hague</a:t>
            </a:r>
          </a:p>
          <a:p>
            <a:r>
              <a:rPr lang="en-US" sz="2400" dirty="0" smtClean="0"/>
              <a:t>1899  &amp;  1907</a:t>
            </a:r>
            <a:endParaRPr lang="en-US" sz="2400" dirty="0"/>
          </a:p>
        </p:txBody>
      </p:sp>
      <p:sp>
        <p:nvSpPr>
          <p:cNvPr id="6" name="TextBox 5"/>
          <p:cNvSpPr txBox="1"/>
          <p:nvPr/>
        </p:nvSpPr>
        <p:spPr>
          <a:xfrm>
            <a:off x="8619067" y="6079067"/>
            <a:ext cx="652743" cy="369332"/>
          </a:xfrm>
          <a:prstGeom prst="rect">
            <a:avLst/>
          </a:prstGeom>
          <a:noFill/>
        </p:spPr>
        <p:txBody>
          <a:bodyPr wrap="none" rtlCol="0">
            <a:spAutoFit/>
          </a:bodyPr>
          <a:lstStyle/>
          <a:p>
            <a:r>
              <a:rPr lang="en-US" dirty="0" smtClean="0"/>
              <a:t>2015</a:t>
            </a:r>
            <a:endParaRPr lang="en-US" dirty="0"/>
          </a:p>
        </p:txBody>
      </p:sp>
      <p:pic>
        <p:nvPicPr>
          <p:cNvPr id="7" name="Picture 6"/>
          <p:cNvPicPr>
            <a:picLocks noChangeAspect="1"/>
          </p:cNvPicPr>
          <p:nvPr/>
        </p:nvPicPr>
        <p:blipFill rotWithShape="1">
          <a:blip r:embed="rId3"/>
          <a:srcRect t="5012" r="7804" b="4290"/>
          <a:stretch/>
        </p:blipFill>
        <p:spPr>
          <a:xfrm rot="16200000">
            <a:off x="6640329" y="2050866"/>
            <a:ext cx="2687480" cy="6451602"/>
          </a:xfrm>
          <a:prstGeom prst="rect">
            <a:avLst/>
          </a:prstGeom>
        </p:spPr>
      </p:pic>
      <p:sp>
        <p:nvSpPr>
          <p:cNvPr id="9" name="TextBox 8"/>
          <p:cNvSpPr txBox="1"/>
          <p:nvPr/>
        </p:nvSpPr>
        <p:spPr>
          <a:xfrm>
            <a:off x="7332133" y="2912533"/>
            <a:ext cx="1663532" cy="461665"/>
          </a:xfrm>
          <a:prstGeom prst="rect">
            <a:avLst/>
          </a:prstGeom>
          <a:noFill/>
        </p:spPr>
        <p:txBody>
          <a:bodyPr wrap="none" rtlCol="0">
            <a:spAutoFit/>
          </a:bodyPr>
          <a:lstStyle/>
          <a:p>
            <a:r>
              <a:rPr lang="en-US" sz="2400" smtClean="0"/>
              <a:t>Baylor 1907</a:t>
            </a:r>
            <a:endParaRPr lang="en-US" sz="2400"/>
          </a:p>
        </p:txBody>
      </p:sp>
      <p:sp>
        <p:nvSpPr>
          <p:cNvPr id="10" name="TextBox 9"/>
          <p:cNvSpPr txBox="1"/>
          <p:nvPr/>
        </p:nvSpPr>
        <p:spPr>
          <a:xfrm>
            <a:off x="7078133" y="7179733"/>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993580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148664" y="2279560"/>
            <a:ext cx="3633169" cy="3459409"/>
          </a:xfrm>
          <a:prstGeom prst="rect">
            <a:avLst/>
          </a:prstGeom>
        </p:spPr>
      </p:pic>
      <p:sp>
        <p:nvSpPr>
          <p:cNvPr id="4" name="TextBox 3"/>
          <p:cNvSpPr txBox="1"/>
          <p:nvPr/>
        </p:nvSpPr>
        <p:spPr>
          <a:xfrm>
            <a:off x="3996267" y="627217"/>
            <a:ext cx="5087034" cy="1077218"/>
          </a:xfrm>
          <a:prstGeom prst="rect">
            <a:avLst/>
          </a:prstGeom>
          <a:noFill/>
        </p:spPr>
        <p:txBody>
          <a:bodyPr wrap="none" rtlCol="0">
            <a:spAutoFit/>
          </a:bodyPr>
          <a:lstStyle/>
          <a:p>
            <a:r>
              <a:rPr lang="en-US" sz="3200" dirty="0" smtClean="0"/>
              <a:t>US &amp; Texas Peace Movement </a:t>
            </a:r>
          </a:p>
          <a:p>
            <a:endParaRPr lang="en-US" sz="3200" dirty="0"/>
          </a:p>
        </p:txBody>
      </p:sp>
      <p:pic>
        <p:nvPicPr>
          <p:cNvPr id="2" name="Picture 1"/>
          <p:cNvPicPr>
            <a:picLocks noChangeAspect="1"/>
          </p:cNvPicPr>
          <p:nvPr/>
        </p:nvPicPr>
        <p:blipFill>
          <a:blip r:embed="rId3"/>
          <a:stretch>
            <a:fillRect/>
          </a:stretch>
        </p:blipFill>
        <p:spPr>
          <a:xfrm>
            <a:off x="8035343" y="3294309"/>
            <a:ext cx="2895600" cy="2806700"/>
          </a:xfrm>
          <a:prstGeom prst="rect">
            <a:avLst/>
          </a:prstGeom>
        </p:spPr>
      </p:pic>
    </p:spTree>
    <p:extLst>
      <p:ext uri="{BB962C8B-B14F-4D97-AF65-F5344CB8AC3E}">
        <p14:creationId xmlns:p14="http://schemas.microsoft.com/office/powerpoint/2010/main" val="146900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57113" y="549421"/>
            <a:ext cx="7517208" cy="5170646"/>
          </a:xfrm>
          <a:prstGeom prst="rect">
            <a:avLst/>
          </a:prstGeom>
          <a:noFill/>
        </p:spPr>
        <p:txBody>
          <a:bodyPr wrap="square" rtlCol="0">
            <a:spAutoFit/>
          </a:bodyPr>
          <a:lstStyle/>
          <a:p>
            <a:r>
              <a:rPr lang="en-US" sz="3300" b="1" dirty="0" smtClean="0"/>
              <a:t>US Peace </a:t>
            </a:r>
            <a:r>
              <a:rPr lang="en-US" sz="3300" b="1" dirty="0"/>
              <a:t>Movement  (1890s – WWI)</a:t>
            </a:r>
          </a:p>
          <a:p>
            <a:endParaRPr lang="en-US" sz="3300" dirty="0"/>
          </a:p>
          <a:p>
            <a:pPr marL="457200" indent="-457200">
              <a:buFont typeface="Arial" charset="0"/>
              <a:buChar char="•"/>
            </a:pPr>
            <a:r>
              <a:rPr lang="en-US" sz="3300" dirty="0"/>
              <a:t>Establish International </a:t>
            </a:r>
            <a:r>
              <a:rPr lang="en-US" sz="3300" dirty="0" smtClean="0"/>
              <a:t>“</a:t>
            </a:r>
            <a:r>
              <a:rPr lang="en-US" sz="3300" b="1" dirty="0" smtClean="0"/>
              <a:t>Law </a:t>
            </a:r>
            <a:r>
              <a:rPr lang="en-US" sz="3300" b="1" dirty="0"/>
              <a:t>and </a:t>
            </a:r>
            <a:r>
              <a:rPr lang="en-US" sz="3300" b="1" dirty="0" smtClean="0"/>
              <a:t>Order</a:t>
            </a:r>
            <a:r>
              <a:rPr lang="en-US" sz="3300" dirty="0" smtClean="0"/>
              <a:t>”</a:t>
            </a:r>
          </a:p>
          <a:p>
            <a:pPr marL="457200" indent="-457200">
              <a:buFont typeface="Arial" charset="0"/>
              <a:buChar char="•"/>
            </a:pPr>
            <a:r>
              <a:rPr lang="en-US" sz="3300" dirty="0" smtClean="0"/>
              <a:t>Arbitration</a:t>
            </a:r>
          </a:p>
          <a:p>
            <a:pPr marL="457200" indent="-457200">
              <a:buFont typeface="Arial" charset="0"/>
              <a:buChar char="•"/>
            </a:pPr>
            <a:r>
              <a:rPr lang="en-US" sz="3300" dirty="0" smtClean="0"/>
              <a:t>US Supreme Court as Model</a:t>
            </a:r>
            <a:endParaRPr lang="en-US" sz="3300" dirty="0"/>
          </a:p>
          <a:p>
            <a:pPr marL="457200" indent="-457200">
              <a:buFont typeface="Arial" charset="0"/>
              <a:buChar char="•"/>
            </a:pPr>
            <a:r>
              <a:rPr lang="en-US" sz="3300" dirty="0"/>
              <a:t>Peace Good for </a:t>
            </a:r>
            <a:r>
              <a:rPr lang="en-US" sz="3300" dirty="0" smtClean="0"/>
              <a:t>Business</a:t>
            </a:r>
          </a:p>
          <a:p>
            <a:pPr marL="457200" indent="-457200">
              <a:buFont typeface="Arial" charset="0"/>
              <a:buChar char="•"/>
            </a:pPr>
            <a:r>
              <a:rPr lang="en-US" sz="3300" dirty="0" smtClean="0"/>
              <a:t>Christian Values</a:t>
            </a:r>
          </a:p>
          <a:p>
            <a:pPr marL="457200" indent="-457200">
              <a:buFont typeface="Arial" charset="0"/>
              <a:buChar char="•"/>
            </a:pPr>
            <a:r>
              <a:rPr lang="en-US" sz="3300" dirty="0" smtClean="0"/>
              <a:t>Women’s social policy agenda</a:t>
            </a:r>
            <a:endParaRPr lang="en-US" sz="3300" dirty="0"/>
          </a:p>
          <a:p>
            <a:pPr marL="457200" indent="-457200">
              <a:buFont typeface="Arial" charset="0"/>
              <a:buChar char="•"/>
            </a:pPr>
            <a:endParaRPr lang="en-US" sz="3300" dirty="0"/>
          </a:p>
          <a:p>
            <a:endParaRPr lang="en-US" sz="3300" dirty="0"/>
          </a:p>
        </p:txBody>
      </p:sp>
      <p:pic>
        <p:nvPicPr>
          <p:cNvPr id="6" name="Picture 5"/>
          <p:cNvPicPr>
            <a:picLocks noChangeAspect="1"/>
          </p:cNvPicPr>
          <p:nvPr/>
        </p:nvPicPr>
        <p:blipFill>
          <a:blip r:embed="rId2"/>
          <a:stretch>
            <a:fillRect/>
          </a:stretch>
        </p:blipFill>
        <p:spPr>
          <a:xfrm>
            <a:off x="397450" y="297898"/>
            <a:ext cx="971550" cy="1333500"/>
          </a:xfrm>
          <a:prstGeom prst="rect">
            <a:avLst/>
          </a:prstGeom>
        </p:spPr>
      </p:pic>
      <p:sp>
        <p:nvSpPr>
          <p:cNvPr id="4" name="TextBox 3"/>
          <p:cNvSpPr txBox="1"/>
          <p:nvPr/>
        </p:nvSpPr>
        <p:spPr>
          <a:xfrm>
            <a:off x="223719" y="3991685"/>
            <a:ext cx="1342803" cy="400110"/>
          </a:xfrm>
          <a:prstGeom prst="rect">
            <a:avLst/>
          </a:prstGeom>
          <a:noFill/>
        </p:spPr>
        <p:txBody>
          <a:bodyPr wrap="none" rtlCol="0">
            <a:spAutoFit/>
          </a:bodyPr>
          <a:lstStyle/>
          <a:p>
            <a:r>
              <a:rPr lang="en-US" sz="2000" dirty="0"/>
              <a:t>Henry Ford</a:t>
            </a:r>
          </a:p>
        </p:txBody>
      </p:sp>
      <p:pic>
        <p:nvPicPr>
          <p:cNvPr id="3" name="Picture 2"/>
          <p:cNvPicPr>
            <a:picLocks noChangeAspect="1"/>
          </p:cNvPicPr>
          <p:nvPr/>
        </p:nvPicPr>
        <p:blipFill>
          <a:blip r:embed="rId3"/>
          <a:stretch>
            <a:fillRect/>
          </a:stretch>
        </p:blipFill>
        <p:spPr>
          <a:xfrm>
            <a:off x="223720" y="2446986"/>
            <a:ext cx="3793490" cy="2688636"/>
          </a:xfrm>
          <a:prstGeom prst="rect">
            <a:avLst/>
          </a:prstGeom>
        </p:spPr>
      </p:pic>
    </p:spTree>
    <p:extLst>
      <p:ext uri="{BB962C8B-B14F-4D97-AF65-F5344CB8AC3E}">
        <p14:creationId xmlns:p14="http://schemas.microsoft.com/office/powerpoint/2010/main" val="2102903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14133" y="467407"/>
            <a:ext cx="6096000" cy="3046988"/>
          </a:xfrm>
          <a:prstGeom prst="rect">
            <a:avLst/>
          </a:prstGeom>
        </p:spPr>
        <p:txBody>
          <a:bodyPr>
            <a:spAutoFit/>
          </a:bodyPr>
          <a:lstStyle/>
          <a:p>
            <a:r>
              <a:rPr lang="en-US" sz="3200" dirty="0"/>
              <a:t>Peace Organizations (Elite)</a:t>
            </a:r>
          </a:p>
          <a:p>
            <a:r>
              <a:rPr lang="en-US" sz="3200" dirty="0"/>
              <a:t>Social conservative</a:t>
            </a:r>
          </a:p>
          <a:p>
            <a:r>
              <a:rPr lang="en-US" sz="3200" dirty="0"/>
              <a:t>National political figures</a:t>
            </a:r>
          </a:p>
          <a:p>
            <a:r>
              <a:rPr lang="en-US" sz="3200" dirty="0"/>
              <a:t>Important Businessmen</a:t>
            </a:r>
          </a:p>
          <a:p>
            <a:endParaRPr lang="en-US" sz="3200" dirty="0"/>
          </a:p>
          <a:p>
            <a:endParaRPr lang="en-US" sz="3200" dirty="0"/>
          </a:p>
        </p:txBody>
      </p:sp>
      <p:pic>
        <p:nvPicPr>
          <p:cNvPr id="3" name="Picture 2"/>
          <p:cNvPicPr>
            <a:picLocks noChangeAspect="1"/>
          </p:cNvPicPr>
          <p:nvPr/>
        </p:nvPicPr>
        <p:blipFill>
          <a:blip r:embed="rId2"/>
          <a:stretch>
            <a:fillRect/>
          </a:stretch>
        </p:blipFill>
        <p:spPr>
          <a:xfrm>
            <a:off x="203902" y="125720"/>
            <a:ext cx="1731308" cy="2837613"/>
          </a:xfrm>
          <a:prstGeom prst="rect">
            <a:avLst/>
          </a:prstGeom>
        </p:spPr>
      </p:pic>
      <p:pic>
        <p:nvPicPr>
          <p:cNvPr id="4" name="Picture 3"/>
          <p:cNvPicPr>
            <a:picLocks noChangeAspect="1"/>
          </p:cNvPicPr>
          <p:nvPr/>
        </p:nvPicPr>
        <p:blipFill>
          <a:blip r:embed="rId3"/>
          <a:stretch>
            <a:fillRect/>
          </a:stretch>
        </p:blipFill>
        <p:spPr>
          <a:xfrm>
            <a:off x="9600456" y="3358510"/>
            <a:ext cx="2214033" cy="2940690"/>
          </a:xfrm>
          <a:prstGeom prst="rect">
            <a:avLst/>
          </a:prstGeom>
        </p:spPr>
      </p:pic>
      <p:pic>
        <p:nvPicPr>
          <p:cNvPr id="5" name="Picture 4"/>
          <p:cNvPicPr>
            <a:picLocks noChangeAspect="1"/>
          </p:cNvPicPr>
          <p:nvPr/>
        </p:nvPicPr>
        <p:blipFill>
          <a:blip r:embed="rId4"/>
          <a:stretch>
            <a:fillRect/>
          </a:stretch>
        </p:blipFill>
        <p:spPr>
          <a:xfrm>
            <a:off x="1069556" y="3486669"/>
            <a:ext cx="2184856" cy="2752918"/>
          </a:xfrm>
          <a:prstGeom prst="rect">
            <a:avLst/>
          </a:prstGeom>
        </p:spPr>
      </p:pic>
      <p:pic>
        <p:nvPicPr>
          <p:cNvPr id="6" name="Picture 5"/>
          <p:cNvPicPr>
            <a:picLocks noChangeAspect="1"/>
          </p:cNvPicPr>
          <p:nvPr/>
        </p:nvPicPr>
        <p:blipFill>
          <a:blip r:embed="rId5"/>
          <a:stretch>
            <a:fillRect/>
          </a:stretch>
        </p:blipFill>
        <p:spPr>
          <a:xfrm>
            <a:off x="9746035" y="345741"/>
            <a:ext cx="1739747" cy="2322652"/>
          </a:xfrm>
          <a:prstGeom prst="rect">
            <a:avLst/>
          </a:prstGeom>
        </p:spPr>
      </p:pic>
      <p:sp>
        <p:nvSpPr>
          <p:cNvPr id="7" name="TextBox 6"/>
          <p:cNvSpPr txBox="1"/>
          <p:nvPr/>
        </p:nvSpPr>
        <p:spPr>
          <a:xfrm>
            <a:off x="331210" y="3173844"/>
            <a:ext cx="608243" cy="369332"/>
          </a:xfrm>
          <a:prstGeom prst="rect">
            <a:avLst/>
          </a:prstGeom>
          <a:noFill/>
        </p:spPr>
        <p:txBody>
          <a:bodyPr wrap="none" rtlCol="0">
            <a:spAutoFit/>
          </a:bodyPr>
          <a:lstStyle/>
          <a:p>
            <a:r>
              <a:rPr lang="en-US" dirty="0" smtClean="0"/>
              <a:t>Ford</a:t>
            </a:r>
            <a:endParaRPr lang="en-US" dirty="0"/>
          </a:p>
        </p:txBody>
      </p:sp>
      <p:sp>
        <p:nvSpPr>
          <p:cNvPr id="8" name="TextBox 7"/>
          <p:cNvSpPr txBox="1"/>
          <p:nvPr/>
        </p:nvSpPr>
        <p:spPr>
          <a:xfrm>
            <a:off x="10109200" y="6299200"/>
            <a:ext cx="1013419" cy="369332"/>
          </a:xfrm>
          <a:prstGeom prst="rect">
            <a:avLst/>
          </a:prstGeom>
          <a:noFill/>
        </p:spPr>
        <p:txBody>
          <a:bodyPr wrap="none" rtlCol="0">
            <a:spAutoFit/>
          </a:bodyPr>
          <a:lstStyle/>
          <a:p>
            <a:r>
              <a:rPr lang="en-US" dirty="0" smtClean="0"/>
              <a:t>Carnegie</a:t>
            </a:r>
            <a:endParaRPr lang="en-US" dirty="0"/>
          </a:p>
        </p:txBody>
      </p:sp>
      <p:sp>
        <p:nvSpPr>
          <p:cNvPr id="9" name="TextBox 8"/>
          <p:cNvSpPr txBox="1"/>
          <p:nvPr/>
        </p:nvSpPr>
        <p:spPr>
          <a:xfrm>
            <a:off x="1638633" y="6239587"/>
            <a:ext cx="1608666" cy="369332"/>
          </a:xfrm>
          <a:prstGeom prst="rect">
            <a:avLst/>
          </a:prstGeom>
          <a:noFill/>
        </p:spPr>
        <p:txBody>
          <a:bodyPr wrap="square" rtlCol="0">
            <a:spAutoFit/>
          </a:bodyPr>
          <a:lstStyle/>
          <a:p>
            <a:r>
              <a:rPr lang="en-US" dirty="0" smtClean="0"/>
              <a:t>Roosevelt</a:t>
            </a:r>
            <a:endParaRPr lang="en-US" dirty="0"/>
          </a:p>
        </p:txBody>
      </p:sp>
      <p:pic>
        <p:nvPicPr>
          <p:cNvPr id="11" name="Picture 10"/>
          <p:cNvPicPr>
            <a:picLocks noChangeAspect="1"/>
          </p:cNvPicPr>
          <p:nvPr/>
        </p:nvPicPr>
        <p:blipFill>
          <a:blip r:embed="rId6"/>
          <a:stretch>
            <a:fillRect/>
          </a:stretch>
        </p:blipFill>
        <p:spPr>
          <a:xfrm>
            <a:off x="3703802" y="3121816"/>
            <a:ext cx="2150452" cy="2758661"/>
          </a:xfrm>
          <a:prstGeom prst="rect">
            <a:avLst/>
          </a:prstGeom>
        </p:spPr>
      </p:pic>
      <p:sp>
        <p:nvSpPr>
          <p:cNvPr id="12" name="TextBox 11"/>
          <p:cNvSpPr txBox="1"/>
          <p:nvPr/>
        </p:nvSpPr>
        <p:spPr>
          <a:xfrm>
            <a:off x="4364492" y="6054921"/>
            <a:ext cx="829073" cy="369332"/>
          </a:xfrm>
          <a:prstGeom prst="rect">
            <a:avLst/>
          </a:prstGeom>
          <a:noFill/>
        </p:spPr>
        <p:txBody>
          <a:bodyPr wrap="none" rtlCol="0">
            <a:spAutoFit/>
          </a:bodyPr>
          <a:lstStyle/>
          <a:p>
            <a:r>
              <a:rPr lang="en-US" dirty="0" smtClean="0"/>
              <a:t>Wilson</a:t>
            </a:r>
            <a:endParaRPr lang="en-US" dirty="0"/>
          </a:p>
        </p:txBody>
      </p:sp>
      <p:pic>
        <p:nvPicPr>
          <p:cNvPr id="13" name="Picture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06786" y="2963333"/>
            <a:ext cx="2041138" cy="3335867"/>
          </a:xfrm>
          <a:prstGeom prst="rect">
            <a:avLst/>
          </a:prstGeom>
        </p:spPr>
      </p:pic>
      <p:sp>
        <p:nvSpPr>
          <p:cNvPr id="15" name="TextBox 14"/>
          <p:cNvSpPr txBox="1"/>
          <p:nvPr/>
        </p:nvSpPr>
        <p:spPr>
          <a:xfrm>
            <a:off x="7653867" y="6434667"/>
            <a:ext cx="946093" cy="369332"/>
          </a:xfrm>
          <a:prstGeom prst="rect">
            <a:avLst/>
          </a:prstGeom>
          <a:noFill/>
        </p:spPr>
        <p:txBody>
          <a:bodyPr wrap="none" rtlCol="0">
            <a:spAutoFit/>
          </a:bodyPr>
          <a:lstStyle/>
          <a:p>
            <a:r>
              <a:rPr lang="en-US" dirty="0" smtClean="0"/>
              <a:t>Addams</a:t>
            </a:r>
            <a:endParaRPr lang="en-US" dirty="0"/>
          </a:p>
        </p:txBody>
      </p:sp>
      <p:sp>
        <p:nvSpPr>
          <p:cNvPr id="16" name="TextBox 15"/>
          <p:cNvSpPr txBox="1"/>
          <p:nvPr/>
        </p:nvSpPr>
        <p:spPr>
          <a:xfrm>
            <a:off x="10286891" y="2745690"/>
            <a:ext cx="535788" cy="369332"/>
          </a:xfrm>
          <a:prstGeom prst="rect">
            <a:avLst/>
          </a:prstGeom>
          <a:noFill/>
        </p:spPr>
        <p:txBody>
          <a:bodyPr wrap="none" rtlCol="0">
            <a:spAutoFit/>
          </a:bodyPr>
          <a:lstStyle/>
          <a:p>
            <a:r>
              <a:rPr lang="en-US" dirty="0" smtClean="0"/>
              <a:t>Taft</a:t>
            </a:r>
            <a:endParaRPr lang="en-US" dirty="0"/>
          </a:p>
        </p:txBody>
      </p:sp>
    </p:spTree>
    <p:extLst>
      <p:ext uri="{BB962C8B-B14F-4D97-AF65-F5344CB8AC3E}">
        <p14:creationId xmlns:p14="http://schemas.microsoft.com/office/powerpoint/2010/main" val="52951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16235</TotalTime>
  <Words>964</Words>
  <Application>Microsoft Macintosh PowerPoint</Application>
  <PresentationFormat>Widescreen</PresentationFormat>
  <Paragraphs>328</Paragraphs>
  <Slides>45</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Ayuthaya</vt:lpstr>
      <vt:lpstr>Calibri</vt:lpstr>
      <vt:lpstr>Calibri Light</vt:lpstr>
      <vt:lpstr>Mangal</vt:lpstr>
      <vt:lpstr>ＭＳ 明朝</vt:lpstr>
      <vt:lpstr>Times New 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Shields, Patricia M</dc:creator>
  <cp:lastModifiedBy>Shields, Patricia M</cp:lastModifiedBy>
  <cp:revision>83</cp:revision>
  <dcterms:created xsi:type="dcterms:W3CDTF">2017-08-11T22:17:26Z</dcterms:created>
  <dcterms:modified xsi:type="dcterms:W3CDTF">2017-09-11T18:46:39Z</dcterms:modified>
</cp:coreProperties>
</file>