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7" r:id="rId2"/>
    <p:sldId id="260" r:id="rId3"/>
    <p:sldId id="263" r:id="rId4"/>
    <p:sldId id="258" r:id="rId5"/>
    <p:sldId id="268" r:id="rId6"/>
    <p:sldId id="269" r:id="rId7"/>
    <p:sldId id="277" r:id="rId8"/>
    <p:sldId id="265" r:id="rId9"/>
    <p:sldId id="270" r:id="rId10"/>
    <p:sldId id="266" r:id="rId11"/>
    <p:sldId id="275" r:id="rId12"/>
    <p:sldId id="267" r:id="rId13"/>
    <p:sldId id="278" r:id="rId14"/>
    <p:sldId id="276" r:id="rId15"/>
    <p:sldId id="271" r:id="rId16"/>
    <p:sldId id="323" r:id="rId17"/>
    <p:sldId id="322" r:id="rId18"/>
    <p:sldId id="320" r:id="rId19"/>
    <p:sldId id="317" r:id="rId20"/>
    <p:sldId id="318" r:id="rId21"/>
    <p:sldId id="273" r:id="rId22"/>
    <p:sldId id="321" r:id="rId23"/>
    <p:sldId id="274" r:id="rId24"/>
    <p:sldId id="262" r:id="rId25"/>
    <p:sldId id="261" r:id="rId26"/>
    <p:sldId id="326" r:id="rId27"/>
    <p:sldId id="32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98"/>
    <p:restoredTop sz="94577"/>
  </p:normalViewPr>
  <p:slideViewPr>
    <p:cSldViewPr snapToGrid="0" snapToObjects="1">
      <p:cViewPr>
        <p:scale>
          <a:sx n="144" d="100"/>
          <a:sy n="144" d="100"/>
        </p:scale>
        <p:origin x="144" y="1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077FC-ACD5-2349-A8EC-A3BDEF43B8FE}" type="doc">
      <dgm:prSet loTypeId="urn:microsoft.com/office/officeart/2009/3/layout/IncreasingArrowsProcess" loCatId="" qsTypeId="urn:microsoft.com/office/officeart/2005/8/quickstyle/simple1" qsCatId="simple" csTypeId="urn:microsoft.com/office/officeart/2005/8/colors/accent1_2" csCatId="accent1" phldr="1"/>
      <dgm:spPr/>
      <dgm:t>
        <a:bodyPr/>
        <a:lstStyle/>
        <a:p>
          <a:endParaRPr lang="en-US"/>
        </a:p>
      </dgm:t>
    </dgm:pt>
    <dgm:pt modelId="{CBC41DDB-54F7-2548-A8AC-3348FB58A38B}">
      <dgm:prSet phldrT="[Text]" custT="1"/>
      <dgm:spPr/>
      <dgm:t>
        <a:bodyPr/>
        <a:lstStyle/>
        <a:p>
          <a:r>
            <a:rPr lang="en-US" sz="2400" b="1" dirty="0"/>
            <a:t>purpose</a:t>
          </a:r>
        </a:p>
      </dgm:t>
    </dgm:pt>
    <dgm:pt modelId="{D78DB4A9-7E69-D74A-9B18-011F2EC61372}" type="parTrans" cxnId="{38AE2E2C-1DF6-2E41-8D47-9C4D08DFC2BE}">
      <dgm:prSet/>
      <dgm:spPr/>
      <dgm:t>
        <a:bodyPr/>
        <a:lstStyle/>
        <a:p>
          <a:endParaRPr lang="en-US"/>
        </a:p>
      </dgm:t>
    </dgm:pt>
    <dgm:pt modelId="{21311E0D-C054-F241-AE63-53C17B339AD4}" type="sibTrans" cxnId="{38AE2E2C-1DF6-2E41-8D47-9C4D08DFC2BE}">
      <dgm:prSet/>
      <dgm:spPr/>
      <dgm:t>
        <a:bodyPr/>
        <a:lstStyle/>
        <a:p>
          <a:endParaRPr lang="en-US"/>
        </a:p>
      </dgm:t>
    </dgm:pt>
    <dgm:pt modelId="{07A78F48-70B3-FD43-9CAB-E791AADC49C6}">
      <dgm:prSet phldrT="[Text]"/>
      <dgm:spPr/>
      <dgm:t>
        <a:bodyPr/>
        <a:lstStyle/>
        <a:p>
          <a:r>
            <a:rPr lang="en-US" dirty="0"/>
            <a:t>Long or short yardage</a:t>
          </a:r>
        </a:p>
        <a:p>
          <a:endParaRPr lang="en-US" dirty="0"/>
        </a:p>
      </dgm:t>
    </dgm:pt>
    <dgm:pt modelId="{E715EFC4-4A56-244C-9499-422DE04421E9}" type="parTrans" cxnId="{3CFC955F-BA86-BD45-A3BF-8B33F6A38076}">
      <dgm:prSet/>
      <dgm:spPr/>
      <dgm:t>
        <a:bodyPr/>
        <a:lstStyle/>
        <a:p>
          <a:endParaRPr lang="en-US"/>
        </a:p>
      </dgm:t>
    </dgm:pt>
    <dgm:pt modelId="{EB6DE0D6-F13F-BE44-8092-81D1B58C172E}" type="sibTrans" cxnId="{3CFC955F-BA86-BD45-A3BF-8B33F6A38076}">
      <dgm:prSet/>
      <dgm:spPr/>
      <dgm:t>
        <a:bodyPr/>
        <a:lstStyle/>
        <a:p>
          <a:endParaRPr lang="en-US"/>
        </a:p>
      </dgm:t>
    </dgm:pt>
    <dgm:pt modelId="{0820C448-1F1E-2149-ABBC-A2155CD7BB7C}">
      <dgm:prSet phldrT="[Text]" custT="1"/>
      <dgm:spPr/>
      <dgm:t>
        <a:bodyPr/>
        <a:lstStyle/>
        <a:p>
          <a:r>
            <a:rPr lang="en-US" sz="2400" b="1" dirty="0">
              <a:solidFill>
                <a:srgbClr val="FF0000"/>
              </a:solidFill>
            </a:rPr>
            <a:t>Play</a:t>
          </a:r>
        </a:p>
      </dgm:t>
    </dgm:pt>
    <dgm:pt modelId="{EB8A9BFF-F21C-B348-B27C-21F6F1C29B78}" type="parTrans" cxnId="{2DD6BCC7-5EC2-934A-903C-9A1C0ECCCB65}">
      <dgm:prSet/>
      <dgm:spPr/>
      <dgm:t>
        <a:bodyPr/>
        <a:lstStyle/>
        <a:p>
          <a:endParaRPr lang="en-US"/>
        </a:p>
      </dgm:t>
    </dgm:pt>
    <dgm:pt modelId="{71C3680F-5A6F-A643-B186-A271E0B45DC1}" type="sibTrans" cxnId="{2DD6BCC7-5EC2-934A-903C-9A1C0ECCCB65}">
      <dgm:prSet/>
      <dgm:spPr/>
      <dgm:t>
        <a:bodyPr/>
        <a:lstStyle/>
        <a:p>
          <a:endParaRPr lang="en-US"/>
        </a:p>
      </dgm:t>
    </dgm:pt>
    <dgm:pt modelId="{E804EF24-6B26-E54F-A4DE-76037F8589E3}">
      <dgm:prSet phldrT="[Text]"/>
      <dgm:spPr>
        <a:noFill/>
        <a:ln w="9525" cmpd="sng">
          <a:solidFill>
            <a:schemeClr val="accent2"/>
          </a:solidFill>
        </a:ln>
      </dgm:spPr>
      <dgm:t>
        <a:bodyPr/>
        <a:lstStyle/>
        <a:p>
          <a:r>
            <a:rPr lang="en-US" dirty="0">
              <a:solidFill>
                <a:srgbClr val="FF0000"/>
              </a:solidFill>
            </a:rPr>
            <a:t>ideas that organize player actions</a:t>
          </a:r>
        </a:p>
      </dgm:t>
    </dgm:pt>
    <dgm:pt modelId="{A959E2E0-B153-D741-AA1B-9E8510846FE5}" type="parTrans" cxnId="{E9B3D3DD-FFE0-DB49-8EBD-4950CABF96A8}">
      <dgm:prSet/>
      <dgm:spPr/>
      <dgm:t>
        <a:bodyPr/>
        <a:lstStyle/>
        <a:p>
          <a:endParaRPr lang="en-US"/>
        </a:p>
      </dgm:t>
    </dgm:pt>
    <dgm:pt modelId="{04F71CD7-A386-F94A-AD3C-3BAD0FA9F3D1}" type="sibTrans" cxnId="{E9B3D3DD-FFE0-DB49-8EBD-4950CABF96A8}">
      <dgm:prSet/>
      <dgm:spPr/>
      <dgm:t>
        <a:bodyPr/>
        <a:lstStyle/>
        <a:p>
          <a:endParaRPr lang="en-US"/>
        </a:p>
      </dgm:t>
    </dgm:pt>
    <dgm:pt modelId="{C70228C3-6A9B-9E4A-AC68-87BB1C149EEC}">
      <dgm:prSet phldrT="[Text]" custT="1"/>
      <dgm:spPr/>
      <dgm:t>
        <a:bodyPr/>
        <a:lstStyle/>
        <a:p>
          <a:r>
            <a:rPr lang="en-US" sz="2400" b="1" dirty="0"/>
            <a:t>How men move on ground</a:t>
          </a:r>
        </a:p>
      </dgm:t>
    </dgm:pt>
    <dgm:pt modelId="{990BC7E5-554C-864E-BF9C-68D44A8103A4}" type="parTrans" cxnId="{98C0E8F9-996F-7F44-9189-190B7CFAAB9A}">
      <dgm:prSet/>
      <dgm:spPr/>
      <dgm:t>
        <a:bodyPr/>
        <a:lstStyle/>
        <a:p>
          <a:endParaRPr lang="en-US"/>
        </a:p>
      </dgm:t>
    </dgm:pt>
    <dgm:pt modelId="{6FF94187-4D6C-C64A-9F20-C2E2BBFE444C}" type="sibTrans" cxnId="{98C0E8F9-996F-7F44-9189-190B7CFAAB9A}">
      <dgm:prSet custT="1"/>
      <dgm:spPr/>
      <dgm:t>
        <a:bodyPr/>
        <a:lstStyle/>
        <a:p>
          <a:endParaRPr lang="en-US" sz="900"/>
        </a:p>
      </dgm:t>
    </dgm:pt>
    <dgm:pt modelId="{EA8D7BF6-FB8F-CA45-AF73-D94CEFAE9866}">
      <dgm:prSet phldrT="[Text]" custT="1"/>
      <dgm:spPr/>
      <dgm:t>
        <a:bodyPr/>
        <a:lstStyle/>
        <a:p>
          <a:r>
            <a:rPr lang="en-US" sz="2400" b="1" dirty="0"/>
            <a:t>Results</a:t>
          </a:r>
        </a:p>
      </dgm:t>
    </dgm:pt>
    <dgm:pt modelId="{7C6CAED1-EC6E-A54F-860D-45321321CD98}" type="parTrans" cxnId="{6C21C03D-C819-0941-9DFE-196F72B94BBE}">
      <dgm:prSet/>
      <dgm:spPr/>
      <dgm:t>
        <a:bodyPr/>
        <a:lstStyle/>
        <a:p>
          <a:endParaRPr lang="en-US"/>
        </a:p>
      </dgm:t>
    </dgm:pt>
    <dgm:pt modelId="{1469F213-C32E-2A48-833B-141DD1B8B58B}" type="sibTrans" cxnId="{6C21C03D-C819-0941-9DFE-196F72B94BBE}">
      <dgm:prSet/>
      <dgm:spPr/>
      <dgm:t>
        <a:bodyPr/>
        <a:lstStyle/>
        <a:p>
          <a:endParaRPr lang="en-US"/>
        </a:p>
      </dgm:t>
    </dgm:pt>
    <dgm:pt modelId="{3A396CFE-F97E-0546-875C-01585FF11C15}">
      <dgm:prSet/>
      <dgm:spPr/>
      <dgm:t>
        <a:bodyPr/>
        <a:lstStyle/>
        <a:p>
          <a:r>
            <a:rPr lang="en-US" dirty="0"/>
            <a:t>Actual yardage gained</a:t>
          </a:r>
        </a:p>
      </dgm:t>
    </dgm:pt>
    <dgm:pt modelId="{24DD91B1-7C02-C647-B407-3F10A93F0631}" type="parTrans" cxnId="{1D7694BF-66F3-6A4C-B618-5029CAEB5B76}">
      <dgm:prSet/>
      <dgm:spPr/>
      <dgm:t>
        <a:bodyPr/>
        <a:lstStyle/>
        <a:p>
          <a:endParaRPr lang="en-US"/>
        </a:p>
      </dgm:t>
    </dgm:pt>
    <dgm:pt modelId="{8A540BEE-F5EA-6E4C-A437-44891FD9A724}" type="sibTrans" cxnId="{1D7694BF-66F3-6A4C-B618-5029CAEB5B76}">
      <dgm:prSet/>
      <dgm:spPr/>
      <dgm:t>
        <a:bodyPr/>
        <a:lstStyle/>
        <a:p>
          <a:endParaRPr lang="en-US"/>
        </a:p>
      </dgm:t>
    </dgm:pt>
    <dgm:pt modelId="{DB8CC620-D193-4647-B097-1D5BBC09C9C2}">
      <dgm:prSet phldrT="[Text]" custT="1"/>
      <dgm:spPr/>
      <dgm:t>
        <a:bodyPr/>
        <a:lstStyle/>
        <a:p>
          <a:r>
            <a:rPr lang="en-US" sz="2400" b="1" dirty="0"/>
            <a:t>Movement of players on ground</a:t>
          </a:r>
        </a:p>
      </dgm:t>
    </dgm:pt>
    <dgm:pt modelId="{E5F9797F-F98D-994B-97E2-394A680FA6C2}" type="parTrans" cxnId="{27B2E8FC-B456-7945-80EA-8DBB65BABE98}">
      <dgm:prSet/>
      <dgm:spPr/>
      <dgm:t>
        <a:bodyPr/>
        <a:lstStyle/>
        <a:p>
          <a:endParaRPr lang="en-US"/>
        </a:p>
      </dgm:t>
    </dgm:pt>
    <dgm:pt modelId="{A859EB64-D415-384B-B09F-EEF0C8624AEA}" type="sibTrans" cxnId="{27B2E8FC-B456-7945-80EA-8DBB65BABE98}">
      <dgm:prSet/>
      <dgm:spPr/>
      <dgm:t>
        <a:bodyPr/>
        <a:lstStyle/>
        <a:p>
          <a:endParaRPr lang="en-US"/>
        </a:p>
      </dgm:t>
    </dgm:pt>
    <dgm:pt modelId="{31BC7EFF-3521-0542-A40C-7594324C7344}" type="pres">
      <dgm:prSet presAssocID="{43D077FC-ACD5-2349-A8EC-A3BDEF43B8FE}" presName="Name0" presStyleCnt="0">
        <dgm:presLayoutVars>
          <dgm:chMax val="5"/>
          <dgm:chPref val="5"/>
          <dgm:dir/>
          <dgm:animLvl val="lvl"/>
        </dgm:presLayoutVars>
      </dgm:prSet>
      <dgm:spPr/>
    </dgm:pt>
    <dgm:pt modelId="{98B2A5DF-80C5-994D-B781-512A0E1D0BDF}" type="pres">
      <dgm:prSet presAssocID="{CBC41DDB-54F7-2548-A8AC-3348FB58A38B}" presName="parentText1" presStyleLbl="node1" presStyleIdx="0" presStyleCnt="4">
        <dgm:presLayoutVars>
          <dgm:chMax/>
          <dgm:chPref val="3"/>
          <dgm:bulletEnabled val="1"/>
        </dgm:presLayoutVars>
      </dgm:prSet>
      <dgm:spPr/>
    </dgm:pt>
    <dgm:pt modelId="{919DBE7B-D53C-B244-AEE7-5F956ABF7B32}" type="pres">
      <dgm:prSet presAssocID="{CBC41DDB-54F7-2548-A8AC-3348FB58A38B}" presName="childText1" presStyleLbl="solidAlignAcc1" presStyleIdx="0" presStyleCnt="4">
        <dgm:presLayoutVars>
          <dgm:chMax val="0"/>
          <dgm:chPref val="0"/>
          <dgm:bulletEnabled val="1"/>
        </dgm:presLayoutVars>
      </dgm:prSet>
      <dgm:spPr/>
    </dgm:pt>
    <dgm:pt modelId="{F82E2533-4EBC-5742-BAB7-12D0FF56C941}" type="pres">
      <dgm:prSet presAssocID="{0820C448-1F1E-2149-ABBC-A2155CD7BB7C}" presName="parentText2" presStyleLbl="node1" presStyleIdx="1" presStyleCnt="4">
        <dgm:presLayoutVars>
          <dgm:chMax/>
          <dgm:chPref val="3"/>
          <dgm:bulletEnabled val="1"/>
        </dgm:presLayoutVars>
      </dgm:prSet>
      <dgm:spPr/>
    </dgm:pt>
    <dgm:pt modelId="{FFF39B4C-1DAA-6549-BEBE-08FB5FE8A426}" type="pres">
      <dgm:prSet presAssocID="{0820C448-1F1E-2149-ABBC-A2155CD7BB7C}" presName="childText2" presStyleLbl="solidAlignAcc1" presStyleIdx="1" presStyleCnt="4">
        <dgm:presLayoutVars>
          <dgm:chMax val="0"/>
          <dgm:chPref val="0"/>
          <dgm:bulletEnabled val="1"/>
        </dgm:presLayoutVars>
      </dgm:prSet>
      <dgm:spPr/>
    </dgm:pt>
    <dgm:pt modelId="{CE906805-B119-3943-BE29-0D78CC89373C}" type="pres">
      <dgm:prSet presAssocID="{C70228C3-6A9B-9E4A-AC68-87BB1C149EEC}" presName="parentText3" presStyleLbl="node1" presStyleIdx="2" presStyleCnt="4">
        <dgm:presLayoutVars>
          <dgm:chMax/>
          <dgm:chPref val="3"/>
          <dgm:bulletEnabled val="1"/>
        </dgm:presLayoutVars>
      </dgm:prSet>
      <dgm:spPr/>
    </dgm:pt>
    <dgm:pt modelId="{D9238C82-8C4F-1E41-B6D6-B72661545916}" type="pres">
      <dgm:prSet presAssocID="{C70228C3-6A9B-9E4A-AC68-87BB1C149EEC}" presName="childText3" presStyleLbl="solidAlignAcc1" presStyleIdx="2" presStyleCnt="4">
        <dgm:presLayoutVars>
          <dgm:chMax val="0"/>
          <dgm:chPref val="0"/>
          <dgm:bulletEnabled val="1"/>
        </dgm:presLayoutVars>
      </dgm:prSet>
      <dgm:spPr/>
    </dgm:pt>
    <dgm:pt modelId="{BB29F377-74BA-8442-9839-829CAAD01D91}" type="pres">
      <dgm:prSet presAssocID="{EA8D7BF6-FB8F-CA45-AF73-D94CEFAE9866}" presName="parentText4" presStyleLbl="node1" presStyleIdx="3" presStyleCnt="4">
        <dgm:presLayoutVars>
          <dgm:chMax/>
          <dgm:chPref val="3"/>
          <dgm:bulletEnabled val="1"/>
        </dgm:presLayoutVars>
      </dgm:prSet>
      <dgm:spPr/>
    </dgm:pt>
    <dgm:pt modelId="{28E5DD68-92F7-4B41-945A-0A864B3AA399}" type="pres">
      <dgm:prSet presAssocID="{EA8D7BF6-FB8F-CA45-AF73-D94CEFAE9866}" presName="childText4" presStyleLbl="solidAlignAcc1" presStyleIdx="3" presStyleCnt="4">
        <dgm:presLayoutVars>
          <dgm:chMax val="0"/>
          <dgm:chPref val="0"/>
          <dgm:bulletEnabled val="1"/>
        </dgm:presLayoutVars>
      </dgm:prSet>
      <dgm:spPr/>
    </dgm:pt>
  </dgm:ptLst>
  <dgm:cxnLst>
    <dgm:cxn modelId="{C5894C07-695C-C949-A633-3AF9AB9BBF8D}" type="presOf" srcId="{EA8D7BF6-FB8F-CA45-AF73-D94CEFAE9866}" destId="{BB29F377-74BA-8442-9839-829CAAD01D91}" srcOrd="0" destOrd="0" presId="urn:microsoft.com/office/officeart/2009/3/layout/IncreasingArrowsProcess"/>
    <dgm:cxn modelId="{F102731D-5C1D-4340-B7FA-3EE913F209FE}" type="presOf" srcId="{43D077FC-ACD5-2349-A8EC-A3BDEF43B8FE}" destId="{31BC7EFF-3521-0542-A40C-7594324C7344}" srcOrd="0" destOrd="0" presId="urn:microsoft.com/office/officeart/2009/3/layout/IncreasingArrowsProcess"/>
    <dgm:cxn modelId="{81DBF421-8F76-B640-AB2D-28B1EE13D4E7}" type="presOf" srcId="{CBC41DDB-54F7-2548-A8AC-3348FB58A38B}" destId="{98B2A5DF-80C5-994D-B781-512A0E1D0BDF}" srcOrd="0" destOrd="0" presId="urn:microsoft.com/office/officeart/2009/3/layout/IncreasingArrowsProcess"/>
    <dgm:cxn modelId="{38AE2E2C-1DF6-2E41-8D47-9C4D08DFC2BE}" srcId="{43D077FC-ACD5-2349-A8EC-A3BDEF43B8FE}" destId="{CBC41DDB-54F7-2548-A8AC-3348FB58A38B}" srcOrd="0" destOrd="0" parTransId="{D78DB4A9-7E69-D74A-9B18-011F2EC61372}" sibTransId="{21311E0D-C054-F241-AE63-53C17B339AD4}"/>
    <dgm:cxn modelId="{5C8F4D32-CD92-2A4B-83D8-4D29A3634EF7}" type="presOf" srcId="{DB8CC620-D193-4647-B097-1D5BBC09C9C2}" destId="{D9238C82-8C4F-1E41-B6D6-B72661545916}" srcOrd="0" destOrd="0" presId="urn:microsoft.com/office/officeart/2009/3/layout/IncreasingArrowsProcess"/>
    <dgm:cxn modelId="{6C21C03D-C819-0941-9DFE-196F72B94BBE}" srcId="{43D077FC-ACD5-2349-A8EC-A3BDEF43B8FE}" destId="{EA8D7BF6-FB8F-CA45-AF73-D94CEFAE9866}" srcOrd="3" destOrd="0" parTransId="{7C6CAED1-EC6E-A54F-860D-45321321CD98}" sibTransId="{1469F213-C32E-2A48-833B-141DD1B8B58B}"/>
    <dgm:cxn modelId="{D99A784F-675A-D243-88B6-BA5449BDBACA}" type="presOf" srcId="{C70228C3-6A9B-9E4A-AC68-87BB1C149EEC}" destId="{CE906805-B119-3943-BE29-0D78CC89373C}" srcOrd="0" destOrd="0" presId="urn:microsoft.com/office/officeart/2009/3/layout/IncreasingArrowsProcess"/>
    <dgm:cxn modelId="{AA2FC956-86F2-E64B-A895-7C550F30A0FB}" type="presOf" srcId="{07A78F48-70B3-FD43-9CAB-E791AADC49C6}" destId="{919DBE7B-D53C-B244-AEE7-5F956ABF7B32}" srcOrd="0" destOrd="0" presId="urn:microsoft.com/office/officeart/2009/3/layout/IncreasingArrowsProcess"/>
    <dgm:cxn modelId="{3CFC955F-BA86-BD45-A3BF-8B33F6A38076}" srcId="{CBC41DDB-54F7-2548-A8AC-3348FB58A38B}" destId="{07A78F48-70B3-FD43-9CAB-E791AADC49C6}" srcOrd="0" destOrd="0" parTransId="{E715EFC4-4A56-244C-9499-422DE04421E9}" sibTransId="{EB6DE0D6-F13F-BE44-8092-81D1B58C172E}"/>
    <dgm:cxn modelId="{3E9C0A65-CD81-CC48-B200-C8AEA351DE8B}" type="presOf" srcId="{3A396CFE-F97E-0546-875C-01585FF11C15}" destId="{28E5DD68-92F7-4B41-945A-0A864B3AA399}" srcOrd="0" destOrd="0" presId="urn:microsoft.com/office/officeart/2009/3/layout/IncreasingArrowsProcess"/>
    <dgm:cxn modelId="{C9E8208E-01F5-E14A-86E2-A6A70A38D265}" type="presOf" srcId="{E804EF24-6B26-E54F-A4DE-76037F8589E3}" destId="{FFF39B4C-1DAA-6549-BEBE-08FB5FE8A426}" srcOrd="0" destOrd="0" presId="urn:microsoft.com/office/officeart/2009/3/layout/IncreasingArrowsProcess"/>
    <dgm:cxn modelId="{1D7694BF-66F3-6A4C-B618-5029CAEB5B76}" srcId="{EA8D7BF6-FB8F-CA45-AF73-D94CEFAE9866}" destId="{3A396CFE-F97E-0546-875C-01585FF11C15}" srcOrd="0" destOrd="0" parTransId="{24DD91B1-7C02-C647-B407-3F10A93F0631}" sibTransId="{8A540BEE-F5EA-6E4C-A437-44891FD9A724}"/>
    <dgm:cxn modelId="{2DD6BCC7-5EC2-934A-903C-9A1C0ECCCB65}" srcId="{43D077FC-ACD5-2349-A8EC-A3BDEF43B8FE}" destId="{0820C448-1F1E-2149-ABBC-A2155CD7BB7C}" srcOrd="1" destOrd="0" parTransId="{EB8A9BFF-F21C-B348-B27C-21F6F1C29B78}" sibTransId="{71C3680F-5A6F-A643-B186-A271E0B45DC1}"/>
    <dgm:cxn modelId="{2CB934DB-BE04-5D4E-ACE9-A6CC6035EF27}" type="presOf" srcId="{0820C448-1F1E-2149-ABBC-A2155CD7BB7C}" destId="{F82E2533-4EBC-5742-BAB7-12D0FF56C941}" srcOrd="0" destOrd="0" presId="urn:microsoft.com/office/officeart/2009/3/layout/IncreasingArrowsProcess"/>
    <dgm:cxn modelId="{E9B3D3DD-FFE0-DB49-8EBD-4950CABF96A8}" srcId="{0820C448-1F1E-2149-ABBC-A2155CD7BB7C}" destId="{E804EF24-6B26-E54F-A4DE-76037F8589E3}" srcOrd="0" destOrd="0" parTransId="{A959E2E0-B153-D741-AA1B-9E8510846FE5}" sibTransId="{04F71CD7-A386-F94A-AD3C-3BAD0FA9F3D1}"/>
    <dgm:cxn modelId="{98C0E8F9-996F-7F44-9189-190B7CFAAB9A}" srcId="{43D077FC-ACD5-2349-A8EC-A3BDEF43B8FE}" destId="{C70228C3-6A9B-9E4A-AC68-87BB1C149EEC}" srcOrd="2" destOrd="0" parTransId="{990BC7E5-554C-864E-BF9C-68D44A8103A4}" sibTransId="{6FF94187-4D6C-C64A-9F20-C2E2BBFE444C}"/>
    <dgm:cxn modelId="{27B2E8FC-B456-7945-80EA-8DBB65BABE98}" srcId="{C70228C3-6A9B-9E4A-AC68-87BB1C149EEC}" destId="{DB8CC620-D193-4647-B097-1D5BBC09C9C2}" srcOrd="0" destOrd="0" parTransId="{E5F9797F-F98D-994B-97E2-394A680FA6C2}" sibTransId="{A859EB64-D415-384B-B09F-EEF0C8624AEA}"/>
    <dgm:cxn modelId="{09B7A5D9-7D70-064A-BF90-5F675A51159E}" type="presParOf" srcId="{31BC7EFF-3521-0542-A40C-7594324C7344}" destId="{98B2A5DF-80C5-994D-B781-512A0E1D0BDF}" srcOrd="0" destOrd="0" presId="urn:microsoft.com/office/officeart/2009/3/layout/IncreasingArrowsProcess"/>
    <dgm:cxn modelId="{DB07AF71-799C-C046-8509-7F2BCBEB06D4}" type="presParOf" srcId="{31BC7EFF-3521-0542-A40C-7594324C7344}" destId="{919DBE7B-D53C-B244-AEE7-5F956ABF7B32}" srcOrd="1" destOrd="0" presId="urn:microsoft.com/office/officeart/2009/3/layout/IncreasingArrowsProcess"/>
    <dgm:cxn modelId="{703313F3-1D93-D84B-8DA6-490B33EF660D}" type="presParOf" srcId="{31BC7EFF-3521-0542-A40C-7594324C7344}" destId="{F82E2533-4EBC-5742-BAB7-12D0FF56C941}" srcOrd="2" destOrd="0" presId="urn:microsoft.com/office/officeart/2009/3/layout/IncreasingArrowsProcess"/>
    <dgm:cxn modelId="{66EC7D71-D873-7149-9E9A-30CECF3CF263}" type="presParOf" srcId="{31BC7EFF-3521-0542-A40C-7594324C7344}" destId="{FFF39B4C-1DAA-6549-BEBE-08FB5FE8A426}" srcOrd="3" destOrd="0" presId="urn:microsoft.com/office/officeart/2009/3/layout/IncreasingArrowsProcess"/>
    <dgm:cxn modelId="{45BD2EEC-8976-A246-8CF5-FFD1197E08D1}" type="presParOf" srcId="{31BC7EFF-3521-0542-A40C-7594324C7344}" destId="{CE906805-B119-3943-BE29-0D78CC89373C}" srcOrd="4" destOrd="0" presId="urn:microsoft.com/office/officeart/2009/3/layout/IncreasingArrowsProcess"/>
    <dgm:cxn modelId="{7A1E5D5E-9365-2D4D-B90C-9C7D8E43E59F}" type="presParOf" srcId="{31BC7EFF-3521-0542-A40C-7594324C7344}" destId="{D9238C82-8C4F-1E41-B6D6-B72661545916}" srcOrd="5" destOrd="0" presId="urn:microsoft.com/office/officeart/2009/3/layout/IncreasingArrowsProcess"/>
    <dgm:cxn modelId="{DBE815AA-30C6-6D41-9C5C-752CAC433751}" type="presParOf" srcId="{31BC7EFF-3521-0542-A40C-7594324C7344}" destId="{BB29F377-74BA-8442-9839-829CAAD01D91}" srcOrd="6" destOrd="0" presId="urn:microsoft.com/office/officeart/2009/3/layout/IncreasingArrowsProcess"/>
    <dgm:cxn modelId="{ED95490F-5761-CD4D-AB5D-067010CE7378}" type="presParOf" srcId="{31BC7EFF-3521-0542-A40C-7594324C7344}" destId="{28E5DD68-92F7-4B41-945A-0A864B3AA399}" srcOrd="7"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D077FC-ACD5-2349-A8EC-A3BDEF43B8FE}" type="doc">
      <dgm:prSet loTypeId="urn:microsoft.com/office/officeart/2009/3/layout/IncreasingArrowsProcess" loCatId="" qsTypeId="urn:microsoft.com/office/officeart/2005/8/quickstyle/simple1" qsCatId="simple" csTypeId="urn:microsoft.com/office/officeart/2005/8/colors/accent1_2" csCatId="accent1" phldr="1"/>
      <dgm:spPr/>
      <dgm:t>
        <a:bodyPr/>
        <a:lstStyle/>
        <a:p>
          <a:endParaRPr lang="en-US"/>
        </a:p>
      </dgm:t>
    </dgm:pt>
    <dgm:pt modelId="{CBC41DDB-54F7-2548-A8AC-3348FB58A38B}">
      <dgm:prSet phldrT="[Text]" custT="1"/>
      <dgm:spPr/>
      <dgm:t>
        <a:bodyPr/>
        <a:lstStyle/>
        <a:p>
          <a:r>
            <a:rPr lang="en-US" sz="2400" b="1" dirty="0"/>
            <a:t>Research Purpose</a:t>
          </a:r>
        </a:p>
      </dgm:t>
    </dgm:pt>
    <dgm:pt modelId="{D78DB4A9-7E69-D74A-9B18-011F2EC61372}" type="parTrans" cxnId="{38AE2E2C-1DF6-2E41-8D47-9C4D08DFC2BE}">
      <dgm:prSet/>
      <dgm:spPr/>
      <dgm:t>
        <a:bodyPr/>
        <a:lstStyle/>
        <a:p>
          <a:endParaRPr lang="en-US"/>
        </a:p>
      </dgm:t>
    </dgm:pt>
    <dgm:pt modelId="{21311E0D-C054-F241-AE63-53C17B339AD4}" type="sibTrans" cxnId="{38AE2E2C-1DF6-2E41-8D47-9C4D08DFC2BE}">
      <dgm:prSet/>
      <dgm:spPr/>
      <dgm:t>
        <a:bodyPr/>
        <a:lstStyle/>
        <a:p>
          <a:endParaRPr lang="en-US"/>
        </a:p>
      </dgm:t>
    </dgm:pt>
    <dgm:pt modelId="{07A78F48-70B3-FD43-9CAB-E791AADC49C6}">
      <dgm:prSet phldrT="[Text]"/>
      <dgm:spPr/>
      <dgm:t>
        <a:bodyPr/>
        <a:lstStyle/>
        <a:p>
          <a:r>
            <a:rPr lang="en-US" dirty="0"/>
            <a:t>Explanation</a:t>
          </a:r>
        </a:p>
        <a:p>
          <a:endParaRPr lang="en-US" dirty="0"/>
        </a:p>
      </dgm:t>
    </dgm:pt>
    <dgm:pt modelId="{E715EFC4-4A56-244C-9499-422DE04421E9}" type="parTrans" cxnId="{3CFC955F-BA86-BD45-A3BF-8B33F6A38076}">
      <dgm:prSet/>
      <dgm:spPr/>
      <dgm:t>
        <a:bodyPr/>
        <a:lstStyle/>
        <a:p>
          <a:endParaRPr lang="en-US"/>
        </a:p>
      </dgm:t>
    </dgm:pt>
    <dgm:pt modelId="{EB6DE0D6-F13F-BE44-8092-81D1B58C172E}" type="sibTrans" cxnId="{3CFC955F-BA86-BD45-A3BF-8B33F6A38076}">
      <dgm:prSet/>
      <dgm:spPr/>
      <dgm:t>
        <a:bodyPr/>
        <a:lstStyle/>
        <a:p>
          <a:endParaRPr lang="en-US"/>
        </a:p>
      </dgm:t>
    </dgm:pt>
    <dgm:pt modelId="{0820C448-1F1E-2149-ABBC-A2155CD7BB7C}">
      <dgm:prSet phldrT="[Text]" custT="1"/>
      <dgm:spPr/>
      <dgm:t>
        <a:bodyPr/>
        <a:lstStyle/>
        <a:p>
          <a:r>
            <a:rPr lang="en-US" sz="2400" b="1" dirty="0">
              <a:solidFill>
                <a:srgbClr val="FF0000"/>
              </a:solidFill>
            </a:rPr>
            <a:t>Theory  -- Conceptual Framework</a:t>
          </a:r>
        </a:p>
      </dgm:t>
    </dgm:pt>
    <dgm:pt modelId="{EB8A9BFF-F21C-B348-B27C-21F6F1C29B78}" type="parTrans" cxnId="{2DD6BCC7-5EC2-934A-903C-9A1C0ECCCB65}">
      <dgm:prSet/>
      <dgm:spPr/>
      <dgm:t>
        <a:bodyPr/>
        <a:lstStyle/>
        <a:p>
          <a:endParaRPr lang="en-US"/>
        </a:p>
      </dgm:t>
    </dgm:pt>
    <dgm:pt modelId="{71C3680F-5A6F-A643-B186-A271E0B45DC1}" type="sibTrans" cxnId="{2DD6BCC7-5EC2-934A-903C-9A1C0ECCCB65}">
      <dgm:prSet/>
      <dgm:spPr/>
      <dgm:t>
        <a:bodyPr/>
        <a:lstStyle/>
        <a:p>
          <a:endParaRPr lang="en-US"/>
        </a:p>
      </dgm:t>
    </dgm:pt>
    <dgm:pt modelId="{E804EF24-6B26-E54F-A4DE-76037F8589E3}">
      <dgm:prSet phldrT="[Text]"/>
      <dgm:spPr>
        <a:noFill/>
        <a:ln w="9525" cmpd="sng">
          <a:solidFill>
            <a:schemeClr val="accent2"/>
          </a:solidFill>
        </a:ln>
      </dgm:spPr>
      <dgm:t>
        <a:bodyPr/>
        <a:lstStyle/>
        <a:p>
          <a:r>
            <a:rPr lang="en-US" dirty="0">
              <a:solidFill>
                <a:srgbClr val="FF0000"/>
              </a:solidFill>
            </a:rPr>
            <a:t>Hypotheses</a:t>
          </a:r>
        </a:p>
      </dgm:t>
    </dgm:pt>
    <dgm:pt modelId="{A959E2E0-B153-D741-AA1B-9E8510846FE5}" type="parTrans" cxnId="{E9B3D3DD-FFE0-DB49-8EBD-4950CABF96A8}">
      <dgm:prSet/>
      <dgm:spPr/>
      <dgm:t>
        <a:bodyPr/>
        <a:lstStyle/>
        <a:p>
          <a:endParaRPr lang="en-US"/>
        </a:p>
      </dgm:t>
    </dgm:pt>
    <dgm:pt modelId="{04F71CD7-A386-F94A-AD3C-3BAD0FA9F3D1}" type="sibTrans" cxnId="{E9B3D3DD-FFE0-DB49-8EBD-4950CABF96A8}">
      <dgm:prSet/>
      <dgm:spPr/>
      <dgm:t>
        <a:bodyPr/>
        <a:lstStyle/>
        <a:p>
          <a:endParaRPr lang="en-US"/>
        </a:p>
      </dgm:t>
    </dgm:pt>
    <dgm:pt modelId="{C70228C3-6A9B-9E4A-AC68-87BB1C149EEC}">
      <dgm:prSet phldrT="[Text]" custT="1"/>
      <dgm:spPr/>
      <dgm:t>
        <a:bodyPr/>
        <a:lstStyle/>
        <a:p>
          <a:r>
            <a:rPr lang="en-US" sz="2400" b="1" dirty="0"/>
            <a:t>Methodology</a:t>
          </a:r>
        </a:p>
      </dgm:t>
    </dgm:pt>
    <dgm:pt modelId="{990BC7E5-554C-864E-BF9C-68D44A8103A4}" type="parTrans" cxnId="{98C0E8F9-996F-7F44-9189-190B7CFAAB9A}">
      <dgm:prSet/>
      <dgm:spPr/>
      <dgm:t>
        <a:bodyPr/>
        <a:lstStyle/>
        <a:p>
          <a:endParaRPr lang="en-US"/>
        </a:p>
      </dgm:t>
    </dgm:pt>
    <dgm:pt modelId="{6FF94187-4D6C-C64A-9F20-C2E2BBFE444C}" type="sibTrans" cxnId="{98C0E8F9-996F-7F44-9189-190B7CFAAB9A}">
      <dgm:prSet custT="1"/>
      <dgm:spPr/>
      <dgm:t>
        <a:bodyPr/>
        <a:lstStyle/>
        <a:p>
          <a:endParaRPr lang="en-US" sz="900"/>
        </a:p>
      </dgm:t>
    </dgm:pt>
    <dgm:pt modelId="{521E7DE9-B046-7E42-B67A-E0BE5503C7C7}">
      <dgm:prSet phldrT="[Text]"/>
      <dgm:spPr/>
      <dgm:t>
        <a:bodyPr/>
        <a:lstStyle/>
        <a:p>
          <a:r>
            <a:rPr lang="en-US" dirty="0"/>
            <a:t>Data Collection Techniques</a:t>
          </a:r>
        </a:p>
        <a:p>
          <a:r>
            <a:rPr lang="en-US" dirty="0"/>
            <a:t>Measure</a:t>
          </a:r>
        </a:p>
      </dgm:t>
    </dgm:pt>
    <dgm:pt modelId="{2C570107-75A3-D140-8519-AE61813A1CDC}" type="parTrans" cxnId="{3D830231-A091-634E-95DF-E0A4E98A9980}">
      <dgm:prSet/>
      <dgm:spPr/>
      <dgm:t>
        <a:bodyPr/>
        <a:lstStyle/>
        <a:p>
          <a:endParaRPr lang="en-US"/>
        </a:p>
      </dgm:t>
    </dgm:pt>
    <dgm:pt modelId="{FD9E9296-3633-3F42-BB2C-1654F8761078}" type="sibTrans" cxnId="{3D830231-A091-634E-95DF-E0A4E98A9980}">
      <dgm:prSet/>
      <dgm:spPr/>
      <dgm:t>
        <a:bodyPr/>
        <a:lstStyle/>
        <a:p>
          <a:endParaRPr lang="en-US"/>
        </a:p>
      </dgm:t>
    </dgm:pt>
    <dgm:pt modelId="{EA8D7BF6-FB8F-CA45-AF73-D94CEFAE9866}">
      <dgm:prSet phldrT="[Text]" custT="1"/>
      <dgm:spPr/>
      <dgm:t>
        <a:bodyPr/>
        <a:lstStyle/>
        <a:p>
          <a:r>
            <a:rPr lang="en-US" sz="2400" b="1" dirty="0"/>
            <a:t>Statistics</a:t>
          </a:r>
        </a:p>
      </dgm:t>
    </dgm:pt>
    <dgm:pt modelId="{7C6CAED1-EC6E-A54F-860D-45321321CD98}" type="parTrans" cxnId="{6C21C03D-C819-0941-9DFE-196F72B94BBE}">
      <dgm:prSet/>
      <dgm:spPr/>
      <dgm:t>
        <a:bodyPr/>
        <a:lstStyle/>
        <a:p>
          <a:endParaRPr lang="en-US"/>
        </a:p>
      </dgm:t>
    </dgm:pt>
    <dgm:pt modelId="{1469F213-C32E-2A48-833B-141DD1B8B58B}" type="sibTrans" cxnId="{6C21C03D-C819-0941-9DFE-196F72B94BBE}">
      <dgm:prSet/>
      <dgm:spPr/>
      <dgm:t>
        <a:bodyPr/>
        <a:lstStyle/>
        <a:p>
          <a:endParaRPr lang="en-US"/>
        </a:p>
      </dgm:t>
    </dgm:pt>
    <dgm:pt modelId="{3A396CFE-F97E-0546-875C-01585FF11C15}">
      <dgm:prSet/>
      <dgm:spPr/>
      <dgm:t>
        <a:bodyPr/>
        <a:lstStyle/>
        <a:p>
          <a:r>
            <a:rPr lang="en-US" dirty="0"/>
            <a:t>Analyzing and organizing data</a:t>
          </a:r>
        </a:p>
      </dgm:t>
    </dgm:pt>
    <dgm:pt modelId="{24DD91B1-7C02-C647-B407-3F10A93F0631}" type="parTrans" cxnId="{1D7694BF-66F3-6A4C-B618-5029CAEB5B76}">
      <dgm:prSet/>
      <dgm:spPr/>
      <dgm:t>
        <a:bodyPr/>
        <a:lstStyle/>
        <a:p>
          <a:endParaRPr lang="en-US"/>
        </a:p>
      </dgm:t>
    </dgm:pt>
    <dgm:pt modelId="{8A540BEE-F5EA-6E4C-A437-44891FD9A724}" type="sibTrans" cxnId="{1D7694BF-66F3-6A4C-B618-5029CAEB5B76}">
      <dgm:prSet/>
      <dgm:spPr/>
      <dgm:t>
        <a:bodyPr/>
        <a:lstStyle/>
        <a:p>
          <a:endParaRPr lang="en-US"/>
        </a:p>
      </dgm:t>
    </dgm:pt>
    <dgm:pt modelId="{31BC7EFF-3521-0542-A40C-7594324C7344}" type="pres">
      <dgm:prSet presAssocID="{43D077FC-ACD5-2349-A8EC-A3BDEF43B8FE}" presName="Name0" presStyleCnt="0">
        <dgm:presLayoutVars>
          <dgm:chMax val="5"/>
          <dgm:chPref val="5"/>
          <dgm:dir/>
          <dgm:animLvl val="lvl"/>
        </dgm:presLayoutVars>
      </dgm:prSet>
      <dgm:spPr/>
    </dgm:pt>
    <dgm:pt modelId="{98B2A5DF-80C5-994D-B781-512A0E1D0BDF}" type="pres">
      <dgm:prSet presAssocID="{CBC41DDB-54F7-2548-A8AC-3348FB58A38B}" presName="parentText1" presStyleLbl="node1" presStyleIdx="0" presStyleCnt="4">
        <dgm:presLayoutVars>
          <dgm:chMax/>
          <dgm:chPref val="3"/>
          <dgm:bulletEnabled val="1"/>
        </dgm:presLayoutVars>
      </dgm:prSet>
      <dgm:spPr/>
    </dgm:pt>
    <dgm:pt modelId="{919DBE7B-D53C-B244-AEE7-5F956ABF7B32}" type="pres">
      <dgm:prSet presAssocID="{CBC41DDB-54F7-2548-A8AC-3348FB58A38B}" presName="childText1" presStyleLbl="solidAlignAcc1" presStyleIdx="0" presStyleCnt="4">
        <dgm:presLayoutVars>
          <dgm:chMax val="0"/>
          <dgm:chPref val="0"/>
          <dgm:bulletEnabled val="1"/>
        </dgm:presLayoutVars>
      </dgm:prSet>
      <dgm:spPr/>
    </dgm:pt>
    <dgm:pt modelId="{F82E2533-4EBC-5742-BAB7-12D0FF56C941}" type="pres">
      <dgm:prSet presAssocID="{0820C448-1F1E-2149-ABBC-A2155CD7BB7C}" presName="parentText2" presStyleLbl="node1" presStyleIdx="1" presStyleCnt="4">
        <dgm:presLayoutVars>
          <dgm:chMax/>
          <dgm:chPref val="3"/>
          <dgm:bulletEnabled val="1"/>
        </dgm:presLayoutVars>
      </dgm:prSet>
      <dgm:spPr/>
    </dgm:pt>
    <dgm:pt modelId="{FFF39B4C-1DAA-6549-BEBE-08FB5FE8A426}" type="pres">
      <dgm:prSet presAssocID="{0820C448-1F1E-2149-ABBC-A2155CD7BB7C}" presName="childText2" presStyleLbl="solidAlignAcc1" presStyleIdx="1" presStyleCnt="4">
        <dgm:presLayoutVars>
          <dgm:chMax val="0"/>
          <dgm:chPref val="0"/>
          <dgm:bulletEnabled val="1"/>
        </dgm:presLayoutVars>
      </dgm:prSet>
      <dgm:spPr/>
    </dgm:pt>
    <dgm:pt modelId="{CE906805-B119-3943-BE29-0D78CC89373C}" type="pres">
      <dgm:prSet presAssocID="{C70228C3-6A9B-9E4A-AC68-87BB1C149EEC}" presName="parentText3" presStyleLbl="node1" presStyleIdx="2" presStyleCnt="4">
        <dgm:presLayoutVars>
          <dgm:chMax/>
          <dgm:chPref val="3"/>
          <dgm:bulletEnabled val="1"/>
        </dgm:presLayoutVars>
      </dgm:prSet>
      <dgm:spPr/>
    </dgm:pt>
    <dgm:pt modelId="{D9238C82-8C4F-1E41-B6D6-B72661545916}" type="pres">
      <dgm:prSet presAssocID="{C70228C3-6A9B-9E4A-AC68-87BB1C149EEC}" presName="childText3" presStyleLbl="solidAlignAcc1" presStyleIdx="2" presStyleCnt="4">
        <dgm:presLayoutVars>
          <dgm:chMax val="0"/>
          <dgm:chPref val="0"/>
          <dgm:bulletEnabled val="1"/>
        </dgm:presLayoutVars>
      </dgm:prSet>
      <dgm:spPr/>
    </dgm:pt>
    <dgm:pt modelId="{BB29F377-74BA-8442-9839-829CAAD01D91}" type="pres">
      <dgm:prSet presAssocID="{EA8D7BF6-FB8F-CA45-AF73-D94CEFAE9866}" presName="parentText4" presStyleLbl="node1" presStyleIdx="3" presStyleCnt="4">
        <dgm:presLayoutVars>
          <dgm:chMax/>
          <dgm:chPref val="3"/>
          <dgm:bulletEnabled val="1"/>
        </dgm:presLayoutVars>
      </dgm:prSet>
      <dgm:spPr/>
    </dgm:pt>
    <dgm:pt modelId="{28E5DD68-92F7-4B41-945A-0A864B3AA399}" type="pres">
      <dgm:prSet presAssocID="{EA8D7BF6-FB8F-CA45-AF73-D94CEFAE9866}" presName="childText4" presStyleLbl="solidAlignAcc1" presStyleIdx="3" presStyleCnt="4">
        <dgm:presLayoutVars>
          <dgm:chMax val="0"/>
          <dgm:chPref val="0"/>
          <dgm:bulletEnabled val="1"/>
        </dgm:presLayoutVars>
      </dgm:prSet>
      <dgm:spPr/>
    </dgm:pt>
  </dgm:ptLst>
  <dgm:cxnLst>
    <dgm:cxn modelId="{88DE1B25-F813-E340-9BCD-D17251029181}" type="presOf" srcId="{CBC41DDB-54F7-2548-A8AC-3348FB58A38B}" destId="{98B2A5DF-80C5-994D-B781-512A0E1D0BDF}" srcOrd="0" destOrd="0" presId="urn:microsoft.com/office/officeart/2009/3/layout/IncreasingArrowsProcess"/>
    <dgm:cxn modelId="{54763026-9DF0-094D-BA21-6F29989E0F72}" type="presOf" srcId="{C70228C3-6A9B-9E4A-AC68-87BB1C149EEC}" destId="{CE906805-B119-3943-BE29-0D78CC89373C}" srcOrd="0" destOrd="0" presId="urn:microsoft.com/office/officeart/2009/3/layout/IncreasingArrowsProcess"/>
    <dgm:cxn modelId="{38AE2E2C-1DF6-2E41-8D47-9C4D08DFC2BE}" srcId="{43D077FC-ACD5-2349-A8EC-A3BDEF43B8FE}" destId="{CBC41DDB-54F7-2548-A8AC-3348FB58A38B}" srcOrd="0" destOrd="0" parTransId="{D78DB4A9-7E69-D74A-9B18-011F2EC61372}" sibTransId="{21311E0D-C054-F241-AE63-53C17B339AD4}"/>
    <dgm:cxn modelId="{3D830231-A091-634E-95DF-E0A4E98A9980}" srcId="{C70228C3-6A9B-9E4A-AC68-87BB1C149EEC}" destId="{521E7DE9-B046-7E42-B67A-E0BE5503C7C7}" srcOrd="0" destOrd="0" parTransId="{2C570107-75A3-D140-8519-AE61813A1CDC}" sibTransId="{FD9E9296-3633-3F42-BB2C-1654F8761078}"/>
    <dgm:cxn modelId="{6C21C03D-C819-0941-9DFE-196F72B94BBE}" srcId="{43D077FC-ACD5-2349-A8EC-A3BDEF43B8FE}" destId="{EA8D7BF6-FB8F-CA45-AF73-D94CEFAE9866}" srcOrd="3" destOrd="0" parTransId="{7C6CAED1-EC6E-A54F-860D-45321321CD98}" sibTransId="{1469F213-C32E-2A48-833B-141DD1B8B58B}"/>
    <dgm:cxn modelId="{3CFC955F-BA86-BD45-A3BF-8B33F6A38076}" srcId="{CBC41DDB-54F7-2548-A8AC-3348FB58A38B}" destId="{07A78F48-70B3-FD43-9CAB-E791AADC49C6}" srcOrd="0" destOrd="0" parTransId="{E715EFC4-4A56-244C-9499-422DE04421E9}" sibTransId="{EB6DE0D6-F13F-BE44-8092-81D1B58C172E}"/>
    <dgm:cxn modelId="{0DB1BD86-8C3D-D346-94E8-666D5B0B70C9}" type="presOf" srcId="{E804EF24-6B26-E54F-A4DE-76037F8589E3}" destId="{FFF39B4C-1DAA-6549-BEBE-08FB5FE8A426}" srcOrd="0" destOrd="0" presId="urn:microsoft.com/office/officeart/2009/3/layout/IncreasingArrowsProcess"/>
    <dgm:cxn modelId="{D1EBE69D-334F-9C46-80C4-F7B1B3F92552}" type="presOf" srcId="{EA8D7BF6-FB8F-CA45-AF73-D94CEFAE9866}" destId="{BB29F377-74BA-8442-9839-829CAAD01D91}" srcOrd="0" destOrd="0" presId="urn:microsoft.com/office/officeart/2009/3/layout/IncreasingArrowsProcess"/>
    <dgm:cxn modelId="{E371B99E-3B1A-0B42-B4E5-09E8F21CBB04}" type="presOf" srcId="{07A78F48-70B3-FD43-9CAB-E791AADC49C6}" destId="{919DBE7B-D53C-B244-AEE7-5F956ABF7B32}" srcOrd="0" destOrd="0" presId="urn:microsoft.com/office/officeart/2009/3/layout/IncreasingArrowsProcess"/>
    <dgm:cxn modelId="{1D7694BF-66F3-6A4C-B618-5029CAEB5B76}" srcId="{EA8D7BF6-FB8F-CA45-AF73-D94CEFAE9866}" destId="{3A396CFE-F97E-0546-875C-01585FF11C15}" srcOrd="0" destOrd="0" parTransId="{24DD91B1-7C02-C647-B407-3F10A93F0631}" sibTransId="{8A540BEE-F5EA-6E4C-A437-44891FD9A724}"/>
    <dgm:cxn modelId="{2DD6BCC7-5EC2-934A-903C-9A1C0ECCCB65}" srcId="{43D077FC-ACD5-2349-A8EC-A3BDEF43B8FE}" destId="{0820C448-1F1E-2149-ABBC-A2155CD7BB7C}" srcOrd="1" destOrd="0" parTransId="{EB8A9BFF-F21C-B348-B27C-21F6F1C29B78}" sibTransId="{71C3680F-5A6F-A643-B186-A271E0B45DC1}"/>
    <dgm:cxn modelId="{B782A2D7-8336-8645-B681-5028E36C1FD2}" type="presOf" srcId="{3A396CFE-F97E-0546-875C-01585FF11C15}" destId="{28E5DD68-92F7-4B41-945A-0A864B3AA399}" srcOrd="0" destOrd="0" presId="urn:microsoft.com/office/officeart/2009/3/layout/IncreasingArrowsProcess"/>
    <dgm:cxn modelId="{5A6E35DB-D8EA-0B42-9D1C-919B450944EA}" type="presOf" srcId="{521E7DE9-B046-7E42-B67A-E0BE5503C7C7}" destId="{D9238C82-8C4F-1E41-B6D6-B72661545916}" srcOrd="0" destOrd="0" presId="urn:microsoft.com/office/officeart/2009/3/layout/IncreasingArrowsProcess"/>
    <dgm:cxn modelId="{E9B3D3DD-FFE0-DB49-8EBD-4950CABF96A8}" srcId="{0820C448-1F1E-2149-ABBC-A2155CD7BB7C}" destId="{E804EF24-6B26-E54F-A4DE-76037F8589E3}" srcOrd="0" destOrd="0" parTransId="{A959E2E0-B153-D741-AA1B-9E8510846FE5}" sibTransId="{04F71CD7-A386-F94A-AD3C-3BAD0FA9F3D1}"/>
    <dgm:cxn modelId="{EB008DE4-D2D0-604A-A3A6-38EBCE79906C}" type="presOf" srcId="{0820C448-1F1E-2149-ABBC-A2155CD7BB7C}" destId="{F82E2533-4EBC-5742-BAB7-12D0FF56C941}" srcOrd="0" destOrd="0" presId="urn:microsoft.com/office/officeart/2009/3/layout/IncreasingArrowsProcess"/>
    <dgm:cxn modelId="{415096F4-FD1D-694D-B283-04429ECAB298}" type="presOf" srcId="{43D077FC-ACD5-2349-A8EC-A3BDEF43B8FE}" destId="{31BC7EFF-3521-0542-A40C-7594324C7344}" srcOrd="0" destOrd="0" presId="urn:microsoft.com/office/officeart/2009/3/layout/IncreasingArrowsProcess"/>
    <dgm:cxn modelId="{98C0E8F9-996F-7F44-9189-190B7CFAAB9A}" srcId="{43D077FC-ACD5-2349-A8EC-A3BDEF43B8FE}" destId="{C70228C3-6A9B-9E4A-AC68-87BB1C149EEC}" srcOrd="2" destOrd="0" parTransId="{990BC7E5-554C-864E-BF9C-68D44A8103A4}" sibTransId="{6FF94187-4D6C-C64A-9F20-C2E2BBFE444C}"/>
    <dgm:cxn modelId="{CCC288B3-62B7-5140-923C-5121EAAC4B88}" type="presParOf" srcId="{31BC7EFF-3521-0542-A40C-7594324C7344}" destId="{98B2A5DF-80C5-994D-B781-512A0E1D0BDF}" srcOrd="0" destOrd="0" presId="urn:microsoft.com/office/officeart/2009/3/layout/IncreasingArrowsProcess"/>
    <dgm:cxn modelId="{C35E43DB-8FC8-9848-A184-ADD772ABACE8}" type="presParOf" srcId="{31BC7EFF-3521-0542-A40C-7594324C7344}" destId="{919DBE7B-D53C-B244-AEE7-5F956ABF7B32}" srcOrd="1" destOrd="0" presId="urn:microsoft.com/office/officeart/2009/3/layout/IncreasingArrowsProcess"/>
    <dgm:cxn modelId="{B5B327C0-C0CE-2647-83E5-91E4B4ED4A53}" type="presParOf" srcId="{31BC7EFF-3521-0542-A40C-7594324C7344}" destId="{F82E2533-4EBC-5742-BAB7-12D0FF56C941}" srcOrd="2" destOrd="0" presId="urn:microsoft.com/office/officeart/2009/3/layout/IncreasingArrowsProcess"/>
    <dgm:cxn modelId="{F13CBC42-A573-BB4D-94E3-CC8780C6950D}" type="presParOf" srcId="{31BC7EFF-3521-0542-A40C-7594324C7344}" destId="{FFF39B4C-1DAA-6549-BEBE-08FB5FE8A426}" srcOrd="3" destOrd="0" presId="urn:microsoft.com/office/officeart/2009/3/layout/IncreasingArrowsProcess"/>
    <dgm:cxn modelId="{65CBF9C8-E090-FE49-A459-1A8A8E9540B6}" type="presParOf" srcId="{31BC7EFF-3521-0542-A40C-7594324C7344}" destId="{CE906805-B119-3943-BE29-0D78CC89373C}" srcOrd="4" destOrd="0" presId="urn:microsoft.com/office/officeart/2009/3/layout/IncreasingArrowsProcess"/>
    <dgm:cxn modelId="{7DDEEB81-A0B3-3B40-B701-EC0BC8F7E477}" type="presParOf" srcId="{31BC7EFF-3521-0542-A40C-7594324C7344}" destId="{D9238C82-8C4F-1E41-B6D6-B72661545916}" srcOrd="5" destOrd="0" presId="urn:microsoft.com/office/officeart/2009/3/layout/IncreasingArrowsProcess"/>
    <dgm:cxn modelId="{4ACEC846-09E7-354D-9977-C80D65770299}" type="presParOf" srcId="{31BC7EFF-3521-0542-A40C-7594324C7344}" destId="{BB29F377-74BA-8442-9839-829CAAD01D91}" srcOrd="6" destOrd="0" presId="urn:microsoft.com/office/officeart/2009/3/layout/IncreasingArrowsProcess"/>
    <dgm:cxn modelId="{3DE3C3E9-F891-E747-9307-ACFFC19EADD8}" type="presParOf" srcId="{31BC7EFF-3521-0542-A40C-7594324C7344}" destId="{28E5DD68-92F7-4B41-945A-0A864B3AA399}"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2A5DF-80C5-994D-B781-512A0E1D0BDF}">
      <dsp:nvSpPr>
        <dsp:cNvPr id="0" name=""/>
        <dsp:cNvSpPr/>
      </dsp:nvSpPr>
      <dsp:spPr>
        <a:xfrm>
          <a:off x="67266" y="648855"/>
          <a:ext cx="7515756"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purpose</a:t>
          </a:r>
        </a:p>
      </dsp:txBody>
      <dsp:txXfrm>
        <a:off x="67266" y="922400"/>
        <a:ext cx="7242211" cy="547091"/>
      </dsp:txXfrm>
    </dsp:sp>
    <dsp:sp modelId="{919DBE7B-D53C-B244-AEE7-5F956ABF7B32}">
      <dsp:nvSpPr>
        <dsp:cNvPr id="0" name=""/>
        <dsp:cNvSpPr/>
      </dsp:nvSpPr>
      <dsp:spPr>
        <a:xfrm>
          <a:off x="67266" y="1494412"/>
          <a:ext cx="1732381" cy="2023905"/>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Long or short yardage</a:t>
          </a:r>
        </a:p>
        <a:p>
          <a:pPr marL="0" lvl="0" indent="0" algn="l" defTabSz="1289050">
            <a:lnSpc>
              <a:spcPct val="90000"/>
            </a:lnSpc>
            <a:spcBef>
              <a:spcPct val="0"/>
            </a:spcBef>
            <a:spcAft>
              <a:spcPct val="35000"/>
            </a:spcAft>
            <a:buNone/>
          </a:pPr>
          <a:endParaRPr lang="en-US" sz="2900" kern="1200" dirty="0"/>
        </a:p>
      </dsp:txBody>
      <dsp:txXfrm>
        <a:off x="67266" y="1494412"/>
        <a:ext cx="1732381" cy="2023905"/>
      </dsp:txXfrm>
    </dsp:sp>
    <dsp:sp modelId="{F82E2533-4EBC-5742-BAB7-12D0FF56C941}">
      <dsp:nvSpPr>
        <dsp:cNvPr id="0" name=""/>
        <dsp:cNvSpPr/>
      </dsp:nvSpPr>
      <dsp:spPr>
        <a:xfrm>
          <a:off x="1799648" y="1013453"/>
          <a:ext cx="5783374"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Play</a:t>
          </a:r>
        </a:p>
      </dsp:txBody>
      <dsp:txXfrm>
        <a:off x="1799648" y="1286998"/>
        <a:ext cx="5509829" cy="547091"/>
      </dsp:txXfrm>
    </dsp:sp>
    <dsp:sp modelId="{FFF39B4C-1DAA-6549-BEBE-08FB5FE8A426}">
      <dsp:nvSpPr>
        <dsp:cNvPr id="0" name=""/>
        <dsp:cNvSpPr/>
      </dsp:nvSpPr>
      <dsp:spPr>
        <a:xfrm>
          <a:off x="1799648" y="1859010"/>
          <a:ext cx="1732381" cy="1972318"/>
        </a:xfrm>
        <a:prstGeom prst="rect">
          <a:avLst/>
        </a:prstGeom>
        <a:noFill/>
        <a:ln w="952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solidFill>
                <a:srgbClr val="FF0000"/>
              </a:solidFill>
            </a:rPr>
            <a:t>ideas that organize player actions</a:t>
          </a:r>
        </a:p>
      </dsp:txBody>
      <dsp:txXfrm>
        <a:off x="1799648" y="1859010"/>
        <a:ext cx="1732381" cy="1972318"/>
      </dsp:txXfrm>
    </dsp:sp>
    <dsp:sp modelId="{CE906805-B119-3943-BE29-0D78CC89373C}">
      <dsp:nvSpPr>
        <dsp:cNvPr id="0" name=""/>
        <dsp:cNvSpPr/>
      </dsp:nvSpPr>
      <dsp:spPr>
        <a:xfrm>
          <a:off x="3532029" y="1378051"/>
          <a:ext cx="4050992"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How men move on ground</a:t>
          </a:r>
        </a:p>
      </dsp:txBody>
      <dsp:txXfrm>
        <a:off x="3532029" y="1651596"/>
        <a:ext cx="3777447" cy="547091"/>
      </dsp:txXfrm>
    </dsp:sp>
    <dsp:sp modelId="{D9238C82-8C4F-1E41-B6D6-B72661545916}">
      <dsp:nvSpPr>
        <dsp:cNvPr id="0" name=""/>
        <dsp:cNvSpPr/>
      </dsp:nvSpPr>
      <dsp:spPr>
        <a:xfrm>
          <a:off x="3532029" y="2223607"/>
          <a:ext cx="1732381" cy="1985506"/>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Movement of players on ground</a:t>
          </a:r>
        </a:p>
      </dsp:txBody>
      <dsp:txXfrm>
        <a:off x="3532029" y="2223607"/>
        <a:ext cx="1732381" cy="1985506"/>
      </dsp:txXfrm>
    </dsp:sp>
    <dsp:sp modelId="{BB29F377-74BA-8442-9839-829CAAD01D91}">
      <dsp:nvSpPr>
        <dsp:cNvPr id="0" name=""/>
        <dsp:cNvSpPr/>
      </dsp:nvSpPr>
      <dsp:spPr>
        <a:xfrm>
          <a:off x="5264411" y="1742649"/>
          <a:ext cx="2318611"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Results</a:t>
          </a:r>
        </a:p>
      </dsp:txBody>
      <dsp:txXfrm>
        <a:off x="5264411" y="2016194"/>
        <a:ext cx="2045066" cy="547091"/>
      </dsp:txXfrm>
    </dsp:sp>
    <dsp:sp modelId="{28E5DD68-92F7-4B41-945A-0A864B3AA399}">
      <dsp:nvSpPr>
        <dsp:cNvPr id="0" name=""/>
        <dsp:cNvSpPr/>
      </dsp:nvSpPr>
      <dsp:spPr>
        <a:xfrm>
          <a:off x="5264411" y="2588205"/>
          <a:ext cx="1748165" cy="200877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Actual yardage gained</a:t>
          </a:r>
        </a:p>
      </dsp:txBody>
      <dsp:txXfrm>
        <a:off x="5264411" y="2588205"/>
        <a:ext cx="1748165" cy="20087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2A5DF-80C5-994D-B781-512A0E1D0BDF}">
      <dsp:nvSpPr>
        <dsp:cNvPr id="0" name=""/>
        <dsp:cNvSpPr/>
      </dsp:nvSpPr>
      <dsp:spPr>
        <a:xfrm>
          <a:off x="67266" y="648855"/>
          <a:ext cx="7515756"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Research Purpose</a:t>
          </a:r>
        </a:p>
      </dsp:txBody>
      <dsp:txXfrm>
        <a:off x="67266" y="922400"/>
        <a:ext cx="7242211" cy="547091"/>
      </dsp:txXfrm>
    </dsp:sp>
    <dsp:sp modelId="{919DBE7B-D53C-B244-AEE7-5F956ABF7B32}">
      <dsp:nvSpPr>
        <dsp:cNvPr id="0" name=""/>
        <dsp:cNvSpPr/>
      </dsp:nvSpPr>
      <dsp:spPr>
        <a:xfrm>
          <a:off x="67266" y="1494412"/>
          <a:ext cx="1732381" cy="2023905"/>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Explanation</a:t>
          </a:r>
        </a:p>
        <a:p>
          <a:pPr marL="0" lvl="0" indent="0" algn="l" defTabSz="1111250">
            <a:lnSpc>
              <a:spcPct val="90000"/>
            </a:lnSpc>
            <a:spcBef>
              <a:spcPct val="0"/>
            </a:spcBef>
            <a:spcAft>
              <a:spcPct val="35000"/>
            </a:spcAft>
            <a:buNone/>
          </a:pPr>
          <a:endParaRPr lang="en-US" sz="2500" kern="1200" dirty="0"/>
        </a:p>
      </dsp:txBody>
      <dsp:txXfrm>
        <a:off x="67266" y="1494412"/>
        <a:ext cx="1732381" cy="2023905"/>
      </dsp:txXfrm>
    </dsp:sp>
    <dsp:sp modelId="{F82E2533-4EBC-5742-BAB7-12D0FF56C941}">
      <dsp:nvSpPr>
        <dsp:cNvPr id="0" name=""/>
        <dsp:cNvSpPr/>
      </dsp:nvSpPr>
      <dsp:spPr>
        <a:xfrm>
          <a:off x="1799648" y="1013453"/>
          <a:ext cx="5783374"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rgbClr val="FF0000"/>
              </a:solidFill>
            </a:rPr>
            <a:t>Theory  -- Conceptual Framework</a:t>
          </a:r>
        </a:p>
      </dsp:txBody>
      <dsp:txXfrm>
        <a:off x="1799648" y="1286998"/>
        <a:ext cx="5509829" cy="547091"/>
      </dsp:txXfrm>
    </dsp:sp>
    <dsp:sp modelId="{FFF39B4C-1DAA-6549-BEBE-08FB5FE8A426}">
      <dsp:nvSpPr>
        <dsp:cNvPr id="0" name=""/>
        <dsp:cNvSpPr/>
      </dsp:nvSpPr>
      <dsp:spPr>
        <a:xfrm>
          <a:off x="1799648" y="1859010"/>
          <a:ext cx="1732381" cy="1972318"/>
        </a:xfrm>
        <a:prstGeom prst="rect">
          <a:avLst/>
        </a:prstGeom>
        <a:noFill/>
        <a:ln w="952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rgbClr val="FF0000"/>
              </a:solidFill>
            </a:rPr>
            <a:t>Hypotheses</a:t>
          </a:r>
        </a:p>
      </dsp:txBody>
      <dsp:txXfrm>
        <a:off x="1799648" y="1859010"/>
        <a:ext cx="1732381" cy="1972318"/>
      </dsp:txXfrm>
    </dsp:sp>
    <dsp:sp modelId="{CE906805-B119-3943-BE29-0D78CC89373C}">
      <dsp:nvSpPr>
        <dsp:cNvPr id="0" name=""/>
        <dsp:cNvSpPr/>
      </dsp:nvSpPr>
      <dsp:spPr>
        <a:xfrm>
          <a:off x="3532029" y="1378051"/>
          <a:ext cx="4050992"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Methodology</a:t>
          </a:r>
        </a:p>
      </dsp:txBody>
      <dsp:txXfrm>
        <a:off x="3532029" y="1651596"/>
        <a:ext cx="3777447" cy="547091"/>
      </dsp:txXfrm>
    </dsp:sp>
    <dsp:sp modelId="{D9238C82-8C4F-1E41-B6D6-B72661545916}">
      <dsp:nvSpPr>
        <dsp:cNvPr id="0" name=""/>
        <dsp:cNvSpPr/>
      </dsp:nvSpPr>
      <dsp:spPr>
        <a:xfrm>
          <a:off x="3532029" y="2223607"/>
          <a:ext cx="1732381" cy="1985506"/>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Data Collection Techniques</a:t>
          </a:r>
        </a:p>
        <a:p>
          <a:pPr marL="0" lvl="0" indent="0" algn="l" defTabSz="1111250">
            <a:lnSpc>
              <a:spcPct val="90000"/>
            </a:lnSpc>
            <a:spcBef>
              <a:spcPct val="0"/>
            </a:spcBef>
            <a:spcAft>
              <a:spcPct val="35000"/>
            </a:spcAft>
            <a:buNone/>
          </a:pPr>
          <a:r>
            <a:rPr lang="en-US" sz="2500" kern="1200" dirty="0"/>
            <a:t>Measure</a:t>
          </a:r>
        </a:p>
      </dsp:txBody>
      <dsp:txXfrm>
        <a:off x="3532029" y="2223607"/>
        <a:ext cx="1732381" cy="1985506"/>
      </dsp:txXfrm>
    </dsp:sp>
    <dsp:sp modelId="{BB29F377-74BA-8442-9839-829CAAD01D91}">
      <dsp:nvSpPr>
        <dsp:cNvPr id="0" name=""/>
        <dsp:cNvSpPr/>
      </dsp:nvSpPr>
      <dsp:spPr>
        <a:xfrm>
          <a:off x="5264411" y="1742649"/>
          <a:ext cx="2318611" cy="1094181"/>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73701" numCol="1" spcCol="1270" anchor="ctr" anchorCtr="0">
          <a:noAutofit/>
        </a:bodyPr>
        <a:lstStyle/>
        <a:p>
          <a:pPr marL="0" lvl="0" indent="0" algn="l" defTabSz="1066800">
            <a:lnSpc>
              <a:spcPct val="90000"/>
            </a:lnSpc>
            <a:spcBef>
              <a:spcPct val="0"/>
            </a:spcBef>
            <a:spcAft>
              <a:spcPct val="35000"/>
            </a:spcAft>
            <a:buNone/>
          </a:pPr>
          <a:r>
            <a:rPr lang="en-US" sz="2400" b="1" kern="1200" dirty="0"/>
            <a:t>Statistics</a:t>
          </a:r>
        </a:p>
      </dsp:txBody>
      <dsp:txXfrm>
        <a:off x="5264411" y="2016194"/>
        <a:ext cx="2045066" cy="547091"/>
      </dsp:txXfrm>
    </dsp:sp>
    <dsp:sp modelId="{28E5DD68-92F7-4B41-945A-0A864B3AA399}">
      <dsp:nvSpPr>
        <dsp:cNvPr id="0" name=""/>
        <dsp:cNvSpPr/>
      </dsp:nvSpPr>
      <dsp:spPr>
        <a:xfrm>
          <a:off x="5264411" y="2588205"/>
          <a:ext cx="1748165" cy="200877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Analyzing and organizing data</a:t>
          </a:r>
        </a:p>
      </dsp:txBody>
      <dsp:txXfrm>
        <a:off x="5264411" y="2588205"/>
        <a:ext cx="1748165" cy="2008778"/>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87FE85-60C3-0B49-85E2-B4B1D55B5EEB}" type="datetimeFigureOut">
              <a:rPr lang="en-US" smtClean="0"/>
              <a:t>5/24/18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4510AE-8DCA-CD47-AD34-7F11B82DADBE}" type="slidenum">
              <a:rPr lang="en-US" smtClean="0"/>
              <a:t>‹#›</a:t>
            </a:fld>
            <a:endParaRPr lang="en-US"/>
          </a:p>
        </p:txBody>
      </p:sp>
    </p:spTree>
    <p:extLst>
      <p:ext uri="{BB962C8B-B14F-4D97-AF65-F5344CB8AC3E}">
        <p14:creationId xmlns:p14="http://schemas.microsoft.com/office/powerpoint/2010/main" val="1056284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This presentation summarizes much of our 2017 article. “Public Administration Methodology: A Pragmatic Perspective.”  This is a chapter in “Foundations of Public Administration:” edited by j. </a:t>
            </a:r>
            <a:r>
              <a:rPr lang="en-US" sz="1800" dirty="0" err="1"/>
              <a:t>Raadshelders</a:t>
            </a:r>
            <a:r>
              <a:rPr lang="en-US" sz="1800" dirty="0"/>
              <a:t> and R. </a:t>
            </a:r>
            <a:r>
              <a:rPr lang="en-US" sz="1800" dirty="0" err="1"/>
              <a:t>Stillman</a:t>
            </a:r>
            <a:r>
              <a:rPr lang="en-US" sz="1800" dirty="0"/>
              <a:t> pp. 75-92, published by Melvin &amp; Leigh. https://</a:t>
            </a:r>
            <a:r>
              <a:rPr lang="en-US" sz="1800" dirty="0" err="1"/>
              <a:t>www.researchgate.net</a:t>
            </a:r>
            <a:r>
              <a:rPr lang="en-US" sz="1800" dirty="0"/>
              <a:t>/publication/311511761_Public_Administration_Methodology_A_Pragmatic_Perspective</a:t>
            </a:r>
          </a:p>
          <a:p>
            <a:r>
              <a:rPr lang="en-US" sz="1800" dirty="0"/>
              <a:t> </a:t>
            </a:r>
          </a:p>
        </p:txBody>
      </p:sp>
      <p:sp>
        <p:nvSpPr>
          <p:cNvPr id="4" name="Slide Number Placeholder 3"/>
          <p:cNvSpPr>
            <a:spLocks noGrp="1"/>
          </p:cNvSpPr>
          <p:nvPr>
            <p:ph type="sldNum" sz="quarter" idx="10"/>
          </p:nvPr>
        </p:nvSpPr>
        <p:spPr/>
        <p:txBody>
          <a:bodyPr/>
          <a:lstStyle/>
          <a:p>
            <a:fld id="{E74510AE-8DCA-CD47-AD34-7F11B82DADBE}" type="slidenum">
              <a:rPr lang="en-US" smtClean="0"/>
              <a:t>1</a:t>
            </a:fld>
            <a:endParaRPr lang="en-US"/>
          </a:p>
        </p:txBody>
      </p:sp>
    </p:spTree>
    <p:extLst>
      <p:ext uri="{BB962C8B-B14F-4D97-AF65-F5344CB8AC3E}">
        <p14:creationId xmlns:p14="http://schemas.microsoft.com/office/powerpoint/2010/main" val="3162464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distinction between experience which takes into account two types of experience that go together in pragmatic inquiry. Need the habits (includes skills) that enable the study of and communication about. But also need a place to make unexpected connections and have creative insights. Comfortable with confusion – so that insights can happen. </a:t>
            </a:r>
          </a:p>
          <a:p>
            <a:endParaRPr lang="en-US" dirty="0"/>
          </a:p>
          <a:p>
            <a:r>
              <a:rPr lang="en-US" dirty="0"/>
              <a:t>Do the careful work of the literature review so that there will be surprises that one needs to integrate. Ralston (2009) describes this as the ebb and flow of experience.</a:t>
            </a:r>
          </a:p>
        </p:txBody>
      </p:sp>
      <p:sp>
        <p:nvSpPr>
          <p:cNvPr id="4" name="Slide Number Placeholder 3"/>
          <p:cNvSpPr>
            <a:spLocks noGrp="1"/>
          </p:cNvSpPr>
          <p:nvPr>
            <p:ph type="sldNum" sz="quarter" idx="10"/>
          </p:nvPr>
        </p:nvSpPr>
        <p:spPr/>
        <p:txBody>
          <a:bodyPr/>
          <a:lstStyle/>
          <a:p>
            <a:fld id="{E74510AE-8DCA-CD47-AD34-7F11B82DADBE}" type="slidenum">
              <a:rPr lang="en-US" smtClean="0"/>
              <a:t>12</a:t>
            </a:fld>
            <a:endParaRPr lang="en-US"/>
          </a:p>
        </p:txBody>
      </p:sp>
    </p:spTree>
    <p:extLst>
      <p:ext uri="{BB962C8B-B14F-4D97-AF65-F5344CB8AC3E}">
        <p14:creationId xmlns:p14="http://schemas.microsoft.com/office/powerpoint/2010/main" val="2076233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Step Notebook is an example of a tool of inquiry. It helps to build skills necessary for the strong primary experience/habits, which enable one to </a:t>
            </a:r>
            <a:r>
              <a:rPr lang="en-US" b="1" dirty="0"/>
              <a:t>do</a:t>
            </a:r>
            <a:r>
              <a:rPr lang="en-US" dirty="0"/>
              <a:t> scholarly research. </a:t>
            </a:r>
          </a:p>
        </p:txBody>
      </p:sp>
      <p:sp>
        <p:nvSpPr>
          <p:cNvPr id="4" name="Slide Number Placeholder 3"/>
          <p:cNvSpPr>
            <a:spLocks noGrp="1"/>
          </p:cNvSpPr>
          <p:nvPr>
            <p:ph type="sldNum" sz="quarter" idx="10"/>
          </p:nvPr>
        </p:nvSpPr>
        <p:spPr/>
        <p:txBody>
          <a:bodyPr/>
          <a:lstStyle/>
          <a:p>
            <a:fld id="{E74510AE-8DCA-CD47-AD34-7F11B82DADBE}" type="slidenum">
              <a:rPr lang="en-US" smtClean="0"/>
              <a:t>13</a:t>
            </a:fld>
            <a:endParaRPr lang="en-US"/>
          </a:p>
        </p:txBody>
      </p:sp>
    </p:spTree>
    <p:extLst>
      <p:ext uri="{BB962C8B-B14F-4D97-AF65-F5344CB8AC3E}">
        <p14:creationId xmlns:p14="http://schemas.microsoft.com/office/powerpoint/2010/main" val="1423532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67204497-F7B7-FD4A-AD2E-2B778DC33849}" type="slidenum">
              <a:rPr lang="en-US" sz="1200" i="0"/>
              <a:pPr/>
              <a:t>14</a:t>
            </a:fld>
            <a:endParaRPr lang="en-US" sz="1200" i="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charset="0"/>
              </a:rPr>
              <a:t>This slide shows how the pragmatic theory of inquiry can be used as an antidote to “Mindless empiricism” identified by Adams and White (1994). </a:t>
            </a:r>
          </a:p>
          <a:p>
            <a:pPr eaLnBrk="1" hangingPunct="1"/>
            <a:endParaRPr lang="en-US" dirty="0">
              <a:ea typeface="ＭＳ Ｐゴシック" charset="0"/>
            </a:endParaRPr>
          </a:p>
          <a:p>
            <a:pPr eaLnBrk="1" hangingPunct="1"/>
            <a:r>
              <a:rPr lang="en-US" dirty="0">
                <a:ea typeface="ＭＳ Ｐゴシック" charset="0"/>
              </a:rPr>
              <a:t>Step notebook is a tool that encourages reflective thought by giving structure to the things of doing research – enables the mind to be comfortable with confusion, surprise and creates the conditions for light bulb moments.</a:t>
            </a:r>
          </a:p>
        </p:txBody>
      </p:sp>
    </p:spTree>
    <p:extLst>
      <p:ext uri="{BB962C8B-B14F-4D97-AF65-F5344CB8AC3E}">
        <p14:creationId xmlns:p14="http://schemas.microsoft.com/office/powerpoint/2010/main" val="1990189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Theory is like a map.  A map is not reality but a representation of reality.  The key role of the map is to navigate space and get to a destination. Theory helps to navigate the problem and achieve the purpose. </a:t>
            </a:r>
          </a:p>
          <a:p>
            <a:endParaRPr lang="en-US" dirty="0"/>
          </a:p>
          <a:p>
            <a:r>
              <a:rPr lang="en-US" dirty="0"/>
              <a:t>William James noted that theory is like rooms along a hotel corridor. Some may be useful, others not.  The one walking the corridor with the problem recognizes the usefulness of the theory to resolve the problem.</a:t>
            </a:r>
          </a:p>
        </p:txBody>
      </p:sp>
      <p:sp>
        <p:nvSpPr>
          <p:cNvPr id="4" name="Slide Number Placeholder 3"/>
          <p:cNvSpPr>
            <a:spLocks noGrp="1"/>
          </p:cNvSpPr>
          <p:nvPr>
            <p:ph type="sldNum" sz="quarter" idx="10"/>
          </p:nvPr>
        </p:nvSpPr>
        <p:spPr/>
        <p:txBody>
          <a:bodyPr/>
          <a:lstStyle/>
          <a:p>
            <a:fld id="{E74510AE-8DCA-CD47-AD34-7F11B82DADBE}" type="slidenum">
              <a:rPr lang="en-US" smtClean="0"/>
              <a:t>15</a:t>
            </a:fld>
            <a:endParaRPr lang="en-US"/>
          </a:p>
        </p:txBody>
      </p:sp>
    </p:spTree>
    <p:extLst>
      <p:ext uri="{BB962C8B-B14F-4D97-AF65-F5344CB8AC3E}">
        <p14:creationId xmlns:p14="http://schemas.microsoft.com/office/powerpoint/2010/main" val="1438261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CF87215A-9691-3147-8FCE-7EC96AB2DF57}" type="slidenum">
              <a:rPr lang="en-US" sz="1200" i="0"/>
              <a:pPr/>
              <a:t>16</a:t>
            </a:fld>
            <a:endParaRPr lang="en-US" sz="1200" i="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charset="0"/>
              </a:rPr>
              <a:t>At the same time that the field was wrestling with the quality of PA Dissertations, Pat Shields was wrestling with improving the quality of MPA student capstone papers. NASPAA, our accrediting body, had identified weak literature reviews and non-existent conceptual frameworks as the problem with MPA student papers. </a:t>
            </a:r>
          </a:p>
          <a:p>
            <a:pPr eaLnBrk="1" hangingPunct="1"/>
            <a:endParaRPr lang="en-US" dirty="0">
              <a:ea typeface="ＭＳ Ｐゴシック" charset="0"/>
            </a:endParaRPr>
          </a:p>
        </p:txBody>
      </p:sp>
    </p:spTree>
    <p:extLst>
      <p:ext uri="{BB962C8B-B14F-4D97-AF65-F5344CB8AC3E}">
        <p14:creationId xmlns:p14="http://schemas.microsoft.com/office/powerpoint/2010/main" val="776677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50D24342-0A25-AF42-878A-ACD1179FBE4C}" type="slidenum">
              <a:rPr lang="en-US" sz="1200" i="0"/>
              <a:pPr/>
              <a:t>17</a:t>
            </a:fld>
            <a:endParaRPr lang="en-US" sz="1200" i="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charset="0"/>
              </a:rPr>
              <a:t>Focus on combining purpose and framework helps guarantee that the research questions will not be ignored and that theory (Frameworks) will be connected. </a:t>
            </a:r>
          </a:p>
          <a:p>
            <a:pPr eaLnBrk="1" hangingPunct="1"/>
            <a:endParaRPr lang="en-US" dirty="0">
              <a:ea typeface="ＭＳ Ｐゴシック" charset="0"/>
            </a:endParaRPr>
          </a:p>
          <a:p>
            <a:pPr eaLnBrk="1" hangingPunct="1"/>
            <a:r>
              <a:rPr lang="en-US" dirty="0">
                <a:ea typeface="ＭＳ Ｐゴシック" charset="0"/>
              </a:rPr>
              <a:t>Dewey mentioned working hypotheses, these seemed well suited for exploratory research.</a:t>
            </a:r>
          </a:p>
        </p:txBody>
      </p:sp>
    </p:spTree>
    <p:extLst>
      <p:ext uri="{BB962C8B-B14F-4D97-AF65-F5344CB8AC3E}">
        <p14:creationId xmlns:p14="http://schemas.microsoft.com/office/powerpoint/2010/main" val="4135382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70A7C493-A022-5E41-BC89-01AFB40E7DE4}" type="slidenum">
              <a:rPr lang="en-US" sz="1200" i="0"/>
              <a:pPr/>
              <a:t>18</a:t>
            </a:fld>
            <a:endParaRPr lang="en-US" sz="1200" i="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charset="0"/>
              </a:rPr>
              <a:t>After discovering the working hypothesis and linking it up with exploratory research, two other framework/purpose pairs were discovered – gauging/practical ideal type and decision making/models of operations research. See the pairing used in the Texas State MPA Program.</a:t>
            </a:r>
          </a:p>
        </p:txBody>
      </p:sp>
    </p:spTree>
    <p:extLst>
      <p:ext uri="{BB962C8B-B14F-4D97-AF65-F5344CB8AC3E}">
        <p14:creationId xmlns:p14="http://schemas.microsoft.com/office/powerpoint/2010/main" val="3048515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Conceptual frameworks move beyond the purpose as a connection.  They enable connection to the mode of data collection. We use a football play as a metaphor for the role of the framework. It is an abstract representation of what the men on the ground need to do to achieve the purpose (long or short yardage) and when run – results in an outcome or result.  It is like testing a hypothesis.</a:t>
            </a:r>
          </a:p>
        </p:txBody>
      </p:sp>
      <p:sp>
        <p:nvSpPr>
          <p:cNvPr id="4" name="Slide Number Placeholder 3"/>
          <p:cNvSpPr>
            <a:spLocks noGrp="1"/>
          </p:cNvSpPr>
          <p:nvPr>
            <p:ph type="sldNum" sz="quarter" idx="10"/>
          </p:nvPr>
        </p:nvSpPr>
        <p:spPr/>
        <p:txBody>
          <a:bodyPr/>
          <a:lstStyle/>
          <a:p>
            <a:fld id="{E74510AE-8DCA-CD47-AD34-7F11B82DADBE}" type="slidenum">
              <a:rPr lang="en-US" smtClean="0"/>
              <a:t>19</a:t>
            </a:fld>
            <a:endParaRPr lang="en-US"/>
          </a:p>
        </p:txBody>
      </p:sp>
    </p:spTree>
    <p:extLst>
      <p:ext uri="{BB962C8B-B14F-4D97-AF65-F5344CB8AC3E}">
        <p14:creationId xmlns:p14="http://schemas.microsoft.com/office/powerpoint/2010/main" val="3907908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conceptual framework/purpose pair connect to data collection modes.  They provide information on how to operationalize and measure the ideas in the framework.  Or in the case of qualitative research how to gather and assess evidence collected through interviews or field work. They also provide direction for the analyzing of the data once collected. </a:t>
            </a:r>
          </a:p>
        </p:txBody>
      </p:sp>
      <p:sp>
        <p:nvSpPr>
          <p:cNvPr id="4" name="Slide Number Placeholder 3"/>
          <p:cNvSpPr>
            <a:spLocks noGrp="1"/>
          </p:cNvSpPr>
          <p:nvPr>
            <p:ph type="sldNum" sz="quarter" idx="10"/>
          </p:nvPr>
        </p:nvSpPr>
        <p:spPr/>
        <p:txBody>
          <a:bodyPr/>
          <a:lstStyle/>
          <a:p>
            <a:fld id="{E74510AE-8DCA-CD47-AD34-7F11B82DADBE}" type="slidenum">
              <a:rPr lang="en-US" smtClean="0"/>
              <a:t>20</a:t>
            </a:fld>
            <a:endParaRPr lang="en-US"/>
          </a:p>
        </p:txBody>
      </p:sp>
    </p:spTree>
    <p:extLst>
      <p:ext uri="{BB962C8B-B14F-4D97-AF65-F5344CB8AC3E}">
        <p14:creationId xmlns:p14="http://schemas.microsoft.com/office/powerpoint/2010/main" val="8610955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chart shows how each framework has a methodological extension and a data analysis extension.  Note that both quantitative and qualitative data is within the umbrella. </a:t>
            </a:r>
          </a:p>
        </p:txBody>
      </p:sp>
      <p:sp>
        <p:nvSpPr>
          <p:cNvPr id="4" name="Slide Number Placeholder 3"/>
          <p:cNvSpPr>
            <a:spLocks noGrp="1"/>
          </p:cNvSpPr>
          <p:nvPr>
            <p:ph type="sldNum" sz="quarter" idx="10"/>
          </p:nvPr>
        </p:nvSpPr>
        <p:spPr/>
        <p:txBody>
          <a:bodyPr/>
          <a:lstStyle/>
          <a:p>
            <a:fld id="{E74510AE-8DCA-CD47-AD34-7F11B82DADBE}" type="slidenum">
              <a:rPr lang="en-US" smtClean="0"/>
              <a:t>21</a:t>
            </a:fld>
            <a:endParaRPr lang="en-US"/>
          </a:p>
        </p:txBody>
      </p:sp>
    </p:spTree>
    <p:extLst>
      <p:ext uri="{BB962C8B-B14F-4D97-AF65-F5344CB8AC3E}">
        <p14:creationId xmlns:p14="http://schemas.microsoft.com/office/powerpoint/2010/main" val="664573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This presentation summarizes much of our 2017 article. “Public Administration Methodology: A Pragmatic Perspective.”  This is a chapter in “Foundations of Public Administration:” edited by j. </a:t>
            </a:r>
            <a:r>
              <a:rPr lang="en-US" sz="1200" dirty="0" err="1"/>
              <a:t>Raadshelders</a:t>
            </a:r>
            <a:r>
              <a:rPr lang="en-US" sz="1200" dirty="0"/>
              <a:t> and R. </a:t>
            </a:r>
            <a:r>
              <a:rPr lang="en-US" sz="1200" dirty="0" err="1"/>
              <a:t>Stillman</a:t>
            </a:r>
            <a:r>
              <a:rPr lang="en-US" sz="1200" dirty="0"/>
              <a:t> pp. 75-92, published by Melvin &amp; Leigh. https://</a:t>
            </a:r>
            <a:r>
              <a:rPr lang="en-US" sz="1200" dirty="0" err="1"/>
              <a:t>www.researchgate.net</a:t>
            </a:r>
            <a:r>
              <a:rPr lang="en-US" sz="1200" dirty="0"/>
              <a:t>/publication/311511761_Public_Administration_Methodology_A_Pragmatic_Perspective </a:t>
            </a:r>
          </a:p>
          <a:p>
            <a:endParaRPr lang="en-US" dirty="0"/>
          </a:p>
        </p:txBody>
      </p:sp>
      <p:sp>
        <p:nvSpPr>
          <p:cNvPr id="4" name="Slide Number Placeholder 3"/>
          <p:cNvSpPr>
            <a:spLocks noGrp="1"/>
          </p:cNvSpPr>
          <p:nvPr>
            <p:ph type="sldNum" sz="quarter" idx="10"/>
          </p:nvPr>
        </p:nvSpPr>
        <p:spPr/>
        <p:txBody>
          <a:bodyPr/>
          <a:lstStyle/>
          <a:p>
            <a:fld id="{E74510AE-8DCA-CD47-AD34-7F11B82DADBE}" type="slidenum">
              <a:rPr lang="en-US" smtClean="0"/>
              <a:t>2</a:t>
            </a:fld>
            <a:endParaRPr lang="en-US"/>
          </a:p>
        </p:txBody>
      </p:sp>
    </p:spTree>
    <p:extLst>
      <p:ext uri="{BB962C8B-B14F-4D97-AF65-F5344CB8AC3E}">
        <p14:creationId xmlns:p14="http://schemas.microsoft.com/office/powerpoint/2010/main" val="862545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frameworks developed in the paper and the book, are the basic frameworks. We have MPA students use them so that they can learn to identify and develop frameworks. This is a skill they can use in practice. One would expect that PhD students and mature scholars would use frameworks outside the typology suggested here. </a:t>
            </a:r>
          </a:p>
        </p:txBody>
      </p:sp>
      <p:sp>
        <p:nvSpPr>
          <p:cNvPr id="4" name="Slide Number Placeholder 3"/>
          <p:cNvSpPr>
            <a:spLocks noGrp="1"/>
          </p:cNvSpPr>
          <p:nvPr>
            <p:ph type="sldNum" sz="quarter" idx="10"/>
          </p:nvPr>
        </p:nvSpPr>
        <p:spPr/>
        <p:txBody>
          <a:bodyPr/>
          <a:lstStyle/>
          <a:p>
            <a:fld id="{E74510AE-8DCA-CD47-AD34-7F11B82DADBE}" type="slidenum">
              <a:rPr lang="en-US" smtClean="0"/>
              <a:t>22</a:t>
            </a:fld>
            <a:endParaRPr lang="en-US"/>
          </a:p>
        </p:txBody>
      </p:sp>
    </p:spTree>
    <p:extLst>
      <p:ext uri="{BB962C8B-B14F-4D97-AF65-F5344CB8AC3E}">
        <p14:creationId xmlns:p14="http://schemas.microsoft.com/office/powerpoint/2010/main" val="3852495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Student papers using this method have met with great success.  They have won national awards and are cited in scholarly journals and books.  They are posted to the </a:t>
            </a:r>
            <a:r>
              <a:rPr lang="en-US" dirty="0" err="1"/>
              <a:t>Academia.edu</a:t>
            </a:r>
            <a:r>
              <a:rPr lang="en-US" dirty="0"/>
              <a:t> site and have almost 6000 followers, many of who are faculty from around the world. </a:t>
            </a:r>
          </a:p>
        </p:txBody>
      </p:sp>
      <p:sp>
        <p:nvSpPr>
          <p:cNvPr id="4" name="Slide Number Placeholder 3"/>
          <p:cNvSpPr>
            <a:spLocks noGrp="1"/>
          </p:cNvSpPr>
          <p:nvPr>
            <p:ph type="sldNum" sz="quarter" idx="10"/>
          </p:nvPr>
        </p:nvSpPr>
        <p:spPr/>
        <p:txBody>
          <a:bodyPr/>
          <a:lstStyle/>
          <a:p>
            <a:fld id="{E74510AE-8DCA-CD47-AD34-7F11B82DADBE}" type="slidenum">
              <a:rPr lang="en-US" smtClean="0"/>
              <a:t>23</a:t>
            </a:fld>
            <a:endParaRPr lang="en-US"/>
          </a:p>
        </p:txBody>
      </p:sp>
    </p:spTree>
    <p:extLst>
      <p:ext uri="{BB962C8B-B14F-4D97-AF65-F5344CB8AC3E}">
        <p14:creationId xmlns:p14="http://schemas.microsoft.com/office/powerpoint/2010/main" val="3785031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Travis </a:t>
            </a:r>
            <a:r>
              <a:rPr lang="en-US" dirty="0" err="1"/>
              <a:t>Whetsell</a:t>
            </a:r>
            <a:r>
              <a:rPr lang="en-US" dirty="0"/>
              <a:t> has had a good experience with undergraduate capstone papers at FIU.</a:t>
            </a:r>
          </a:p>
        </p:txBody>
      </p:sp>
      <p:sp>
        <p:nvSpPr>
          <p:cNvPr id="4" name="Slide Number Placeholder 3"/>
          <p:cNvSpPr>
            <a:spLocks noGrp="1"/>
          </p:cNvSpPr>
          <p:nvPr>
            <p:ph type="sldNum" sz="quarter" idx="10"/>
          </p:nvPr>
        </p:nvSpPr>
        <p:spPr/>
        <p:txBody>
          <a:bodyPr/>
          <a:lstStyle/>
          <a:p>
            <a:fld id="{E74510AE-8DCA-CD47-AD34-7F11B82DADBE}" type="slidenum">
              <a:rPr lang="en-US" smtClean="0"/>
              <a:t>24</a:t>
            </a:fld>
            <a:endParaRPr lang="en-US"/>
          </a:p>
        </p:txBody>
      </p:sp>
    </p:spTree>
    <p:extLst>
      <p:ext uri="{BB962C8B-B14F-4D97-AF65-F5344CB8AC3E}">
        <p14:creationId xmlns:p14="http://schemas.microsoft.com/office/powerpoint/2010/main" val="2765902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Close with the flight and perch metaphor. </a:t>
            </a:r>
          </a:p>
        </p:txBody>
      </p:sp>
      <p:sp>
        <p:nvSpPr>
          <p:cNvPr id="4" name="Slide Number Placeholder 3"/>
          <p:cNvSpPr>
            <a:spLocks noGrp="1"/>
          </p:cNvSpPr>
          <p:nvPr>
            <p:ph type="sldNum" sz="quarter" idx="10"/>
          </p:nvPr>
        </p:nvSpPr>
        <p:spPr/>
        <p:txBody>
          <a:bodyPr/>
          <a:lstStyle/>
          <a:p>
            <a:fld id="{E74510AE-8DCA-CD47-AD34-7F11B82DADBE}" type="slidenum">
              <a:rPr lang="en-US" smtClean="0"/>
              <a:t>25</a:t>
            </a:fld>
            <a:endParaRPr lang="en-US"/>
          </a:p>
        </p:txBody>
      </p:sp>
    </p:spTree>
    <p:extLst>
      <p:ext uri="{BB962C8B-B14F-4D97-AF65-F5344CB8AC3E}">
        <p14:creationId xmlns:p14="http://schemas.microsoft.com/office/powerpoint/2010/main" val="2905624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References used in this presentation.</a:t>
            </a:r>
          </a:p>
        </p:txBody>
      </p:sp>
      <p:sp>
        <p:nvSpPr>
          <p:cNvPr id="4" name="Slide Number Placeholder 3"/>
          <p:cNvSpPr>
            <a:spLocks noGrp="1"/>
          </p:cNvSpPr>
          <p:nvPr>
            <p:ph type="sldNum" sz="quarter" idx="10"/>
          </p:nvPr>
        </p:nvSpPr>
        <p:spPr/>
        <p:txBody>
          <a:bodyPr/>
          <a:lstStyle/>
          <a:p>
            <a:fld id="{E74510AE-8DCA-CD47-AD34-7F11B82DADBE}" type="slidenum">
              <a:rPr lang="en-US" smtClean="0"/>
              <a:t>26</a:t>
            </a:fld>
            <a:endParaRPr lang="en-US"/>
          </a:p>
        </p:txBody>
      </p:sp>
    </p:spTree>
    <p:extLst>
      <p:ext uri="{BB962C8B-B14F-4D97-AF65-F5344CB8AC3E}">
        <p14:creationId xmlns:p14="http://schemas.microsoft.com/office/powerpoint/2010/main" val="196579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Pragmatism works for PA (and many applied fields) because……</a:t>
            </a:r>
          </a:p>
        </p:txBody>
      </p:sp>
      <p:sp>
        <p:nvSpPr>
          <p:cNvPr id="4" name="Slide Number Placeholder 3"/>
          <p:cNvSpPr>
            <a:spLocks noGrp="1"/>
          </p:cNvSpPr>
          <p:nvPr>
            <p:ph type="sldNum" sz="quarter" idx="10"/>
          </p:nvPr>
        </p:nvSpPr>
        <p:spPr/>
        <p:txBody>
          <a:bodyPr/>
          <a:lstStyle/>
          <a:p>
            <a:fld id="{E74510AE-8DCA-CD47-AD34-7F11B82DADBE}" type="slidenum">
              <a:rPr lang="en-US" smtClean="0"/>
              <a:t>3</a:t>
            </a:fld>
            <a:endParaRPr lang="en-US"/>
          </a:p>
        </p:txBody>
      </p:sp>
    </p:spTree>
    <p:extLst>
      <p:ext uri="{BB962C8B-B14F-4D97-AF65-F5344CB8AC3E}">
        <p14:creationId xmlns:p14="http://schemas.microsoft.com/office/powerpoint/2010/main" val="3803364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Pragmatism is neither the foundational perspective of positivism or the relative perspective of postmodern. It embraces parts of each simultaneously. Flight and perch is a useful metaphor. A perch is a temporary foundation and flight can be a journey of discovery.</a:t>
            </a:r>
          </a:p>
          <a:p>
            <a:r>
              <a:rPr lang="en-US" dirty="0"/>
              <a:t>“While many scholars hold to the notion of theory-independent observation ad objective truth, others assert that truth itself is a fools quest and all is relative. We argue that neither of these alternatives (positivism or post-modernism) offer a productive philosophical basis for the conduct or inquiry in PA, which demands simultaneous objectivity and subjectivity.” (Shields &amp; </a:t>
            </a:r>
            <a:r>
              <a:rPr lang="en-US" dirty="0" err="1"/>
              <a:t>Whetsell</a:t>
            </a:r>
            <a:r>
              <a:rPr lang="en-US" dirty="0"/>
              <a:t>, 2017, 76). </a:t>
            </a:r>
          </a:p>
        </p:txBody>
      </p:sp>
      <p:sp>
        <p:nvSpPr>
          <p:cNvPr id="4" name="Slide Number Placeholder 3"/>
          <p:cNvSpPr>
            <a:spLocks noGrp="1"/>
          </p:cNvSpPr>
          <p:nvPr>
            <p:ph type="sldNum" sz="quarter" idx="10"/>
          </p:nvPr>
        </p:nvSpPr>
        <p:spPr/>
        <p:txBody>
          <a:bodyPr/>
          <a:lstStyle/>
          <a:p>
            <a:fld id="{E74510AE-8DCA-CD47-AD34-7F11B82DADBE}" type="slidenum">
              <a:rPr lang="en-US" smtClean="0"/>
              <a:t>4</a:t>
            </a:fld>
            <a:endParaRPr lang="en-US"/>
          </a:p>
        </p:txBody>
      </p:sp>
    </p:spTree>
    <p:extLst>
      <p:ext uri="{BB962C8B-B14F-4D97-AF65-F5344CB8AC3E}">
        <p14:creationId xmlns:p14="http://schemas.microsoft.com/office/powerpoint/2010/main" val="2647954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show how pragmatism addresses the problems that were identified early on in public administration research and dissertation research in particular.  It should be noted that many of these problems have been addressed. Our point is that Pragmatism offers a way to address them.  We shall see – it has a “philosophy of science” and uses practical reasoning.</a:t>
            </a:r>
          </a:p>
        </p:txBody>
      </p:sp>
      <p:sp>
        <p:nvSpPr>
          <p:cNvPr id="4" name="Slide Number Placeholder 3"/>
          <p:cNvSpPr>
            <a:spLocks noGrp="1"/>
          </p:cNvSpPr>
          <p:nvPr>
            <p:ph type="sldNum" sz="quarter" idx="10"/>
          </p:nvPr>
        </p:nvSpPr>
        <p:spPr/>
        <p:txBody>
          <a:bodyPr/>
          <a:lstStyle/>
          <a:p>
            <a:fld id="{E74510AE-8DCA-CD47-AD34-7F11B82DADBE}" type="slidenum">
              <a:rPr lang="en-US" smtClean="0"/>
              <a:t>5</a:t>
            </a:fld>
            <a:endParaRPr lang="en-US"/>
          </a:p>
        </p:txBody>
      </p:sp>
    </p:spTree>
    <p:extLst>
      <p:ext uri="{BB962C8B-B14F-4D97-AF65-F5344CB8AC3E}">
        <p14:creationId xmlns:p14="http://schemas.microsoft.com/office/powerpoint/2010/main" val="2380623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summarized some of the criticisms of dissertations in an article by Guy Adams and Jay White. Note there were no pictures of Jay White.</a:t>
            </a:r>
          </a:p>
          <a:p>
            <a:endParaRPr lang="en-US" dirty="0"/>
          </a:p>
          <a:p>
            <a:r>
              <a:rPr lang="en-US" dirty="0"/>
              <a:t>Guy Adams is considered the founder of the PA Theory Network. </a:t>
            </a:r>
          </a:p>
        </p:txBody>
      </p:sp>
      <p:sp>
        <p:nvSpPr>
          <p:cNvPr id="4" name="Slide Number Placeholder 3"/>
          <p:cNvSpPr>
            <a:spLocks noGrp="1"/>
          </p:cNvSpPr>
          <p:nvPr>
            <p:ph type="sldNum" sz="quarter" idx="10"/>
          </p:nvPr>
        </p:nvSpPr>
        <p:spPr/>
        <p:txBody>
          <a:bodyPr/>
          <a:lstStyle/>
          <a:p>
            <a:fld id="{E74510AE-8DCA-CD47-AD34-7F11B82DADBE}" type="slidenum">
              <a:rPr lang="en-US" smtClean="0"/>
              <a:t>6</a:t>
            </a:fld>
            <a:endParaRPr lang="en-US"/>
          </a:p>
        </p:txBody>
      </p:sp>
    </p:spTree>
    <p:extLst>
      <p:ext uri="{BB962C8B-B14F-4D97-AF65-F5344CB8AC3E}">
        <p14:creationId xmlns:p14="http://schemas.microsoft.com/office/powerpoint/2010/main" val="2716698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CF87215A-9691-3147-8FCE-7EC96AB2DF57}" type="slidenum">
              <a:rPr lang="en-US" sz="1200" i="0"/>
              <a:pPr/>
              <a:t>7</a:t>
            </a:fld>
            <a:endParaRPr lang="en-US" sz="1200" i="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charset="0"/>
              </a:rPr>
              <a:t>Return to the student papers.  These insights helped me to answer the question – what is a conceptual framework.  There were a lot more purposes and frameworks in PA than hypotheses.</a:t>
            </a:r>
          </a:p>
          <a:p>
            <a:pPr eaLnBrk="1" hangingPunct="1"/>
            <a:endParaRPr lang="en-US" dirty="0">
              <a:ea typeface="ＭＳ Ｐゴシック" charset="0"/>
            </a:endParaRPr>
          </a:p>
          <a:p>
            <a:pPr eaLnBrk="1" hangingPunct="1"/>
            <a:r>
              <a:rPr lang="en-US" dirty="0">
                <a:ea typeface="ＭＳ Ｐゴシック" charset="0"/>
              </a:rPr>
              <a:t>While reading Dewey’s -Logic the Theory of Inquiry- she saw a connection with student research and Dewey’s </a:t>
            </a:r>
            <a:r>
              <a:rPr lang="en-US" i="1" dirty="0">
                <a:ea typeface="ＭＳ Ｐゴシック" charset="0"/>
              </a:rPr>
              <a:t>Logic</a:t>
            </a:r>
            <a:r>
              <a:rPr lang="en-US" dirty="0">
                <a:ea typeface="ＭＳ Ｐゴシック" charset="0"/>
              </a:rPr>
              <a:t>.</a:t>
            </a:r>
          </a:p>
        </p:txBody>
      </p:sp>
    </p:spTree>
    <p:extLst>
      <p:ext uri="{BB962C8B-B14F-4D97-AF65-F5344CB8AC3E}">
        <p14:creationId xmlns:p14="http://schemas.microsoft.com/office/powerpoint/2010/main" val="1056021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Dewey’s classic definition of inquiry.</a:t>
            </a:r>
          </a:p>
        </p:txBody>
      </p:sp>
      <p:sp>
        <p:nvSpPr>
          <p:cNvPr id="4" name="Slide Number Placeholder 3"/>
          <p:cNvSpPr>
            <a:spLocks noGrp="1"/>
          </p:cNvSpPr>
          <p:nvPr>
            <p:ph type="sldNum" sz="quarter" idx="10"/>
          </p:nvPr>
        </p:nvSpPr>
        <p:spPr/>
        <p:txBody>
          <a:bodyPr/>
          <a:lstStyle/>
          <a:p>
            <a:fld id="{E74510AE-8DCA-CD47-AD34-7F11B82DADBE}" type="slidenum">
              <a:rPr lang="en-US" smtClean="0"/>
              <a:t>10</a:t>
            </a:fld>
            <a:endParaRPr lang="en-US"/>
          </a:p>
        </p:txBody>
      </p:sp>
    </p:spTree>
    <p:extLst>
      <p:ext uri="{BB962C8B-B14F-4D97-AF65-F5344CB8AC3E}">
        <p14:creationId xmlns:p14="http://schemas.microsoft.com/office/powerpoint/2010/main" val="959051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fld id="{A9A75C5D-A8A7-6C47-BC70-F25DC212C7AA}" type="slidenum">
              <a:rPr lang="en-US" sz="1200" i="0"/>
              <a:pPr/>
              <a:t>11</a:t>
            </a:fld>
            <a:endParaRPr lang="en-US" sz="1200" i="0"/>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ea typeface="ＭＳ Ｐゴシック" charset="0"/>
            </a:endParaRPr>
          </a:p>
        </p:txBody>
      </p:sp>
    </p:spTree>
    <p:extLst>
      <p:ext uri="{BB962C8B-B14F-4D97-AF65-F5344CB8AC3E}">
        <p14:creationId xmlns:p14="http://schemas.microsoft.com/office/powerpoint/2010/main" val="1868622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CBB835D-9744-0B47-8CAD-93ED4680C21E}" type="datetimeFigureOut">
              <a:rPr lang="en-US" smtClean="0"/>
              <a:t>5/24/18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548478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BB835D-9744-0B47-8CAD-93ED4680C21E}" type="datetimeFigureOut">
              <a:rPr lang="en-US" smtClean="0"/>
              <a:t>5/24/18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911291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BB835D-9744-0B47-8CAD-93ED4680C21E}" type="datetimeFigureOut">
              <a:rPr lang="en-US" smtClean="0"/>
              <a:t>5/24/18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012487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BB835D-9744-0B47-8CAD-93ED4680C21E}" type="datetimeFigureOut">
              <a:rPr lang="en-US" smtClean="0"/>
              <a:t>5/24/18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2066424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BB835D-9744-0B47-8CAD-93ED4680C21E}" type="datetimeFigureOut">
              <a:rPr lang="en-US" smtClean="0"/>
              <a:t>5/24/18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287956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CBB835D-9744-0B47-8CAD-93ED4680C21E}" type="datetimeFigureOut">
              <a:rPr lang="en-US" smtClean="0"/>
              <a:t>5/24/18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50321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CBB835D-9744-0B47-8CAD-93ED4680C21E}" type="datetimeFigureOut">
              <a:rPr lang="en-US" smtClean="0"/>
              <a:t>5/24/18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80052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CBB835D-9744-0B47-8CAD-93ED4680C21E}" type="datetimeFigureOut">
              <a:rPr lang="en-US" smtClean="0"/>
              <a:t>5/24/18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292513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B835D-9744-0B47-8CAD-93ED4680C21E}" type="datetimeFigureOut">
              <a:rPr lang="en-US" smtClean="0"/>
              <a:t>5/24/18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480515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BB835D-9744-0B47-8CAD-93ED4680C21E}" type="datetimeFigureOut">
              <a:rPr lang="en-US" smtClean="0"/>
              <a:t>5/24/18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26486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BB835D-9744-0B47-8CAD-93ED4680C21E}" type="datetimeFigureOut">
              <a:rPr lang="en-US" smtClean="0"/>
              <a:t>5/24/18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5DBDD-6E7E-C244-BABC-C182DA2AC037}" type="slidenum">
              <a:rPr lang="en-US" smtClean="0"/>
              <a:t>‹#›</a:t>
            </a:fld>
            <a:endParaRPr lang="en-US"/>
          </a:p>
        </p:txBody>
      </p:sp>
    </p:spTree>
    <p:extLst>
      <p:ext uri="{BB962C8B-B14F-4D97-AF65-F5344CB8AC3E}">
        <p14:creationId xmlns:p14="http://schemas.microsoft.com/office/powerpoint/2010/main" val="1996186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B835D-9744-0B47-8CAD-93ED4680C21E}" type="datetimeFigureOut">
              <a:rPr lang="en-US" smtClean="0"/>
              <a:t>5/24/18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5DBDD-6E7E-C244-BABC-C182DA2AC037}" type="slidenum">
              <a:rPr lang="en-US" smtClean="0"/>
              <a:t>‹#›</a:t>
            </a:fld>
            <a:endParaRPr lang="en-US"/>
          </a:p>
        </p:txBody>
      </p:sp>
    </p:spTree>
    <p:extLst>
      <p:ext uri="{BB962C8B-B14F-4D97-AF65-F5344CB8AC3E}">
        <p14:creationId xmlns:p14="http://schemas.microsoft.com/office/powerpoint/2010/main" val="1134462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5.tiff"/></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6.tiff"/><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1.png"/><Relationship Id="rId7" Type="http://schemas.openxmlformats.org/officeDocument/2006/relationships/diagramColors" Target="../diagrams/colors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2.tiff"/></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5.tiff"/><Relationship Id="rId4" Type="http://schemas.openxmlformats.org/officeDocument/2006/relationships/image" Target="../media/image34.tiff"/></Relationships>
</file>

<file path=ppt/slides/_rels/slide22.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9.tiff"/><Relationship Id="rId4" Type="http://schemas.openxmlformats.org/officeDocument/2006/relationships/image" Target="../media/image38.tiff"/></Relationships>
</file>

<file path=ppt/slides/_rels/slide24.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tiff"/><Relationship Id="rId4"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1.tiff"/><Relationship Id="rId4" Type="http://schemas.openxmlformats.org/officeDocument/2006/relationships/image" Target="../media/image10.tif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8707" y="871870"/>
            <a:ext cx="9194376" cy="523220"/>
          </a:xfrm>
          <a:prstGeom prst="rect">
            <a:avLst/>
          </a:prstGeom>
          <a:noFill/>
        </p:spPr>
        <p:txBody>
          <a:bodyPr wrap="none" rtlCol="0">
            <a:spAutoFit/>
          </a:bodyPr>
          <a:lstStyle/>
          <a:p>
            <a:r>
              <a:rPr lang="en-US" sz="2800" dirty="0"/>
              <a:t>Pragmatism and Public Administration Research Methodology</a:t>
            </a:r>
          </a:p>
        </p:txBody>
      </p:sp>
      <p:pic>
        <p:nvPicPr>
          <p:cNvPr id="4" name="Picture 3"/>
          <p:cNvPicPr>
            <a:picLocks noChangeAspect="1"/>
          </p:cNvPicPr>
          <p:nvPr/>
        </p:nvPicPr>
        <p:blipFill rotWithShape="1">
          <a:blip r:embed="rId3"/>
          <a:srcRect l="19359" t="-728"/>
          <a:stretch/>
        </p:blipFill>
        <p:spPr>
          <a:xfrm>
            <a:off x="7378866" y="3072810"/>
            <a:ext cx="4168091" cy="294521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2190306" y="2059418"/>
            <a:ext cx="3420103" cy="2523768"/>
          </a:xfrm>
          <a:prstGeom prst="rect">
            <a:avLst/>
          </a:prstGeom>
          <a:noFill/>
        </p:spPr>
        <p:txBody>
          <a:bodyPr wrap="none" rtlCol="0">
            <a:spAutoFit/>
          </a:bodyPr>
          <a:lstStyle/>
          <a:p>
            <a:r>
              <a:rPr lang="en-US" sz="2000" dirty="0"/>
              <a:t>Patricia Shields</a:t>
            </a:r>
          </a:p>
          <a:p>
            <a:r>
              <a:rPr lang="en-US" sz="2000" dirty="0"/>
              <a:t>Texas State University</a:t>
            </a:r>
          </a:p>
          <a:p>
            <a:r>
              <a:rPr lang="en-US" sz="1600" dirty="0"/>
              <a:t>ps07@txstate.edu</a:t>
            </a:r>
          </a:p>
          <a:p>
            <a:endParaRPr lang="en-US" sz="2000" dirty="0"/>
          </a:p>
          <a:p>
            <a:endParaRPr lang="en-US" sz="2000" dirty="0"/>
          </a:p>
          <a:p>
            <a:r>
              <a:rPr lang="en-US" sz="2000" dirty="0"/>
              <a:t>Travis </a:t>
            </a:r>
            <a:r>
              <a:rPr lang="en-US" sz="2000" dirty="0" err="1"/>
              <a:t>Whetsell</a:t>
            </a:r>
            <a:endParaRPr lang="en-US" sz="2000" dirty="0"/>
          </a:p>
          <a:p>
            <a:r>
              <a:rPr lang="en-US" sz="2000" dirty="0"/>
              <a:t>Florida International University</a:t>
            </a:r>
          </a:p>
          <a:p>
            <a:r>
              <a:rPr lang="en-US" sz="1600" dirty="0" err="1"/>
              <a:t>twhetsel@fiu.edu</a:t>
            </a:r>
            <a:r>
              <a:rPr lang="en-US" sz="1600" dirty="0">
                <a:effectLst/>
              </a:rPr>
              <a:t> </a:t>
            </a:r>
            <a:endParaRPr lang="en-US" sz="1600" dirty="0"/>
          </a:p>
        </p:txBody>
      </p:sp>
      <p:sp>
        <p:nvSpPr>
          <p:cNvPr id="7" name="TextBox 6"/>
          <p:cNvSpPr txBox="1"/>
          <p:nvPr/>
        </p:nvSpPr>
        <p:spPr>
          <a:xfrm>
            <a:off x="868983" y="5465135"/>
            <a:ext cx="6062750" cy="646331"/>
          </a:xfrm>
          <a:prstGeom prst="rect">
            <a:avLst/>
          </a:prstGeom>
          <a:noFill/>
        </p:spPr>
        <p:txBody>
          <a:bodyPr wrap="none" rtlCol="0">
            <a:spAutoFit/>
          </a:bodyPr>
          <a:lstStyle/>
          <a:p>
            <a:r>
              <a:rPr lang="en-US" dirty="0"/>
              <a:t>Presented at the Public Administration Theory Network annual</a:t>
            </a:r>
          </a:p>
          <a:p>
            <a:r>
              <a:rPr lang="en-US" dirty="0"/>
              <a:t>Conference, Cleveland Ohio, May 31 – June 3, 2018</a:t>
            </a:r>
          </a:p>
        </p:txBody>
      </p:sp>
    </p:spTree>
    <p:extLst>
      <p:ext uri="{BB962C8B-B14F-4D97-AF65-F5344CB8AC3E}">
        <p14:creationId xmlns:p14="http://schemas.microsoft.com/office/powerpoint/2010/main" val="1170515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1804" y="663219"/>
            <a:ext cx="8665321" cy="4154984"/>
          </a:xfrm>
          <a:prstGeom prst="rect">
            <a:avLst/>
          </a:prstGeom>
          <a:noFill/>
        </p:spPr>
        <p:txBody>
          <a:bodyPr wrap="none" rtlCol="0">
            <a:spAutoFit/>
          </a:bodyPr>
          <a:lstStyle/>
          <a:p>
            <a:r>
              <a:rPr lang="en-US" sz="4000" b="1" dirty="0"/>
              <a:t>Inquiry is </a:t>
            </a:r>
            <a:br>
              <a:rPr lang="en-US" sz="3200" dirty="0"/>
            </a:br>
            <a:br>
              <a:rPr lang="en-US" sz="3200" dirty="0"/>
            </a:br>
            <a:r>
              <a:rPr lang="en-US" sz="3200" dirty="0"/>
              <a:t>the controlled or directed </a:t>
            </a:r>
            <a:br>
              <a:rPr lang="en-US" sz="3200" dirty="0"/>
            </a:br>
            <a:r>
              <a:rPr lang="en-US" sz="3200" b="1" dirty="0"/>
              <a:t>transformation </a:t>
            </a:r>
            <a:r>
              <a:rPr lang="en-US" sz="3200" dirty="0"/>
              <a:t>of an </a:t>
            </a:r>
            <a:r>
              <a:rPr lang="en-US" sz="3200" b="1" dirty="0"/>
              <a:t>indeterminate situation </a:t>
            </a:r>
            <a:r>
              <a:rPr lang="en-US" sz="3200" dirty="0"/>
              <a:t>into </a:t>
            </a:r>
            <a:br>
              <a:rPr lang="en-US" sz="3200" dirty="0"/>
            </a:br>
            <a:r>
              <a:rPr lang="en-US" sz="3200" dirty="0"/>
              <a:t>one that is so determinant in its </a:t>
            </a:r>
            <a:br>
              <a:rPr lang="en-US" sz="3200" dirty="0"/>
            </a:br>
            <a:r>
              <a:rPr lang="en-US" sz="3200" dirty="0"/>
              <a:t>constituent distinctions and relations to convert </a:t>
            </a:r>
            <a:br>
              <a:rPr lang="en-US" sz="3200" dirty="0"/>
            </a:br>
            <a:r>
              <a:rPr lang="en-US" sz="3200" dirty="0"/>
              <a:t>the elements of the original situation</a:t>
            </a:r>
            <a:br>
              <a:rPr lang="en-US" sz="3200" dirty="0"/>
            </a:br>
            <a:r>
              <a:rPr lang="en-US" sz="3200" dirty="0"/>
              <a:t> into a </a:t>
            </a:r>
            <a:r>
              <a:rPr lang="en-US" sz="3200" b="1" dirty="0"/>
              <a:t>unified whole. </a:t>
            </a:r>
            <a:r>
              <a:rPr lang="en-US" dirty="0"/>
              <a:t>(Dewey, 1938, 104)</a:t>
            </a:r>
          </a:p>
        </p:txBody>
      </p:sp>
      <p:pic>
        <p:nvPicPr>
          <p:cNvPr id="8" name="Picture 7"/>
          <p:cNvPicPr>
            <a:picLocks noChangeAspect="1"/>
          </p:cNvPicPr>
          <p:nvPr/>
        </p:nvPicPr>
        <p:blipFill>
          <a:blip r:embed="rId3"/>
          <a:stretch>
            <a:fillRect/>
          </a:stretch>
        </p:blipFill>
        <p:spPr>
          <a:xfrm>
            <a:off x="820616" y="2948842"/>
            <a:ext cx="10972800" cy="3492500"/>
          </a:xfrm>
          <a:prstGeom prst="rect">
            <a:avLst/>
          </a:prstGeom>
        </p:spPr>
      </p:pic>
      <p:pic>
        <p:nvPicPr>
          <p:cNvPr id="9" name="Picture 8"/>
          <p:cNvPicPr>
            <a:picLocks noChangeAspect="1"/>
          </p:cNvPicPr>
          <p:nvPr/>
        </p:nvPicPr>
        <p:blipFill>
          <a:blip r:embed="rId3"/>
          <a:stretch>
            <a:fillRect/>
          </a:stretch>
        </p:blipFill>
        <p:spPr>
          <a:xfrm>
            <a:off x="736210" y="2976977"/>
            <a:ext cx="10972800" cy="3492500"/>
          </a:xfrm>
          <a:prstGeom prst="rect">
            <a:avLst/>
          </a:prstGeom>
        </p:spPr>
      </p:pic>
    </p:spTree>
    <p:extLst>
      <p:ext uri="{BB962C8B-B14F-4D97-AF65-F5344CB8AC3E}">
        <p14:creationId xmlns:p14="http://schemas.microsoft.com/office/powerpoint/2010/main" val="1807536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ChangeArrowheads="1"/>
          </p:cNvSpPr>
          <p:nvPr/>
        </p:nvSpPr>
        <p:spPr bwMode="auto">
          <a:xfrm>
            <a:off x="3258344" y="2371725"/>
            <a:ext cx="5829300" cy="2857500"/>
          </a:xfrm>
          <a:prstGeom prst="rect">
            <a:avLst/>
          </a:prstGeom>
          <a:solidFill>
            <a:schemeClr val="tx2">
              <a:lumMod val="20000"/>
              <a:lumOff val="80000"/>
            </a:schemeClr>
          </a:solidFill>
          <a:ln w="9525">
            <a:solidFill>
              <a:srgbClr val="000000"/>
            </a:solidFill>
            <a:miter lim="800000"/>
            <a:headEnd/>
            <a:tailEnd/>
          </a:ln>
          <a:effectLst>
            <a:outerShdw blurRad="63500" sx="102000" sy="102000" algn="ctr" rotWithShape="0">
              <a:prstClr val="black">
                <a:alpha val="40000"/>
              </a:prstClr>
            </a:outerShdw>
          </a:effectLst>
        </p:spPr>
        <p:txBody>
          <a:bodyPr/>
          <a:lstStyle/>
          <a:p>
            <a:pPr>
              <a:defRPr/>
            </a:pPr>
            <a:endParaRPr lang="en-US"/>
          </a:p>
        </p:txBody>
      </p:sp>
      <p:sp>
        <p:nvSpPr>
          <p:cNvPr id="46083" name="Rectangle 4" descr="50%"/>
          <p:cNvSpPr>
            <a:spLocks noChangeArrowheads="1"/>
          </p:cNvSpPr>
          <p:nvPr/>
        </p:nvSpPr>
        <p:spPr bwMode="auto">
          <a:xfrm>
            <a:off x="5600700" y="3349625"/>
            <a:ext cx="1257300" cy="1143000"/>
          </a:xfrm>
          <a:prstGeom prst="rect">
            <a:avLst/>
          </a:prstGeom>
          <a:blipFill dpi="0" rotWithShape="0">
            <a:blip r:embed="rId3"/>
            <a:srcRect/>
            <a:tile tx="0" ty="0" sx="100000" sy="100000" flip="none" algn="tl"/>
          </a:blipFill>
          <a:ln w="9525">
            <a:solidFill>
              <a:srgbClr val="000000"/>
            </a:solidFill>
            <a:miter lim="800000"/>
            <a:headEnd/>
            <a:tailEnd/>
          </a:ln>
        </p:spPr>
        <p:txBody>
          <a:bodyPr/>
          <a:lstStyle/>
          <a:p>
            <a:endParaRPr lang="en-US"/>
          </a:p>
        </p:txBody>
      </p:sp>
      <p:sp>
        <p:nvSpPr>
          <p:cNvPr id="46084" name="AutoShape 5"/>
          <p:cNvSpPr>
            <a:spLocks noChangeArrowheads="1"/>
          </p:cNvSpPr>
          <p:nvPr/>
        </p:nvSpPr>
        <p:spPr bwMode="auto">
          <a:xfrm>
            <a:off x="6629400" y="4530726"/>
            <a:ext cx="3200400" cy="1260475"/>
          </a:xfrm>
          <a:prstGeom prst="cloudCallout">
            <a:avLst>
              <a:gd name="adj1" fmla="val -41616"/>
              <a:gd name="adj2" fmla="val -82870"/>
            </a:avLst>
          </a:prstGeom>
          <a:solidFill>
            <a:srgbClr val="FFFFFF"/>
          </a:solidFill>
          <a:ln w="9525">
            <a:solidFill>
              <a:srgbClr val="000000"/>
            </a:solidFill>
            <a:round/>
            <a:headEnd/>
            <a:tailEnd/>
          </a:ln>
        </p:spPr>
        <p:txBody>
          <a:bodyPr/>
          <a:lstStyle/>
          <a:p>
            <a:pPr lvl="2">
              <a:lnSpc>
                <a:spcPct val="128000"/>
              </a:lnSpc>
              <a:spcAft>
                <a:spcPts val="600"/>
              </a:spcAft>
            </a:pPr>
            <a:r>
              <a:rPr lang="en-US" sz="1200" b="1">
                <a:latin typeface="Arial" charset="0"/>
              </a:rPr>
              <a:t>Unexpected doubt and reflective thought</a:t>
            </a:r>
          </a:p>
        </p:txBody>
      </p:sp>
      <p:sp>
        <p:nvSpPr>
          <p:cNvPr id="46085" name="Freeform 6"/>
          <p:cNvSpPr>
            <a:spLocks/>
          </p:cNvSpPr>
          <p:nvPr/>
        </p:nvSpPr>
        <p:spPr bwMode="auto">
          <a:xfrm rot="-468286">
            <a:off x="4572000" y="3276600"/>
            <a:ext cx="3201988" cy="1047750"/>
          </a:xfrm>
          <a:custGeom>
            <a:avLst/>
            <a:gdLst>
              <a:gd name="T0" fmla="*/ 0 w 7740"/>
              <a:gd name="T1" fmla="*/ 655345490 h 1470"/>
              <a:gd name="T2" fmla="*/ 462084605 w 7740"/>
              <a:gd name="T3" fmla="*/ 655345490 h 1470"/>
              <a:gd name="T4" fmla="*/ 954974478 w 7740"/>
              <a:gd name="T5" fmla="*/ 106684480 h 1470"/>
              <a:gd name="T6" fmla="*/ 1324641830 w 7740"/>
              <a:gd name="T7" fmla="*/ 15240843 h 1470"/>
              <a:gd name="T8" fmla="*/ 0 60000 65536"/>
              <a:gd name="T9" fmla="*/ 0 60000 65536"/>
              <a:gd name="T10" fmla="*/ 0 60000 65536"/>
              <a:gd name="T11" fmla="*/ 0 60000 65536"/>
              <a:gd name="T12" fmla="*/ 0 w 7740"/>
              <a:gd name="T13" fmla="*/ 0 h 1470"/>
              <a:gd name="T14" fmla="*/ 7740 w 7740"/>
              <a:gd name="T15" fmla="*/ 1470 h 1470"/>
            </a:gdLst>
            <a:ahLst/>
            <a:cxnLst>
              <a:cxn ang="T8">
                <a:pos x="T0" y="T1"/>
              </a:cxn>
              <a:cxn ang="T9">
                <a:pos x="T2" y="T3"/>
              </a:cxn>
              <a:cxn ang="T10">
                <a:pos x="T4" y="T5"/>
              </a:cxn>
              <a:cxn ang="T11">
                <a:pos x="T6" y="T7"/>
              </a:cxn>
            </a:cxnLst>
            <a:rect l="T12" t="T13" r="T14" b="T15"/>
            <a:pathLst>
              <a:path w="7740" h="1470">
                <a:moveTo>
                  <a:pt x="0" y="1290"/>
                </a:moveTo>
                <a:cubicBezTo>
                  <a:pt x="885" y="1380"/>
                  <a:pt x="1770" y="1470"/>
                  <a:pt x="2700" y="1290"/>
                </a:cubicBezTo>
                <a:cubicBezTo>
                  <a:pt x="3630" y="1110"/>
                  <a:pt x="4740" y="420"/>
                  <a:pt x="5580" y="210"/>
                </a:cubicBezTo>
                <a:cubicBezTo>
                  <a:pt x="6420" y="0"/>
                  <a:pt x="7380" y="60"/>
                  <a:pt x="7740" y="30"/>
                </a:cubicBezTo>
              </a:path>
            </a:pathLst>
          </a:custGeom>
          <a:noFill/>
          <a:ln w="25400">
            <a:solidFill>
              <a:srgbClr val="800000"/>
            </a:solidFill>
            <a:round/>
            <a:headEnd/>
            <a:tailEnd type="stealth"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46086" name="Text Box 7"/>
          <p:cNvSpPr txBox="1">
            <a:spLocks noChangeArrowheads="1"/>
          </p:cNvSpPr>
          <p:nvPr/>
        </p:nvSpPr>
        <p:spPr bwMode="auto">
          <a:xfrm>
            <a:off x="7772400" y="2816225"/>
            <a:ext cx="1143000" cy="80010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pPr>
              <a:lnSpc>
                <a:spcPct val="128000"/>
              </a:lnSpc>
              <a:spcAft>
                <a:spcPts val="600"/>
              </a:spcAft>
            </a:pPr>
            <a:r>
              <a:rPr lang="en-US" sz="1200" b="1" i="0">
                <a:latin typeface="Arial" charset="0"/>
              </a:rPr>
              <a:t>Equilibrium with greater complexity</a:t>
            </a:r>
          </a:p>
        </p:txBody>
      </p:sp>
      <p:sp>
        <p:nvSpPr>
          <p:cNvPr id="46087" name="Text Box 8"/>
          <p:cNvSpPr txBox="1">
            <a:spLocks noChangeArrowheads="1"/>
          </p:cNvSpPr>
          <p:nvPr/>
        </p:nvSpPr>
        <p:spPr bwMode="auto">
          <a:xfrm>
            <a:off x="7772400" y="2816225"/>
            <a:ext cx="1143000" cy="80010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pPr>
              <a:lnSpc>
                <a:spcPct val="128000"/>
              </a:lnSpc>
              <a:spcAft>
                <a:spcPts val="600"/>
              </a:spcAft>
            </a:pPr>
            <a:r>
              <a:rPr lang="en-US" sz="1200" b="1" i="0">
                <a:latin typeface="Arial" charset="0"/>
              </a:rPr>
              <a:t>Equilibrium with greater complexity</a:t>
            </a:r>
          </a:p>
        </p:txBody>
      </p:sp>
      <p:sp>
        <p:nvSpPr>
          <p:cNvPr id="46088" name="Text Box 9"/>
          <p:cNvSpPr txBox="1">
            <a:spLocks noChangeArrowheads="1"/>
          </p:cNvSpPr>
          <p:nvPr/>
        </p:nvSpPr>
        <p:spPr bwMode="auto">
          <a:xfrm>
            <a:off x="3886200" y="4530725"/>
            <a:ext cx="1143000" cy="34290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pPr>
              <a:lnSpc>
                <a:spcPct val="128000"/>
              </a:lnSpc>
              <a:spcAft>
                <a:spcPts val="600"/>
              </a:spcAft>
            </a:pPr>
            <a:r>
              <a:rPr lang="en-US" sz="1200" b="1" i="0" dirty="0">
                <a:latin typeface="Arial" charset="0"/>
              </a:rPr>
              <a:t>Equilibrium</a:t>
            </a:r>
          </a:p>
        </p:txBody>
      </p:sp>
      <p:sp>
        <p:nvSpPr>
          <p:cNvPr id="79882" name="Rectangle 10"/>
          <p:cNvSpPr>
            <a:spLocks noGrp="1" noChangeArrowheads="1"/>
          </p:cNvSpPr>
          <p:nvPr>
            <p:ph type="title"/>
          </p:nvPr>
        </p:nvSpPr>
        <p:spPr>
          <a:effectLst>
            <a:outerShdw dist="12700" dir="8100000" algn="ctr" rotWithShape="0">
              <a:schemeClr val="bg2">
                <a:alpha val="75000"/>
              </a:schemeClr>
            </a:outerShdw>
          </a:effectLst>
        </p:spPr>
        <p:txBody>
          <a:bodyPr>
            <a:normAutofit/>
          </a:bodyPr>
          <a:lstStyle/>
          <a:p>
            <a:pPr eaLnBrk="1" hangingPunct="1">
              <a:defRPr/>
            </a:pPr>
            <a:r>
              <a:rPr lang="en-US" sz="3600" b="1"/>
              <a:t>As scholar confronts the unexpected while doing the reading- confusion-doubt</a:t>
            </a:r>
            <a:r>
              <a:rPr lang="en-US" sz="4000"/>
              <a:t> </a:t>
            </a:r>
            <a:endParaRPr lang="en-US"/>
          </a:p>
        </p:txBody>
      </p:sp>
    </p:spTree>
    <p:extLst>
      <p:ext uri="{BB962C8B-B14F-4D97-AF65-F5344CB8AC3E}">
        <p14:creationId xmlns:p14="http://schemas.microsoft.com/office/powerpoint/2010/main" val="1970452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62195" y="872979"/>
            <a:ext cx="5791714" cy="4524315"/>
          </a:xfrm>
          <a:prstGeom prst="rect">
            <a:avLst/>
          </a:prstGeom>
          <a:noFill/>
        </p:spPr>
        <p:txBody>
          <a:bodyPr wrap="none" rtlCol="0">
            <a:spAutoFit/>
          </a:bodyPr>
          <a:lstStyle/>
          <a:p>
            <a:pPr marL="285750" indent="-285750">
              <a:buFont typeface="Arial" charset="0"/>
              <a:buChar char="•"/>
            </a:pPr>
            <a:r>
              <a:rPr lang="en-US" sz="3600" dirty="0"/>
              <a:t>Primary Experience</a:t>
            </a:r>
            <a:br>
              <a:rPr lang="en-US" sz="3600" dirty="0"/>
            </a:br>
            <a:r>
              <a:rPr lang="en-US" sz="3600" dirty="0"/>
              <a:t>Habits honed to skill</a:t>
            </a:r>
            <a:br>
              <a:rPr lang="en-US" sz="3600" dirty="0"/>
            </a:br>
            <a:r>
              <a:rPr lang="en-US" sz="2800" dirty="0"/>
              <a:t>   (writing, computer, library</a:t>
            </a:r>
            <a:br>
              <a:rPr lang="en-US" sz="2800" dirty="0"/>
            </a:br>
            <a:r>
              <a:rPr lang="en-US" sz="2800" dirty="0"/>
              <a:t>      statistical</a:t>
            </a:r>
            <a:r>
              <a:rPr lang="is-IS" sz="2800" dirty="0"/>
              <a:t>…)</a:t>
            </a:r>
            <a:br>
              <a:rPr lang="en-US" sz="2800" dirty="0"/>
            </a:br>
            <a:endParaRPr lang="en-US" sz="2800" dirty="0"/>
          </a:p>
          <a:p>
            <a:pPr marL="285750" indent="-285750">
              <a:buFont typeface="Arial" charset="0"/>
              <a:buChar char="•"/>
            </a:pPr>
            <a:r>
              <a:rPr lang="en-US" sz="3600" dirty="0"/>
              <a:t>Secondary Experience</a:t>
            </a:r>
            <a:br>
              <a:rPr lang="en-US" sz="3600" dirty="0"/>
            </a:br>
            <a:r>
              <a:rPr lang="en-US" sz="3600" dirty="0"/>
              <a:t>Creative insights to use skills</a:t>
            </a:r>
            <a:br>
              <a:rPr lang="en-US" sz="3600" dirty="0"/>
            </a:br>
            <a:r>
              <a:rPr lang="en-US" sz="2800" dirty="0"/>
              <a:t>   (often overlooked in methods</a:t>
            </a:r>
            <a:br>
              <a:rPr lang="en-US" sz="2800" dirty="0"/>
            </a:br>
            <a:r>
              <a:rPr lang="en-US" sz="2800" dirty="0"/>
              <a:t>      courses)</a:t>
            </a:r>
          </a:p>
        </p:txBody>
      </p:sp>
      <p:pic>
        <p:nvPicPr>
          <p:cNvPr id="4" name="Picture 3"/>
          <p:cNvPicPr>
            <a:picLocks noChangeAspect="1"/>
          </p:cNvPicPr>
          <p:nvPr/>
        </p:nvPicPr>
        <p:blipFill>
          <a:blip r:embed="rId3"/>
          <a:stretch>
            <a:fillRect/>
          </a:stretch>
        </p:blipFill>
        <p:spPr>
          <a:xfrm>
            <a:off x="6738425" y="422031"/>
            <a:ext cx="4319954" cy="4319954"/>
          </a:xfrm>
          <a:prstGeom prst="rect">
            <a:avLst/>
          </a:prstGeom>
        </p:spPr>
      </p:pic>
      <p:sp>
        <p:nvSpPr>
          <p:cNvPr id="5" name="TextBox 4"/>
          <p:cNvSpPr txBox="1"/>
          <p:nvPr/>
        </p:nvSpPr>
        <p:spPr>
          <a:xfrm>
            <a:off x="7709095" y="5397294"/>
            <a:ext cx="2217274" cy="830997"/>
          </a:xfrm>
          <a:prstGeom prst="rect">
            <a:avLst/>
          </a:prstGeom>
          <a:noFill/>
        </p:spPr>
        <p:txBody>
          <a:bodyPr wrap="none" rtlCol="0">
            <a:spAutoFit/>
          </a:bodyPr>
          <a:lstStyle/>
          <a:p>
            <a:r>
              <a:rPr lang="en-US" sz="2400"/>
              <a:t>Emphasizes </a:t>
            </a:r>
          </a:p>
          <a:p>
            <a:r>
              <a:rPr lang="en-US" sz="2400" i="1" dirty="0"/>
              <a:t>Doing &amp; Making</a:t>
            </a:r>
          </a:p>
        </p:txBody>
      </p:sp>
    </p:spTree>
    <p:extLst>
      <p:ext uri="{BB962C8B-B14F-4D97-AF65-F5344CB8AC3E}">
        <p14:creationId xmlns:p14="http://schemas.microsoft.com/office/powerpoint/2010/main" val="966755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573" y="835017"/>
            <a:ext cx="3055324" cy="646331"/>
          </a:xfrm>
          <a:prstGeom prst="rect">
            <a:avLst/>
          </a:prstGeom>
          <a:noFill/>
        </p:spPr>
        <p:txBody>
          <a:bodyPr wrap="none" rtlCol="0">
            <a:spAutoFit/>
          </a:bodyPr>
          <a:lstStyle/>
          <a:p>
            <a:r>
              <a:rPr lang="en-US" sz="3600" dirty="0"/>
              <a:t>Tools of Inquiry</a:t>
            </a:r>
          </a:p>
        </p:txBody>
      </p:sp>
      <p:pic>
        <p:nvPicPr>
          <p:cNvPr id="3" name="Picture 5" descr="SBSwebCov"/>
          <p:cNvPicPr>
            <a:picLocks noChangeAspect="1" noChangeArrowheads="1"/>
          </p:cNvPicPr>
          <p:nvPr/>
        </p:nvPicPr>
        <p:blipFill>
          <a:blip r:embed="rId3"/>
          <a:srcRect/>
          <a:stretch>
            <a:fillRect/>
          </a:stretch>
        </p:blipFill>
        <p:spPr bwMode="auto">
          <a:xfrm>
            <a:off x="4519698" y="3911155"/>
            <a:ext cx="1946462" cy="2372350"/>
          </a:xfrm>
          <a:prstGeom prst="rect">
            <a:avLst/>
          </a:prstGeom>
          <a:noFill/>
          <a:effectLst>
            <a:outerShdw blurRad="63500" dist="50800" dir="2700000" algn="ctr" rotWithShape="0">
              <a:srgbClr val="CD282F">
                <a:alpha val="74998"/>
              </a:srgbClr>
            </a:outerShdw>
          </a:effectLst>
        </p:spPr>
      </p:pic>
      <p:sp>
        <p:nvSpPr>
          <p:cNvPr id="4" name="Rectangle 3"/>
          <p:cNvSpPr txBox="1">
            <a:spLocks noChangeArrowheads="1"/>
          </p:cNvSpPr>
          <p:nvPr/>
        </p:nvSpPr>
        <p:spPr>
          <a:xfrm>
            <a:off x="1069145" y="3916365"/>
            <a:ext cx="3058983" cy="181566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charset="2"/>
              <a:buNone/>
              <a:defRPr/>
            </a:pPr>
            <a:r>
              <a:rPr lang="en-US" sz="3600" dirty="0"/>
              <a:t>Organizing</a:t>
            </a:r>
          </a:p>
          <a:p>
            <a:pPr lvl="1">
              <a:buFont typeface="Trebuchet MS" charset="0"/>
              <a:buChar char="•"/>
              <a:defRPr/>
            </a:pPr>
            <a:r>
              <a:rPr lang="en-US" dirty="0"/>
              <a:t>Materials</a:t>
            </a:r>
          </a:p>
          <a:p>
            <a:pPr lvl="1">
              <a:buFont typeface="Trebuchet MS" charset="0"/>
              <a:buChar char="•"/>
              <a:defRPr/>
            </a:pPr>
            <a:r>
              <a:rPr lang="en-US" dirty="0"/>
              <a:t>Time</a:t>
            </a:r>
          </a:p>
          <a:p>
            <a:pPr lvl="1">
              <a:buFont typeface="Trebuchet MS" charset="0"/>
              <a:buChar char="•"/>
              <a:defRPr/>
            </a:pPr>
            <a:r>
              <a:rPr lang="en-US" dirty="0"/>
              <a:t>Ideas</a:t>
            </a:r>
          </a:p>
        </p:txBody>
      </p:sp>
      <p:sp>
        <p:nvSpPr>
          <p:cNvPr id="5" name="TextBox 4"/>
          <p:cNvSpPr txBox="1"/>
          <p:nvPr/>
        </p:nvSpPr>
        <p:spPr>
          <a:xfrm>
            <a:off x="534573" y="2096087"/>
            <a:ext cx="5306324" cy="1200329"/>
          </a:xfrm>
          <a:prstGeom prst="rect">
            <a:avLst/>
          </a:prstGeom>
          <a:noFill/>
        </p:spPr>
        <p:txBody>
          <a:bodyPr wrap="none" rtlCol="0">
            <a:spAutoFit/>
          </a:bodyPr>
          <a:lstStyle/>
          <a:p>
            <a:r>
              <a:rPr lang="en-US" sz="3600" dirty="0"/>
              <a:t>Transforms writing a paper </a:t>
            </a:r>
          </a:p>
          <a:p>
            <a:r>
              <a:rPr lang="en-US" sz="3600" dirty="0"/>
              <a:t>into organizing a project</a:t>
            </a:r>
          </a:p>
        </p:txBody>
      </p:sp>
      <p:pic>
        <p:nvPicPr>
          <p:cNvPr id="6" name="Picture 17" descr="why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5704" y="443151"/>
            <a:ext cx="3825029" cy="277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7459326" y="3544991"/>
            <a:ext cx="4051815" cy="2308324"/>
          </a:xfrm>
          <a:prstGeom prst="rect">
            <a:avLst/>
          </a:prstGeom>
          <a:noFill/>
        </p:spPr>
        <p:txBody>
          <a:bodyPr wrap="none" rtlCol="0">
            <a:spAutoFit/>
          </a:bodyPr>
          <a:lstStyle/>
          <a:p>
            <a:r>
              <a:rPr lang="en-US" sz="2400" dirty="0"/>
              <a:t>Primary experience</a:t>
            </a:r>
          </a:p>
          <a:p>
            <a:r>
              <a:rPr lang="en-US" sz="2400" dirty="0"/>
              <a:t>Build: </a:t>
            </a:r>
          </a:p>
          <a:p>
            <a:pPr marL="342900" indent="-342900">
              <a:buFont typeface="Arial" panose="020B0604020202020204" pitchFamily="34" charset="0"/>
              <a:buChar char="•"/>
            </a:pPr>
            <a:r>
              <a:rPr lang="en-US" sz="2400" dirty="0"/>
              <a:t>Organizing skills </a:t>
            </a:r>
            <a:r>
              <a:rPr lang="en-US" sz="2000" dirty="0"/>
              <a:t>(stuff &amp; ideas)</a:t>
            </a:r>
          </a:p>
          <a:p>
            <a:pPr marL="342900" indent="-342900">
              <a:buFont typeface="Arial" panose="020B0604020202020204" pitchFamily="34" charset="0"/>
              <a:buChar char="•"/>
            </a:pPr>
            <a:r>
              <a:rPr lang="en-US" sz="2400" dirty="0"/>
              <a:t>Reading comprehension</a:t>
            </a:r>
          </a:p>
          <a:p>
            <a:pPr marL="342900" indent="-342900">
              <a:buFont typeface="Arial" panose="020B0604020202020204" pitchFamily="34" charset="0"/>
              <a:buChar char="•"/>
            </a:pPr>
            <a:r>
              <a:rPr lang="en-US" sz="2400" dirty="0"/>
              <a:t>Writing skills</a:t>
            </a:r>
          </a:p>
          <a:p>
            <a:pPr marL="342900" indent="-342900">
              <a:buFont typeface="Arial" panose="020B0604020202020204" pitchFamily="34" charset="0"/>
              <a:buChar char="•"/>
            </a:pPr>
            <a:r>
              <a:rPr lang="en-US" sz="2400" dirty="0"/>
              <a:t>Critical thinking skills</a:t>
            </a:r>
          </a:p>
        </p:txBody>
      </p:sp>
      <p:sp>
        <p:nvSpPr>
          <p:cNvPr id="7" name="TextBox 6">
            <a:extLst>
              <a:ext uri="{FF2B5EF4-FFF2-40B4-BE49-F238E27FC236}">
                <a16:creationId xmlns:a16="http://schemas.microsoft.com/office/drawing/2014/main" id="{D869FBA1-86F8-CF49-86A1-AE897135A35B}"/>
              </a:ext>
            </a:extLst>
          </p:cNvPr>
          <p:cNvSpPr txBox="1"/>
          <p:nvPr/>
        </p:nvSpPr>
        <p:spPr>
          <a:xfrm>
            <a:off x="8803888" y="5919383"/>
            <a:ext cx="1923925" cy="369332"/>
          </a:xfrm>
          <a:prstGeom prst="rect">
            <a:avLst/>
          </a:prstGeom>
          <a:noFill/>
        </p:spPr>
        <p:txBody>
          <a:bodyPr wrap="none" rtlCol="0">
            <a:spAutoFit/>
          </a:bodyPr>
          <a:lstStyle/>
          <a:p>
            <a:r>
              <a:rPr lang="en-US" b="1" dirty="0"/>
              <a:t>Making and Doing</a:t>
            </a:r>
          </a:p>
        </p:txBody>
      </p:sp>
    </p:spTree>
    <p:extLst>
      <p:ext uri="{BB962C8B-B14F-4D97-AF65-F5344CB8AC3E}">
        <p14:creationId xmlns:p14="http://schemas.microsoft.com/office/powerpoint/2010/main" val="117938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5" name="Rectangle 9"/>
          <p:cNvSpPr>
            <a:spLocks noChangeArrowheads="1"/>
          </p:cNvSpPr>
          <p:nvPr/>
        </p:nvSpPr>
        <p:spPr bwMode="auto">
          <a:xfrm>
            <a:off x="3317450" y="2095500"/>
            <a:ext cx="7557282" cy="3124200"/>
          </a:xfrm>
          <a:prstGeom prst="rect">
            <a:avLst/>
          </a:prstGeom>
          <a:solidFill>
            <a:schemeClr val="tx2">
              <a:lumMod val="20000"/>
              <a:lumOff val="80000"/>
            </a:schemeClr>
          </a:solidFill>
          <a:ln w="9525">
            <a:solidFill>
              <a:srgbClr val="000000"/>
            </a:solidFill>
            <a:miter lim="800000"/>
            <a:headEnd/>
            <a:tailEnd/>
          </a:ln>
          <a:effectLst>
            <a:outerShdw blurRad="63500" sx="102000" sy="102000" algn="ctr" rotWithShape="0">
              <a:prstClr val="black">
                <a:alpha val="40000"/>
              </a:prstClr>
            </a:outerShdw>
          </a:effectLst>
        </p:spPr>
        <p:txBody>
          <a:bodyPr/>
          <a:lstStyle/>
          <a:p>
            <a:pPr>
              <a:defRPr/>
            </a:pPr>
            <a:endParaRPr lang="en-US" dirty="0"/>
          </a:p>
        </p:txBody>
      </p:sp>
      <p:sp>
        <p:nvSpPr>
          <p:cNvPr id="47107" name="Rectangle 10" descr="50%"/>
          <p:cNvSpPr>
            <a:spLocks noChangeArrowheads="1"/>
          </p:cNvSpPr>
          <p:nvPr/>
        </p:nvSpPr>
        <p:spPr bwMode="auto">
          <a:xfrm>
            <a:off x="5410200" y="3086100"/>
            <a:ext cx="1257300" cy="1143000"/>
          </a:xfrm>
          <a:prstGeom prst="rect">
            <a:avLst/>
          </a:prstGeom>
          <a:blipFill dpi="0" rotWithShape="0">
            <a:blip r:embed="rId3"/>
            <a:srcRect/>
            <a:tile tx="0" ty="0" sx="100000" sy="100000" flip="none" algn="tl"/>
          </a:blipFill>
          <a:ln w="9525">
            <a:solidFill>
              <a:srgbClr val="000000"/>
            </a:solidFill>
            <a:miter lim="800000"/>
            <a:headEnd/>
            <a:tailEnd/>
          </a:ln>
        </p:spPr>
        <p:txBody>
          <a:bodyPr/>
          <a:lstStyle/>
          <a:p>
            <a:endParaRPr lang="en-US"/>
          </a:p>
        </p:txBody>
      </p:sp>
      <p:sp>
        <p:nvSpPr>
          <p:cNvPr id="47108" name="AutoShape 11"/>
          <p:cNvSpPr>
            <a:spLocks noChangeArrowheads="1"/>
          </p:cNvSpPr>
          <p:nvPr/>
        </p:nvSpPr>
        <p:spPr bwMode="auto">
          <a:xfrm>
            <a:off x="6438900" y="3924300"/>
            <a:ext cx="2857500" cy="1485900"/>
          </a:xfrm>
          <a:prstGeom prst="cloudCallout">
            <a:avLst>
              <a:gd name="adj1" fmla="val -40954"/>
              <a:gd name="adj2" fmla="val -67435"/>
            </a:avLst>
          </a:prstGeom>
          <a:solidFill>
            <a:srgbClr val="FFFFFF"/>
          </a:solidFill>
          <a:ln w="9525">
            <a:solidFill>
              <a:srgbClr val="000000"/>
            </a:solidFill>
            <a:round/>
            <a:headEnd/>
            <a:tailEnd/>
          </a:ln>
        </p:spPr>
        <p:txBody>
          <a:bodyPr/>
          <a:lstStyle/>
          <a:p>
            <a:pPr>
              <a:lnSpc>
                <a:spcPct val="128000"/>
              </a:lnSpc>
              <a:spcAft>
                <a:spcPts val="600"/>
              </a:spcAft>
            </a:pPr>
            <a:r>
              <a:rPr lang="en-US" sz="1200" b="1">
                <a:latin typeface="Arial" charset="0"/>
              </a:rPr>
              <a:t>Step notebook is a tool that brings order to the outer world while the inner world changes</a:t>
            </a:r>
          </a:p>
        </p:txBody>
      </p:sp>
      <p:sp>
        <p:nvSpPr>
          <p:cNvPr id="47109" name="Freeform 12"/>
          <p:cNvSpPr>
            <a:spLocks/>
          </p:cNvSpPr>
          <p:nvPr/>
        </p:nvSpPr>
        <p:spPr bwMode="auto">
          <a:xfrm rot="-468286">
            <a:off x="4381500" y="3013075"/>
            <a:ext cx="3201988" cy="1047750"/>
          </a:xfrm>
          <a:custGeom>
            <a:avLst/>
            <a:gdLst>
              <a:gd name="T0" fmla="*/ 0 w 7740"/>
              <a:gd name="T1" fmla="*/ 655345490 h 1470"/>
              <a:gd name="T2" fmla="*/ 462084605 w 7740"/>
              <a:gd name="T3" fmla="*/ 655345490 h 1470"/>
              <a:gd name="T4" fmla="*/ 954974478 w 7740"/>
              <a:gd name="T5" fmla="*/ 106684480 h 1470"/>
              <a:gd name="T6" fmla="*/ 1324641830 w 7740"/>
              <a:gd name="T7" fmla="*/ 15240843 h 1470"/>
              <a:gd name="T8" fmla="*/ 0 60000 65536"/>
              <a:gd name="T9" fmla="*/ 0 60000 65536"/>
              <a:gd name="T10" fmla="*/ 0 60000 65536"/>
              <a:gd name="T11" fmla="*/ 0 60000 65536"/>
              <a:gd name="T12" fmla="*/ 0 w 7740"/>
              <a:gd name="T13" fmla="*/ 0 h 1470"/>
              <a:gd name="T14" fmla="*/ 7740 w 7740"/>
              <a:gd name="T15" fmla="*/ 1470 h 1470"/>
            </a:gdLst>
            <a:ahLst/>
            <a:cxnLst>
              <a:cxn ang="T8">
                <a:pos x="T0" y="T1"/>
              </a:cxn>
              <a:cxn ang="T9">
                <a:pos x="T2" y="T3"/>
              </a:cxn>
              <a:cxn ang="T10">
                <a:pos x="T4" y="T5"/>
              </a:cxn>
              <a:cxn ang="T11">
                <a:pos x="T6" y="T7"/>
              </a:cxn>
            </a:cxnLst>
            <a:rect l="T12" t="T13" r="T14" b="T15"/>
            <a:pathLst>
              <a:path w="7740" h="1470">
                <a:moveTo>
                  <a:pt x="0" y="1290"/>
                </a:moveTo>
                <a:cubicBezTo>
                  <a:pt x="885" y="1380"/>
                  <a:pt x="1770" y="1470"/>
                  <a:pt x="2700" y="1290"/>
                </a:cubicBezTo>
                <a:cubicBezTo>
                  <a:pt x="3630" y="1110"/>
                  <a:pt x="4740" y="420"/>
                  <a:pt x="5580" y="210"/>
                </a:cubicBezTo>
                <a:cubicBezTo>
                  <a:pt x="6420" y="0"/>
                  <a:pt x="7380" y="60"/>
                  <a:pt x="7740" y="30"/>
                </a:cubicBezTo>
              </a:path>
            </a:pathLst>
          </a:custGeom>
          <a:noFill/>
          <a:ln w="25400">
            <a:solidFill>
              <a:srgbClr val="800000"/>
            </a:solidFill>
            <a:round/>
            <a:headEnd/>
            <a:tailEnd type="stealth"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47110" name="Text Box 13"/>
          <p:cNvSpPr txBox="1">
            <a:spLocks noChangeArrowheads="1"/>
          </p:cNvSpPr>
          <p:nvPr/>
        </p:nvSpPr>
        <p:spPr bwMode="auto">
          <a:xfrm>
            <a:off x="7581900" y="2552700"/>
            <a:ext cx="1562100" cy="80010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pPr>
              <a:lnSpc>
                <a:spcPct val="128000"/>
              </a:lnSpc>
              <a:spcAft>
                <a:spcPts val="600"/>
              </a:spcAft>
            </a:pPr>
            <a:r>
              <a:rPr lang="en-US" sz="1400" b="1" i="0">
                <a:latin typeface="Arial" charset="0"/>
              </a:rPr>
              <a:t>Equilibrium with greater complexity</a:t>
            </a:r>
            <a:endParaRPr lang="en-US" sz="1200" b="1" i="0">
              <a:latin typeface="Arial" charset="0"/>
            </a:endParaRPr>
          </a:p>
        </p:txBody>
      </p:sp>
      <p:sp>
        <p:nvSpPr>
          <p:cNvPr id="47111" name="Text Box 14"/>
          <p:cNvSpPr txBox="1">
            <a:spLocks noChangeArrowheads="1"/>
          </p:cNvSpPr>
          <p:nvPr/>
        </p:nvSpPr>
        <p:spPr bwMode="auto">
          <a:xfrm>
            <a:off x="3657600" y="4267200"/>
            <a:ext cx="1409700" cy="45720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pPr>
              <a:lnSpc>
                <a:spcPct val="128000"/>
              </a:lnSpc>
              <a:spcAft>
                <a:spcPts val="600"/>
              </a:spcAft>
            </a:pPr>
            <a:r>
              <a:rPr lang="en-US" sz="1400" b="1" i="0">
                <a:latin typeface="Arial" charset="0"/>
              </a:rPr>
              <a:t>Equilibrium</a:t>
            </a:r>
            <a:endParaRPr lang="en-US" sz="1200" b="1" i="0">
              <a:latin typeface="Arial" charset="0"/>
            </a:endParaRPr>
          </a:p>
        </p:txBody>
      </p:sp>
      <p:sp>
        <p:nvSpPr>
          <p:cNvPr id="80911" name="Rectangle 15"/>
          <p:cNvSpPr>
            <a:spLocks noGrp="1" noChangeArrowheads="1"/>
          </p:cNvSpPr>
          <p:nvPr>
            <p:ph type="title"/>
          </p:nvPr>
        </p:nvSpPr>
        <p:spPr>
          <a:xfrm>
            <a:off x="2209800" y="685800"/>
            <a:ext cx="7772400" cy="1143000"/>
          </a:xfrm>
          <a:effectLst>
            <a:outerShdw dist="12700" dir="8100000" algn="ctr" rotWithShape="0">
              <a:schemeClr val="bg2">
                <a:alpha val="75000"/>
              </a:schemeClr>
            </a:outerShdw>
          </a:effectLst>
        </p:spPr>
        <p:txBody>
          <a:bodyPr>
            <a:normAutofit/>
          </a:bodyPr>
          <a:lstStyle/>
          <a:p>
            <a:pPr eaLnBrk="1" hangingPunct="1"/>
            <a:r>
              <a:rPr lang="en-US" sz="3600" b="1" dirty="0">
                <a:latin typeface="Times New Roman" charset="0"/>
                <a:ea typeface="MS Pゴシック" charset="0"/>
                <a:cs typeface="MS Pゴシック" charset="0"/>
              </a:rPr>
              <a:t>Notebook is a tool to manage the </a:t>
            </a:r>
            <a:r>
              <a:rPr lang="ja-JP" altLang="en-US" sz="3600" b="1" dirty="0">
                <a:latin typeface="Times New Roman" charset="0"/>
                <a:ea typeface="MS Pゴシック" charset="0"/>
                <a:cs typeface="MS Pゴシック" charset="0"/>
              </a:rPr>
              <a:t>‘</a:t>
            </a:r>
            <a:r>
              <a:rPr lang="en-US" sz="3600" b="1" dirty="0">
                <a:latin typeface="Times New Roman" charset="0"/>
                <a:ea typeface="MS Pゴシック" charset="0"/>
                <a:cs typeface="MS Pゴシック" charset="0"/>
              </a:rPr>
              <a:t>doubt and confusion</a:t>
            </a:r>
            <a:r>
              <a:rPr lang="ja-JP" altLang="en-US" sz="3600" b="1" dirty="0">
                <a:latin typeface="Times New Roman" charset="0"/>
                <a:ea typeface="MS Pゴシック" charset="0"/>
                <a:cs typeface="MS Pゴシック" charset="0"/>
              </a:rPr>
              <a:t>’</a:t>
            </a:r>
            <a:r>
              <a:rPr lang="en-US" sz="3600" b="1" dirty="0">
                <a:latin typeface="Times New Roman" charset="0"/>
                <a:ea typeface="MS Pゴシック" charset="0"/>
                <a:cs typeface="MS Pゴシック" charset="0"/>
              </a:rPr>
              <a:t> stage</a:t>
            </a:r>
            <a:endParaRPr lang="en-US" dirty="0">
              <a:latin typeface="Times New Roman" charset="0"/>
              <a:ea typeface="MS Pゴシック" charset="0"/>
              <a:cs typeface="MS Pゴシック" charset="0"/>
            </a:endParaRPr>
          </a:p>
        </p:txBody>
      </p:sp>
      <p:sp>
        <p:nvSpPr>
          <p:cNvPr id="47113" name="Text Box 16"/>
          <p:cNvSpPr txBox="1">
            <a:spLocks noChangeArrowheads="1"/>
          </p:cNvSpPr>
          <p:nvPr/>
        </p:nvSpPr>
        <p:spPr bwMode="auto">
          <a:xfrm>
            <a:off x="7581900" y="6012131"/>
            <a:ext cx="3876446"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600" i="1">
                <a:solidFill>
                  <a:schemeClr val="tx1"/>
                </a:solidFill>
                <a:latin typeface="Trebuchet MS" charset="0"/>
                <a:ea typeface="MS Pゴシック" charset="0"/>
                <a:cs typeface="MS Pゴシック" charset="0"/>
              </a:defRPr>
            </a:lvl1pPr>
            <a:lvl2pPr marL="742950" indent="-285750">
              <a:defRPr sz="1600" i="1">
                <a:solidFill>
                  <a:schemeClr val="tx1"/>
                </a:solidFill>
                <a:latin typeface="Trebuchet MS" charset="0"/>
                <a:ea typeface="MS Pゴシック" charset="0"/>
                <a:cs typeface="MS Pゴシック" charset="0"/>
              </a:defRPr>
            </a:lvl2pPr>
            <a:lvl3pPr marL="1143000" indent="-228600">
              <a:defRPr sz="1600" i="1">
                <a:solidFill>
                  <a:schemeClr val="tx1"/>
                </a:solidFill>
                <a:latin typeface="Trebuchet MS" charset="0"/>
                <a:ea typeface="MS Pゴシック" charset="0"/>
                <a:cs typeface="MS Pゴシック" charset="0"/>
              </a:defRPr>
            </a:lvl3pPr>
            <a:lvl4pPr marL="1600200" indent="-228600">
              <a:defRPr sz="1600" i="1">
                <a:solidFill>
                  <a:schemeClr val="tx1"/>
                </a:solidFill>
                <a:latin typeface="Trebuchet MS" charset="0"/>
                <a:ea typeface="MS Pゴシック" charset="0"/>
                <a:cs typeface="MS Pゴシック" charset="0"/>
              </a:defRPr>
            </a:lvl4pPr>
            <a:lvl5pPr marL="2057400" indent="-228600">
              <a:defRPr sz="1600" i="1">
                <a:solidFill>
                  <a:schemeClr val="tx1"/>
                </a:solidFill>
                <a:latin typeface="Trebuchet MS" charset="0"/>
                <a:ea typeface="MS Pゴシック" charset="0"/>
                <a:cs typeface="MS Pゴシック" charset="0"/>
              </a:defRPr>
            </a:lvl5pPr>
            <a:lvl6pPr marL="25146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6pPr>
            <a:lvl7pPr marL="29718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7pPr>
            <a:lvl8pPr marL="34290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8pPr>
            <a:lvl9pPr marL="3886200" indent="-228600" eaLnBrk="0" fontAlgn="base" hangingPunct="0">
              <a:spcBef>
                <a:spcPct val="0"/>
              </a:spcBef>
              <a:spcAft>
                <a:spcPct val="0"/>
              </a:spcAft>
              <a:defRPr sz="1600" i="1">
                <a:solidFill>
                  <a:schemeClr val="tx1"/>
                </a:solidFill>
                <a:latin typeface="Trebuchet MS" charset="0"/>
                <a:ea typeface="MS Pゴシック" charset="0"/>
                <a:cs typeface="MS Pゴシック" charset="0"/>
              </a:defRPr>
            </a:lvl9pPr>
          </a:lstStyle>
          <a:p>
            <a:r>
              <a:rPr lang="en-US" sz="2400"/>
              <a:t>Transformations of Inquiry</a:t>
            </a:r>
          </a:p>
        </p:txBody>
      </p:sp>
      <p:sp>
        <p:nvSpPr>
          <p:cNvPr id="2" name="TextBox 1"/>
          <p:cNvSpPr txBox="1"/>
          <p:nvPr/>
        </p:nvSpPr>
        <p:spPr>
          <a:xfrm>
            <a:off x="538901" y="5695784"/>
            <a:ext cx="5557099" cy="954107"/>
          </a:xfrm>
          <a:prstGeom prst="rect">
            <a:avLst/>
          </a:prstGeom>
          <a:noFill/>
        </p:spPr>
        <p:txBody>
          <a:bodyPr wrap="none" rtlCol="0">
            <a:spAutoFit/>
          </a:bodyPr>
          <a:lstStyle/>
          <a:p>
            <a:r>
              <a:rPr lang="en-US" sz="2800" dirty="0"/>
              <a:t>Secondary Experience</a:t>
            </a:r>
          </a:p>
          <a:p>
            <a:r>
              <a:rPr lang="en-US" sz="2800" dirty="0"/>
              <a:t>     – Surprise, connections, reflection</a:t>
            </a:r>
          </a:p>
        </p:txBody>
      </p:sp>
      <p:sp>
        <p:nvSpPr>
          <p:cNvPr id="3" name="TextBox 2">
            <a:extLst>
              <a:ext uri="{FF2B5EF4-FFF2-40B4-BE49-F238E27FC236}">
                <a16:creationId xmlns:a16="http://schemas.microsoft.com/office/drawing/2014/main" id="{95517175-7612-2B44-A08D-BFFFF0997270}"/>
              </a:ext>
            </a:extLst>
          </p:cNvPr>
          <p:cNvSpPr txBox="1"/>
          <p:nvPr/>
        </p:nvSpPr>
        <p:spPr>
          <a:xfrm>
            <a:off x="271760" y="4401234"/>
            <a:ext cx="1825115" cy="646331"/>
          </a:xfrm>
          <a:prstGeom prst="rect">
            <a:avLst/>
          </a:prstGeom>
          <a:noFill/>
        </p:spPr>
        <p:txBody>
          <a:bodyPr wrap="none" rtlCol="0">
            <a:spAutoFit/>
          </a:bodyPr>
          <a:lstStyle/>
          <a:p>
            <a:r>
              <a:rPr lang="en-US" dirty="0"/>
              <a:t>Comfortable with</a:t>
            </a:r>
          </a:p>
          <a:p>
            <a:r>
              <a:rPr lang="en-US" dirty="0"/>
              <a:t>Confusion</a:t>
            </a:r>
          </a:p>
        </p:txBody>
      </p:sp>
      <p:sp>
        <p:nvSpPr>
          <p:cNvPr id="4" name="TextBox 3">
            <a:extLst>
              <a:ext uri="{FF2B5EF4-FFF2-40B4-BE49-F238E27FC236}">
                <a16:creationId xmlns:a16="http://schemas.microsoft.com/office/drawing/2014/main" id="{07A366DD-76C6-3F4E-83D8-CB15C47456EE}"/>
              </a:ext>
            </a:extLst>
          </p:cNvPr>
          <p:cNvSpPr txBox="1"/>
          <p:nvPr/>
        </p:nvSpPr>
        <p:spPr>
          <a:xfrm>
            <a:off x="9519225" y="3195935"/>
            <a:ext cx="1939121" cy="92333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Reflective Thought</a:t>
            </a:r>
          </a:p>
          <a:p>
            <a:endParaRPr lang="en-US" dirty="0"/>
          </a:p>
          <a:p>
            <a:r>
              <a:rPr lang="en-US" dirty="0"/>
              <a:t>Mindful analysis</a:t>
            </a:r>
          </a:p>
        </p:txBody>
      </p:sp>
      <p:pic>
        <p:nvPicPr>
          <p:cNvPr id="13" name="Picture 5" descr="SBSwebCov">
            <a:extLst>
              <a:ext uri="{FF2B5EF4-FFF2-40B4-BE49-F238E27FC236}">
                <a16:creationId xmlns:a16="http://schemas.microsoft.com/office/drawing/2014/main" id="{0DDE9C29-633D-2C42-ADFB-73C7B41536F4}"/>
              </a:ext>
            </a:extLst>
          </p:cNvPr>
          <p:cNvPicPr>
            <a:picLocks noChangeAspect="1" noChangeArrowheads="1"/>
          </p:cNvPicPr>
          <p:nvPr/>
        </p:nvPicPr>
        <p:blipFill>
          <a:blip r:embed="rId4"/>
          <a:srcRect/>
          <a:stretch>
            <a:fillRect/>
          </a:stretch>
        </p:blipFill>
        <p:spPr bwMode="auto">
          <a:xfrm>
            <a:off x="1162975" y="1647645"/>
            <a:ext cx="933900" cy="1138239"/>
          </a:xfrm>
          <a:prstGeom prst="rect">
            <a:avLst/>
          </a:prstGeom>
          <a:noFill/>
          <a:effectLst>
            <a:outerShdw blurRad="63500" dist="50800" dir="2700000" algn="ctr" rotWithShape="0">
              <a:srgbClr val="CD282F">
                <a:alpha val="74998"/>
              </a:srgbClr>
            </a:outerShdw>
          </a:effectLst>
        </p:spPr>
      </p:pic>
    </p:spTree>
    <p:extLst>
      <p:ext uri="{BB962C8B-B14F-4D97-AF65-F5344CB8AC3E}">
        <p14:creationId xmlns:p14="http://schemas.microsoft.com/office/powerpoint/2010/main" val="1582461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018" y="644108"/>
            <a:ext cx="4159408" cy="646331"/>
          </a:xfrm>
          <a:prstGeom prst="rect">
            <a:avLst/>
          </a:prstGeom>
          <a:noFill/>
        </p:spPr>
        <p:txBody>
          <a:bodyPr wrap="none" rtlCol="0">
            <a:spAutoFit/>
          </a:bodyPr>
          <a:lstStyle/>
          <a:p>
            <a:r>
              <a:rPr lang="en-US" sz="3600" dirty="0"/>
              <a:t>Theory as tool - Map </a:t>
            </a:r>
          </a:p>
        </p:txBody>
      </p:sp>
      <p:pic>
        <p:nvPicPr>
          <p:cNvPr id="3" name="Picture 2"/>
          <p:cNvPicPr>
            <a:picLocks noChangeAspect="1"/>
          </p:cNvPicPr>
          <p:nvPr/>
        </p:nvPicPr>
        <p:blipFill rotWithShape="1">
          <a:blip r:embed="rId3"/>
          <a:srcRect l="20066" t="-2580" b="1"/>
          <a:stretch/>
        </p:blipFill>
        <p:spPr>
          <a:xfrm>
            <a:off x="7047915" y="1786556"/>
            <a:ext cx="3891084" cy="2796344"/>
          </a:xfrm>
          <a:prstGeom prst="rect">
            <a:avLst/>
          </a:prstGeom>
        </p:spPr>
      </p:pic>
      <p:sp>
        <p:nvSpPr>
          <p:cNvPr id="4" name="TextBox 3"/>
          <p:cNvSpPr txBox="1"/>
          <p:nvPr/>
        </p:nvSpPr>
        <p:spPr>
          <a:xfrm>
            <a:off x="7484013" y="880046"/>
            <a:ext cx="3674211" cy="707886"/>
          </a:xfrm>
          <a:prstGeom prst="rect">
            <a:avLst/>
          </a:prstGeom>
          <a:noFill/>
        </p:spPr>
        <p:txBody>
          <a:bodyPr wrap="none" rtlCol="0">
            <a:spAutoFit/>
          </a:bodyPr>
          <a:lstStyle/>
          <a:p>
            <a:r>
              <a:rPr lang="en-US" sz="4000" dirty="0"/>
              <a:t>Theory pluralism</a:t>
            </a:r>
          </a:p>
        </p:txBody>
      </p:sp>
      <p:pic>
        <p:nvPicPr>
          <p:cNvPr id="5" name="Picture 4"/>
          <p:cNvPicPr>
            <a:picLocks noChangeAspect="1"/>
          </p:cNvPicPr>
          <p:nvPr/>
        </p:nvPicPr>
        <p:blipFill>
          <a:blip r:embed="rId4"/>
          <a:stretch>
            <a:fillRect/>
          </a:stretch>
        </p:blipFill>
        <p:spPr>
          <a:xfrm>
            <a:off x="600989" y="1434880"/>
            <a:ext cx="4343437" cy="3499695"/>
          </a:xfrm>
          <a:prstGeom prst="rect">
            <a:avLst/>
          </a:prstGeom>
        </p:spPr>
      </p:pic>
      <p:sp>
        <p:nvSpPr>
          <p:cNvPr id="7" name="TextBox 6"/>
          <p:cNvSpPr txBox="1"/>
          <p:nvPr/>
        </p:nvSpPr>
        <p:spPr>
          <a:xfrm>
            <a:off x="377567" y="5244082"/>
            <a:ext cx="3365858" cy="1384995"/>
          </a:xfrm>
          <a:prstGeom prst="rect">
            <a:avLst/>
          </a:prstGeom>
          <a:noFill/>
        </p:spPr>
        <p:txBody>
          <a:bodyPr wrap="none" rtlCol="0">
            <a:spAutoFit/>
          </a:bodyPr>
          <a:lstStyle/>
          <a:p>
            <a:r>
              <a:rPr lang="en-US" sz="2800" dirty="0"/>
              <a:t>Theory helps </a:t>
            </a:r>
          </a:p>
          <a:p>
            <a:pPr marL="342900" indent="-342900">
              <a:buFont typeface="Arial" charset="0"/>
              <a:buChar char="•"/>
            </a:pPr>
            <a:r>
              <a:rPr lang="en-US" sz="2800" dirty="0"/>
              <a:t>Navigate a problem</a:t>
            </a:r>
          </a:p>
          <a:p>
            <a:pPr marL="342900" indent="-342900">
              <a:buFont typeface="Arial" charset="0"/>
              <a:buChar char="•"/>
            </a:pPr>
            <a:r>
              <a:rPr lang="en-US" sz="2800" dirty="0"/>
              <a:t>Achieve purpose</a:t>
            </a:r>
          </a:p>
        </p:txBody>
      </p:sp>
      <p:sp>
        <p:nvSpPr>
          <p:cNvPr id="8" name="TextBox 7"/>
          <p:cNvSpPr txBox="1"/>
          <p:nvPr/>
        </p:nvSpPr>
        <p:spPr>
          <a:xfrm>
            <a:off x="7306848" y="5087627"/>
            <a:ext cx="3523657" cy="1384995"/>
          </a:xfrm>
          <a:prstGeom prst="rect">
            <a:avLst/>
          </a:prstGeom>
          <a:noFill/>
        </p:spPr>
        <p:txBody>
          <a:bodyPr wrap="none" rtlCol="0">
            <a:spAutoFit/>
          </a:bodyPr>
          <a:lstStyle/>
          <a:p>
            <a:r>
              <a:rPr lang="en-US" sz="2800" dirty="0"/>
              <a:t>Theories connected to </a:t>
            </a:r>
          </a:p>
          <a:p>
            <a:pPr marL="285750" indent="-285750">
              <a:buFont typeface="Arial" charset="0"/>
              <a:buChar char="•"/>
            </a:pPr>
            <a:r>
              <a:rPr lang="en-US" sz="2800" dirty="0"/>
              <a:t>Resolving problem</a:t>
            </a:r>
          </a:p>
          <a:p>
            <a:pPr marL="285750" indent="-285750">
              <a:buFont typeface="Arial" charset="0"/>
              <a:buChar char="•"/>
            </a:pPr>
            <a:r>
              <a:rPr lang="en-US" sz="2800" dirty="0"/>
              <a:t>Achieving purpose.</a:t>
            </a:r>
          </a:p>
        </p:txBody>
      </p:sp>
    </p:spTree>
    <p:extLst>
      <p:ext uri="{BB962C8B-B14F-4D97-AF65-F5344CB8AC3E}">
        <p14:creationId xmlns:p14="http://schemas.microsoft.com/office/powerpoint/2010/main" val="23632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7"/>
          <p:cNvSpPr>
            <a:spLocks noChangeArrowheads="1"/>
          </p:cNvSpPr>
          <p:nvPr/>
        </p:nvSpPr>
        <p:spPr bwMode="auto">
          <a:xfrm>
            <a:off x="4246298" y="5462445"/>
            <a:ext cx="4705034"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800" dirty="0"/>
              <a:t>Admit </a:t>
            </a:r>
          </a:p>
          <a:p>
            <a:r>
              <a:rPr lang="en-US" sz="2800" dirty="0"/>
              <a:t> -- I did not know the answer </a:t>
            </a:r>
          </a:p>
        </p:txBody>
      </p:sp>
      <p:pic>
        <p:nvPicPr>
          <p:cNvPr id="2" name="Picture 1"/>
          <p:cNvPicPr>
            <a:picLocks noChangeAspect="1"/>
          </p:cNvPicPr>
          <p:nvPr/>
        </p:nvPicPr>
        <p:blipFill rotWithShape="1">
          <a:blip r:embed="rId3"/>
          <a:srcRect l="25973" t="8245" r="4661" b="-480"/>
          <a:stretch/>
        </p:blipFill>
        <p:spPr>
          <a:xfrm>
            <a:off x="1427216" y="3190040"/>
            <a:ext cx="2819082" cy="2495046"/>
          </a:xfrm>
          <a:prstGeom prst="rect">
            <a:avLst/>
          </a:prstGeom>
        </p:spPr>
      </p:pic>
      <p:sp>
        <p:nvSpPr>
          <p:cNvPr id="3" name="TextBox 2"/>
          <p:cNvSpPr txBox="1"/>
          <p:nvPr/>
        </p:nvSpPr>
        <p:spPr>
          <a:xfrm>
            <a:off x="1083449" y="2298731"/>
            <a:ext cx="4006300" cy="523220"/>
          </a:xfrm>
          <a:prstGeom prst="rect">
            <a:avLst/>
          </a:prstGeom>
          <a:noFill/>
        </p:spPr>
        <p:txBody>
          <a:bodyPr wrap="none" rtlCol="0">
            <a:spAutoFit/>
          </a:bodyPr>
          <a:lstStyle/>
          <a:p>
            <a:r>
              <a:rPr lang="en-US" sz="2800" dirty="0"/>
              <a:t>Blinded to their Confusion</a:t>
            </a:r>
          </a:p>
        </p:txBody>
      </p:sp>
      <p:pic>
        <p:nvPicPr>
          <p:cNvPr id="5" name="Picture 4"/>
          <p:cNvPicPr>
            <a:picLocks noChangeAspect="1"/>
          </p:cNvPicPr>
          <p:nvPr/>
        </p:nvPicPr>
        <p:blipFill>
          <a:blip r:embed="rId4"/>
          <a:stretch>
            <a:fillRect/>
          </a:stretch>
        </p:blipFill>
        <p:spPr>
          <a:xfrm>
            <a:off x="9658967" y="4837769"/>
            <a:ext cx="2448954" cy="1514380"/>
          </a:xfrm>
          <a:prstGeom prst="rect">
            <a:avLst/>
          </a:prstGeom>
        </p:spPr>
      </p:pic>
      <p:pic>
        <p:nvPicPr>
          <p:cNvPr id="6" name="Picture 5"/>
          <p:cNvPicPr>
            <a:picLocks noChangeAspect="1"/>
          </p:cNvPicPr>
          <p:nvPr/>
        </p:nvPicPr>
        <p:blipFill>
          <a:blip r:embed="rId5"/>
          <a:stretch>
            <a:fillRect/>
          </a:stretch>
        </p:blipFill>
        <p:spPr>
          <a:xfrm>
            <a:off x="8467449" y="526947"/>
            <a:ext cx="2068046" cy="2176890"/>
          </a:xfrm>
          <a:prstGeom prst="rect">
            <a:avLst/>
          </a:prstGeom>
        </p:spPr>
      </p:pic>
      <p:sp>
        <p:nvSpPr>
          <p:cNvPr id="14" name="Rectangle 18"/>
          <p:cNvSpPr>
            <a:spLocks noChangeArrowheads="1"/>
          </p:cNvSpPr>
          <p:nvPr/>
        </p:nvSpPr>
        <p:spPr bwMode="auto">
          <a:xfrm>
            <a:off x="6507346" y="2858301"/>
            <a:ext cx="3733800" cy="120032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2">
            <a:schemeClr val="accent1"/>
          </a:lnRef>
          <a:fillRef idx="1">
            <a:schemeClr val="lt1"/>
          </a:fillRef>
          <a:effectRef idx="0">
            <a:schemeClr val="accent1"/>
          </a:effectRef>
          <a:fontRef idx="minor">
            <a:schemeClr val="dk1"/>
          </a:fontRef>
        </p:style>
        <p:txBody>
          <a:bodyPr>
            <a:spAutoFit/>
          </a:bodyPr>
          <a:lstStyle/>
          <a:p>
            <a:r>
              <a:rPr lang="en-US" sz="2400" b="1" dirty="0"/>
              <a:t>Dr. Shields:  </a:t>
            </a:r>
          </a:p>
          <a:p>
            <a:r>
              <a:rPr lang="en-US" sz="2400" b="1" dirty="0"/>
              <a:t>What is a </a:t>
            </a:r>
          </a:p>
          <a:p>
            <a:r>
              <a:rPr lang="en-US" sz="2400" b="1" dirty="0"/>
              <a:t>Conceptual Framework ?  </a:t>
            </a:r>
          </a:p>
        </p:txBody>
      </p:sp>
      <p:pic>
        <p:nvPicPr>
          <p:cNvPr id="15" name="Picture 5" descr="Confused pers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41146" y="1399061"/>
            <a:ext cx="1284597" cy="1650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AutoShape 6"/>
          <p:cNvSpPr>
            <a:spLocks noChangeArrowheads="1"/>
          </p:cNvSpPr>
          <p:nvPr/>
        </p:nvSpPr>
        <p:spPr bwMode="auto">
          <a:xfrm>
            <a:off x="3380454" y="3582756"/>
            <a:ext cx="2035878" cy="768705"/>
          </a:xfrm>
          <a:prstGeom prst="wedgeRoundRectCallout">
            <a:avLst>
              <a:gd name="adj1" fmla="val -37019"/>
              <a:gd name="adj2" fmla="val 60014"/>
              <a:gd name="adj3" fmla="val 16667"/>
            </a:avLst>
          </a:prstGeom>
          <a:solidFill>
            <a:schemeClr val="accent1"/>
          </a:solidFill>
          <a:ln w="9525">
            <a:solidFill>
              <a:schemeClr val="tx1"/>
            </a:solidFill>
            <a:miter lim="800000"/>
            <a:headEnd/>
            <a:tailEnd/>
          </a:ln>
        </p:spPr>
        <p:txBody>
          <a:bodyPr wrap="none" anchor="ctr"/>
          <a:lstStyle/>
          <a:p>
            <a:pPr algn="ctr"/>
            <a:endParaRPr lang="en-US"/>
          </a:p>
        </p:txBody>
      </p:sp>
      <p:sp>
        <p:nvSpPr>
          <p:cNvPr id="9" name="TextBox 8"/>
          <p:cNvSpPr txBox="1"/>
          <p:nvPr/>
        </p:nvSpPr>
        <p:spPr>
          <a:xfrm>
            <a:off x="3380454" y="3782442"/>
            <a:ext cx="1865753" cy="369332"/>
          </a:xfrm>
          <a:prstGeom prst="rect">
            <a:avLst/>
          </a:prstGeom>
          <a:noFill/>
        </p:spPr>
        <p:txBody>
          <a:bodyPr wrap="none" rtlCol="0">
            <a:spAutoFit/>
          </a:bodyPr>
          <a:lstStyle/>
          <a:p>
            <a:r>
              <a:rPr lang="en-US" dirty="0"/>
              <a:t>Mumble, mumble</a:t>
            </a:r>
          </a:p>
        </p:txBody>
      </p:sp>
      <p:pic>
        <p:nvPicPr>
          <p:cNvPr id="13" name="Picture 12"/>
          <p:cNvPicPr>
            <a:picLocks noChangeAspect="1"/>
          </p:cNvPicPr>
          <p:nvPr/>
        </p:nvPicPr>
        <p:blipFill>
          <a:blip r:embed="rId7"/>
          <a:stretch>
            <a:fillRect/>
          </a:stretch>
        </p:blipFill>
        <p:spPr>
          <a:xfrm>
            <a:off x="4398393" y="199898"/>
            <a:ext cx="1382712" cy="1843616"/>
          </a:xfrm>
          <a:prstGeom prst="rect">
            <a:avLst/>
          </a:prstGeom>
        </p:spPr>
      </p:pic>
    </p:spTree>
    <p:extLst>
      <p:ext uri="{BB962C8B-B14F-4D97-AF65-F5344CB8AC3E}">
        <p14:creationId xmlns:p14="http://schemas.microsoft.com/office/powerpoint/2010/main" val="4265538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9" name="Picture 5" descr="Dewey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0" y="381000"/>
            <a:ext cx="1493838" cy="1981200"/>
          </a:xfrm>
          <a:prstGeom prst="rect">
            <a:avLst/>
          </a:prstGeom>
          <a:noFill/>
          <a:ln>
            <a:noFill/>
          </a:ln>
          <a:effectLst>
            <a:outerShdw blurRad="63500" dist="38099" dir="2700000" algn="ctr" rotWithShape="0">
              <a:srgbClr val="000000">
                <a:alpha val="74997"/>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9395" name="Rectangle 6"/>
          <p:cNvSpPr>
            <a:spLocks noChangeArrowheads="1"/>
          </p:cNvSpPr>
          <p:nvPr/>
        </p:nvSpPr>
        <p:spPr bwMode="auto">
          <a:xfrm>
            <a:off x="9677400" y="2743200"/>
            <a:ext cx="18415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59396" name="Rectangle 7"/>
          <p:cNvSpPr>
            <a:spLocks noChangeArrowheads="1"/>
          </p:cNvSpPr>
          <p:nvPr/>
        </p:nvSpPr>
        <p:spPr bwMode="auto">
          <a:xfrm>
            <a:off x="8458200" y="2514601"/>
            <a:ext cx="1403350" cy="15388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dirty="0"/>
              <a:t>John Dewey</a:t>
            </a:r>
          </a:p>
          <a:p>
            <a:endParaRPr lang="en-US" dirty="0"/>
          </a:p>
          <a:p>
            <a:endParaRPr lang="en-US" dirty="0"/>
          </a:p>
          <a:p>
            <a:r>
              <a:rPr lang="en-US" sz="2000" dirty="0"/>
              <a:t>Working Hypotheses</a:t>
            </a:r>
          </a:p>
        </p:txBody>
      </p:sp>
      <p:sp>
        <p:nvSpPr>
          <p:cNvPr id="59397" name="Rectangle 8"/>
          <p:cNvSpPr>
            <a:spLocks noChangeArrowheads="1"/>
          </p:cNvSpPr>
          <p:nvPr/>
        </p:nvSpPr>
        <p:spPr bwMode="auto">
          <a:xfrm>
            <a:off x="1981201" y="381000"/>
            <a:ext cx="3626701" cy="1200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400" dirty="0"/>
              <a:t>BEGAN</a:t>
            </a:r>
          </a:p>
          <a:p>
            <a:r>
              <a:rPr lang="en-US" sz="2400" dirty="0"/>
              <a:t>Earl </a:t>
            </a:r>
            <a:r>
              <a:rPr lang="en-US" sz="2400" dirty="0" err="1"/>
              <a:t>Babbie</a:t>
            </a:r>
            <a:r>
              <a:rPr lang="ja-JP" altLang="en-US" sz="2400" dirty="0"/>
              <a:t>’</a:t>
            </a:r>
            <a:r>
              <a:rPr lang="en-US" sz="2400" dirty="0"/>
              <a:t>s</a:t>
            </a:r>
          </a:p>
          <a:p>
            <a:r>
              <a:rPr lang="en-US" sz="2400" dirty="0"/>
              <a:t> </a:t>
            </a:r>
            <a:r>
              <a:rPr lang="en-US" sz="2400" i="1" dirty="0"/>
              <a:t>Practice of Social Research</a:t>
            </a:r>
            <a:r>
              <a:rPr lang="en-US" i="1" dirty="0"/>
              <a:t> </a:t>
            </a:r>
          </a:p>
        </p:txBody>
      </p:sp>
      <p:sp>
        <p:nvSpPr>
          <p:cNvPr id="59398" name="Rectangle 9"/>
          <p:cNvSpPr>
            <a:spLocks noChangeArrowheads="1"/>
          </p:cNvSpPr>
          <p:nvPr/>
        </p:nvSpPr>
        <p:spPr bwMode="auto">
          <a:xfrm>
            <a:off x="3352800" y="1981200"/>
            <a:ext cx="5562600" cy="41242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b="1" dirty="0"/>
              <a:t>Three Research Purposes</a:t>
            </a:r>
          </a:p>
          <a:p>
            <a:endParaRPr lang="en-US" sz="1400" b="1" dirty="0"/>
          </a:p>
          <a:p>
            <a:r>
              <a:rPr lang="en-US" sz="2800" b="1" dirty="0"/>
              <a:t>Exploration</a:t>
            </a:r>
          </a:p>
          <a:p>
            <a:r>
              <a:rPr lang="en-US" sz="2800" b="1" dirty="0"/>
              <a:t>Description</a:t>
            </a:r>
          </a:p>
          <a:p>
            <a:r>
              <a:rPr lang="en-US" sz="2800" b="1" dirty="0"/>
              <a:t>Explanation</a:t>
            </a:r>
          </a:p>
          <a:p>
            <a:endParaRPr lang="en-US" sz="1400" b="1" dirty="0"/>
          </a:p>
          <a:p>
            <a:endParaRPr lang="en-US" sz="1400" b="1" dirty="0"/>
          </a:p>
          <a:p>
            <a:r>
              <a:rPr lang="en-US" sz="2800" b="1" dirty="0"/>
              <a:t>Description - Categories</a:t>
            </a:r>
          </a:p>
          <a:p>
            <a:r>
              <a:rPr lang="en-US" sz="2800" b="1" dirty="0"/>
              <a:t>Explanation - Hypotheses</a:t>
            </a:r>
          </a:p>
          <a:p>
            <a:r>
              <a:rPr lang="en-US" sz="2800" b="1" dirty="0"/>
              <a:t>Exploration     ?????</a:t>
            </a:r>
          </a:p>
          <a:p>
            <a:endParaRPr lang="en-US" sz="2400" dirty="0"/>
          </a:p>
        </p:txBody>
      </p:sp>
      <p:pic>
        <p:nvPicPr>
          <p:cNvPr id="7" name="Picture 6"/>
          <p:cNvPicPr>
            <a:picLocks noChangeAspect="1"/>
          </p:cNvPicPr>
          <p:nvPr/>
        </p:nvPicPr>
        <p:blipFill>
          <a:blip r:embed="rId4"/>
          <a:stretch>
            <a:fillRect/>
          </a:stretch>
        </p:blipFill>
        <p:spPr>
          <a:xfrm>
            <a:off x="5884333" y="189944"/>
            <a:ext cx="1676400" cy="1684658"/>
          </a:xfrm>
          <a:prstGeom prst="rect">
            <a:avLst/>
          </a:prstGeom>
        </p:spPr>
      </p:pic>
      <p:sp>
        <p:nvSpPr>
          <p:cNvPr id="3" name="Oval 2"/>
          <p:cNvSpPr/>
          <p:nvPr/>
        </p:nvSpPr>
        <p:spPr>
          <a:xfrm>
            <a:off x="8302618" y="3112532"/>
            <a:ext cx="1652601" cy="1363133"/>
          </a:xfrm>
          <a:prstGeom prst="ellipse">
            <a:avLst/>
          </a:prstGeom>
          <a:gradFill flip="none" rotWithShape="1">
            <a:gsLst>
              <a:gs pos="0">
                <a:schemeClr val="accent1">
                  <a:tint val="100000"/>
                  <a:shade val="100000"/>
                  <a:satMod val="130000"/>
                  <a:alpha val="13000"/>
                </a:schemeClr>
              </a:gs>
              <a:gs pos="100000">
                <a:schemeClr val="accent1">
                  <a:tint val="50000"/>
                  <a:shade val="100000"/>
                  <a:satMod val="350000"/>
                  <a:alpha val="13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H="1">
            <a:off x="6392333" y="4021668"/>
            <a:ext cx="2277534" cy="1490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2F9CEB0A-927E-3E42-ADB4-47F51113AEEB}"/>
              </a:ext>
            </a:extLst>
          </p:cNvPr>
          <p:cNvPicPr>
            <a:picLocks noChangeAspect="1"/>
          </p:cNvPicPr>
          <p:nvPr/>
        </p:nvPicPr>
        <p:blipFill rotWithShape="1">
          <a:blip r:embed="rId5"/>
          <a:srcRect l="24623" t="7604" r="27510" b="9421"/>
          <a:stretch/>
        </p:blipFill>
        <p:spPr>
          <a:xfrm>
            <a:off x="341144" y="3568823"/>
            <a:ext cx="2026282" cy="2809927"/>
          </a:xfrm>
          <a:prstGeom prst="rect">
            <a:avLst/>
          </a:prstGeom>
        </p:spPr>
      </p:pic>
      <p:sp>
        <p:nvSpPr>
          <p:cNvPr id="2" name="TextBox 1">
            <a:extLst>
              <a:ext uri="{FF2B5EF4-FFF2-40B4-BE49-F238E27FC236}">
                <a16:creationId xmlns:a16="http://schemas.microsoft.com/office/drawing/2014/main" id="{E061B6AA-BB53-0A43-8A96-A617BC152FA6}"/>
              </a:ext>
            </a:extLst>
          </p:cNvPr>
          <p:cNvSpPr txBox="1"/>
          <p:nvPr/>
        </p:nvSpPr>
        <p:spPr>
          <a:xfrm>
            <a:off x="8353887" y="5637320"/>
            <a:ext cx="3399585" cy="369332"/>
          </a:xfrm>
          <a:prstGeom prst="rect">
            <a:avLst/>
          </a:prstGeom>
          <a:noFill/>
        </p:spPr>
        <p:txBody>
          <a:bodyPr wrap="none" rtlCol="0">
            <a:spAutoFit/>
          </a:bodyPr>
          <a:lstStyle/>
          <a:p>
            <a:r>
              <a:rPr lang="en-US" dirty="0"/>
              <a:t>Use literature to build frameworks</a:t>
            </a:r>
          </a:p>
        </p:txBody>
      </p:sp>
    </p:spTree>
    <p:extLst>
      <p:ext uri="{BB962C8B-B14F-4D97-AF65-F5344CB8AC3E}">
        <p14:creationId xmlns:p14="http://schemas.microsoft.com/office/powerpoint/2010/main" val="1785688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2209800" y="381000"/>
            <a:ext cx="7772400" cy="1143000"/>
          </a:xfrm>
        </p:spPr>
        <p:txBody>
          <a:bodyPr/>
          <a:lstStyle/>
          <a:p>
            <a:pPr eaLnBrk="1" hangingPunct="1">
              <a:defRPr/>
            </a:pPr>
            <a:r>
              <a:rPr lang="en-US" sz="4000" dirty="0"/>
              <a:t>Pairing purpose and framework</a:t>
            </a:r>
            <a:endParaRPr lang="en-US" dirty="0"/>
          </a:p>
        </p:txBody>
      </p:sp>
      <p:sp>
        <p:nvSpPr>
          <p:cNvPr id="102403" name="Rectangle 3"/>
          <p:cNvSpPr>
            <a:spLocks noGrp="1" noChangeArrowheads="1"/>
          </p:cNvSpPr>
          <p:nvPr>
            <p:ph type="body" sz="half" idx="1"/>
          </p:nvPr>
        </p:nvSpPr>
        <p:spPr>
          <a:xfrm>
            <a:off x="2819400" y="1600200"/>
            <a:ext cx="3429000" cy="4038600"/>
          </a:xfrm>
        </p:spPr>
        <p:txBody>
          <a:bodyPr/>
          <a:lstStyle/>
          <a:p>
            <a:pPr marL="533400" indent="-533400">
              <a:buNone/>
              <a:defRPr/>
            </a:pPr>
            <a:r>
              <a:rPr lang="en-US" sz="2400" dirty="0"/>
              <a:t>Research Purposes </a:t>
            </a:r>
          </a:p>
          <a:p>
            <a:pPr marL="533400" indent="-533400">
              <a:buFont typeface="Arial" charset="0"/>
              <a:buAutoNum type="arabicPeriod"/>
              <a:defRPr/>
            </a:pPr>
            <a:r>
              <a:rPr lang="en-US" sz="2400" dirty="0"/>
              <a:t>Exploration</a:t>
            </a:r>
          </a:p>
          <a:p>
            <a:pPr marL="533400" indent="-533400">
              <a:buFont typeface="Arial" charset="0"/>
              <a:buAutoNum type="arabicPeriod"/>
              <a:defRPr/>
            </a:pPr>
            <a:r>
              <a:rPr lang="en-US" sz="2400" dirty="0"/>
              <a:t>Description</a:t>
            </a:r>
          </a:p>
          <a:p>
            <a:pPr marL="533400" indent="-533400">
              <a:buFont typeface="Arial" charset="0"/>
              <a:buAutoNum type="arabicPeriod"/>
              <a:defRPr/>
            </a:pPr>
            <a:r>
              <a:rPr lang="en-US" sz="2400" dirty="0"/>
              <a:t>Gauging</a:t>
            </a:r>
          </a:p>
          <a:p>
            <a:pPr marL="533400" indent="-533400">
              <a:buFont typeface="Arial" charset="0"/>
              <a:buAutoNum type="arabicPeriod"/>
              <a:defRPr/>
            </a:pPr>
            <a:r>
              <a:rPr lang="en-US" sz="2400" dirty="0"/>
              <a:t>Decision Making</a:t>
            </a:r>
          </a:p>
          <a:p>
            <a:pPr marL="533400" indent="-533400">
              <a:buFont typeface="Arial" charset="0"/>
              <a:buAutoNum type="arabicPeriod"/>
              <a:defRPr/>
            </a:pPr>
            <a:r>
              <a:rPr lang="en-US" sz="2400" dirty="0"/>
              <a:t>Explanation/ Prediction</a:t>
            </a:r>
          </a:p>
          <a:p>
            <a:pPr marL="533400" indent="-533400">
              <a:buFont typeface="Arial" charset="0"/>
              <a:buAutoNum type="arabicPeriod"/>
              <a:defRPr/>
            </a:pPr>
            <a:endParaRPr lang="en-US" dirty="0"/>
          </a:p>
        </p:txBody>
      </p:sp>
      <p:sp>
        <p:nvSpPr>
          <p:cNvPr id="102404" name="Rectangle 4"/>
          <p:cNvSpPr>
            <a:spLocks noGrp="1" noChangeArrowheads="1"/>
          </p:cNvSpPr>
          <p:nvPr>
            <p:ph type="body" sz="half" idx="2"/>
          </p:nvPr>
        </p:nvSpPr>
        <p:spPr>
          <a:xfrm>
            <a:off x="6629400" y="1676400"/>
            <a:ext cx="3810000" cy="4114800"/>
          </a:xfrm>
        </p:spPr>
        <p:txBody>
          <a:bodyPr/>
          <a:lstStyle/>
          <a:p>
            <a:pPr marL="533400" indent="-533400">
              <a:buNone/>
              <a:defRPr/>
            </a:pPr>
            <a:r>
              <a:rPr lang="en-US" sz="2400" dirty="0"/>
              <a:t>Conceptual Frameworks</a:t>
            </a:r>
          </a:p>
          <a:p>
            <a:pPr marL="533400" indent="-533400">
              <a:buFont typeface="+mj-lt"/>
              <a:buAutoNum type="arabicPeriod"/>
              <a:defRPr/>
            </a:pPr>
            <a:r>
              <a:rPr lang="en-US" sz="2400" dirty="0"/>
              <a:t>Working Hypotheses</a:t>
            </a:r>
          </a:p>
          <a:p>
            <a:pPr marL="533400" indent="-533400">
              <a:buFont typeface="Arial" charset="0"/>
              <a:buAutoNum type="arabicPeriod"/>
              <a:defRPr/>
            </a:pPr>
            <a:r>
              <a:rPr lang="en-US" sz="2400" dirty="0"/>
              <a:t>Descriptive Categories</a:t>
            </a:r>
          </a:p>
          <a:p>
            <a:pPr marL="533400" indent="-533400">
              <a:buFont typeface="Arial" charset="0"/>
              <a:buAutoNum type="arabicPeriod"/>
              <a:defRPr/>
            </a:pPr>
            <a:r>
              <a:rPr lang="en-US" sz="2400" dirty="0"/>
              <a:t>Practical Ideal Type</a:t>
            </a:r>
          </a:p>
          <a:p>
            <a:pPr marL="533400" indent="-533400">
              <a:buFont typeface="Arial" charset="0"/>
              <a:buAutoNum type="arabicPeriod"/>
              <a:defRPr/>
            </a:pPr>
            <a:r>
              <a:rPr lang="en-US" sz="2400" dirty="0"/>
              <a:t>Models of Operations Research </a:t>
            </a:r>
          </a:p>
          <a:p>
            <a:pPr marL="533400" indent="-533400">
              <a:buFont typeface="Arial" charset="0"/>
              <a:buAutoNum type="arabicPeriod"/>
              <a:defRPr/>
            </a:pPr>
            <a:r>
              <a:rPr lang="en-US" sz="2400" dirty="0"/>
              <a:t>Formal Hypotheses</a:t>
            </a:r>
            <a:endParaRPr lang="en-US" dirty="0"/>
          </a:p>
        </p:txBody>
      </p:sp>
      <p:pic>
        <p:nvPicPr>
          <p:cNvPr id="1024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1" y="4876800"/>
            <a:ext cx="1535113" cy="1809750"/>
          </a:xfrm>
          <a:prstGeom prst="rect">
            <a:avLst/>
          </a:prstGeom>
          <a:noFill/>
          <a:ln>
            <a:noFill/>
          </a:ln>
          <a:effectLst>
            <a:outerShdw blurRad="63500" dist="38099" dir="2700000" algn="ctr" rotWithShape="0">
              <a:srgbClr val="000000">
                <a:alpha val="21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1446" name="Picture 6"/>
          <p:cNvPicPr>
            <a:picLocks noChangeAspect="1" noChangeArrowheads="1"/>
          </p:cNvPicPr>
          <p:nvPr/>
        </p:nvPicPr>
        <p:blipFill>
          <a:blip r:embed="rId4">
            <a:lum bright="-20000"/>
            <a:extLst>
              <a:ext uri="{28A0092B-C50C-407E-A947-70E740481C1C}">
                <a14:useLocalDpi xmlns:a14="http://schemas.microsoft.com/office/drawing/2010/main" val="0"/>
              </a:ext>
            </a:extLst>
          </a:blip>
          <a:srcRect r="4347"/>
          <a:stretch>
            <a:fillRect/>
          </a:stretch>
        </p:blipFill>
        <p:spPr bwMode="auto">
          <a:xfrm>
            <a:off x="7543800" y="5029201"/>
            <a:ext cx="1676400" cy="148431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 xmlns:a14="http://schemas.microsoft.com/office/drawing/2010/main">
                <a:solidFill>
                  <a:srgbClr val="FFFFFF"/>
                </a:solidFill>
              </a14:hiddenFill>
            </a:ext>
          </a:extLst>
        </p:spPr>
      </p:pic>
      <p:cxnSp>
        <p:nvCxnSpPr>
          <p:cNvPr id="3" name="Straight Arrow Connector 2"/>
          <p:cNvCxnSpPr/>
          <p:nvPr/>
        </p:nvCxnSpPr>
        <p:spPr>
          <a:xfrm>
            <a:off x="4902200" y="4262515"/>
            <a:ext cx="1727200" cy="241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4762500" y="2258504"/>
            <a:ext cx="1866900" cy="114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8634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819922" y="326979"/>
            <a:ext cx="3013556" cy="2498741"/>
          </a:xfrm>
          <a:prstGeom prst="rect">
            <a:avLst/>
          </a:prstGeom>
        </p:spPr>
      </p:pic>
      <p:graphicFrame>
        <p:nvGraphicFramePr>
          <p:cNvPr id="7" name="Diagram 6"/>
          <p:cNvGraphicFramePr/>
          <p:nvPr>
            <p:extLst>
              <p:ext uri="{D42A27DB-BD31-4B8C-83A1-F6EECF244321}">
                <p14:modId xmlns:p14="http://schemas.microsoft.com/office/powerpoint/2010/main" val="3369265917"/>
              </p:ext>
            </p:extLst>
          </p:nvPr>
        </p:nvGraphicFramePr>
        <p:xfrm>
          <a:off x="716274" y="2139787"/>
          <a:ext cx="7650289" cy="52458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012B6368-AFEB-B749-AC9A-1CE8518D67DA}"/>
              </a:ext>
            </a:extLst>
          </p:cNvPr>
          <p:cNvPicPr>
            <a:picLocks noChangeAspect="1"/>
          </p:cNvPicPr>
          <p:nvPr/>
        </p:nvPicPr>
        <p:blipFill>
          <a:blip r:embed="rId9"/>
          <a:stretch>
            <a:fillRect/>
          </a:stretch>
        </p:blipFill>
        <p:spPr>
          <a:xfrm>
            <a:off x="8842160" y="220446"/>
            <a:ext cx="3019030" cy="3802595"/>
          </a:xfrm>
          <a:prstGeom prst="rect">
            <a:avLst/>
          </a:prstGeom>
        </p:spPr>
      </p:pic>
    </p:spTree>
    <p:extLst>
      <p:ext uri="{BB962C8B-B14F-4D97-AF65-F5344CB8AC3E}">
        <p14:creationId xmlns:p14="http://schemas.microsoft.com/office/powerpoint/2010/main" val="2377189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23" y="3117518"/>
            <a:ext cx="9354036" cy="2554545"/>
          </a:xfrm>
          <a:prstGeom prst="rect">
            <a:avLst/>
          </a:prstGeom>
          <a:noFill/>
        </p:spPr>
        <p:txBody>
          <a:bodyPr wrap="none" rtlCol="0">
            <a:spAutoFit/>
          </a:bodyPr>
          <a:lstStyle/>
          <a:p>
            <a:r>
              <a:rPr lang="en-US" sz="4000" dirty="0"/>
              <a:t>We Argue:  </a:t>
            </a:r>
          </a:p>
          <a:p>
            <a:endParaRPr lang="en-US" sz="4000" dirty="0"/>
          </a:p>
          <a:p>
            <a:r>
              <a:rPr lang="en-US" sz="4000" dirty="0"/>
              <a:t>Philosophical pragmatism provides a robust </a:t>
            </a:r>
          </a:p>
          <a:p>
            <a:r>
              <a:rPr lang="en-US" sz="4000" dirty="0"/>
              <a:t>basis for research methodology in PA</a:t>
            </a:r>
          </a:p>
        </p:txBody>
      </p:sp>
      <p:pic>
        <p:nvPicPr>
          <p:cNvPr id="3" name="Picture 2"/>
          <p:cNvPicPr>
            <a:picLocks noChangeAspect="1"/>
          </p:cNvPicPr>
          <p:nvPr/>
        </p:nvPicPr>
        <p:blipFill>
          <a:blip r:embed="rId3"/>
          <a:stretch>
            <a:fillRect/>
          </a:stretch>
        </p:blipFill>
        <p:spPr>
          <a:xfrm>
            <a:off x="6076236" y="643861"/>
            <a:ext cx="4947314" cy="2473657"/>
          </a:xfrm>
          <a:prstGeom prst="rect">
            <a:avLst/>
          </a:prstGeom>
        </p:spPr>
      </p:pic>
    </p:spTree>
    <p:extLst>
      <p:ext uri="{BB962C8B-B14F-4D97-AF65-F5344CB8AC3E}">
        <p14:creationId xmlns:p14="http://schemas.microsoft.com/office/powerpoint/2010/main" val="1898285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2346052" y="722298"/>
          <a:ext cx="7650289" cy="5245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731181" y="500946"/>
            <a:ext cx="5962615" cy="954107"/>
          </a:xfrm>
          <a:prstGeom prst="rect">
            <a:avLst/>
          </a:prstGeom>
          <a:noFill/>
        </p:spPr>
        <p:txBody>
          <a:bodyPr wrap="none" rtlCol="0">
            <a:spAutoFit/>
          </a:bodyPr>
          <a:lstStyle/>
          <a:p>
            <a:r>
              <a:rPr lang="en-US" sz="2800" b="1" dirty="0"/>
              <a:t>Research Process Taking into account </a:t>
            </a:r>
          </a:p>
          <a:p>
            <a:r>
              <a:rPr lang="en-US" sz="2800" b="1" dirty="0"/>
              <a:t>Traditional Research notions of Theory</a:t>
            </a:r>
          </a:p>
        </p:txBody>
      </p:sp>
      <p:pic>
        <p:nvPicPr>
          <p:cNvPr id="4" name="Picture 3"/>
          <p:cNvPicPr>
            <a:picLocks noChangeAspect="1"/>
          </p:cNvPicPr>
          <p:nvPr/>
        </p:nvPicPr>
        <p:blipFill>
          <a:blip r:embed="rId8"/>
          <a:stretch>
            <a:fillRect/>
          </a:stretch>
        </p:blipFill>
        <p:spPr>
          <a:xfrm>
            <a:off x="4369728" y="4265468"/>
            <a:ext cx="1329423" cy="1102313"/>
          </a:xfrm>
          <a:prstGeom prst="rect">
            <a:avLst/>
          </a:prstGeom>
        </p:spPr>
      </p:pic>
      <p:sp>
        <p:nvSpPr>
          <p:cNvPr id="5" name="TextBox 4"/>
          <p:cNvSpPr txBox="1"/>
          <p:nvPr/>
        </p:nvSpPr>
        <p:spPr>
          <a:xfrm>
            <a:off x="1993183" y="5848817"/>
            <a:ext cx="6327373" cy="461665"/>
          </a:xfrm>
          <a:prstGeom prst="rect">
            <a:avLst/>
          </a:prstGeom>
          <a:noFill/>
        </p:spPr>
        <p:txBody>
          <a:bodyPr wrap="none" rtlCol="0">
            <a:spAutoFit/>
          </a:bodyPr>
          <a:lstStyle/>
          <a:p>
            <a:r>
              <a:rPr lang="en-US" sz="2400" dirty="0"/>
              <a:t>Conceptual framework – close to the data theory</a:t>
            </a:r>
          </a:p>
        </p:txBody>
      </p:sp>
    </p:spTree>
    <p:extLst>
      <p:ext uri="{BB962C8B-B14F-4D97-AF65-F5344CB8AC3E}">
        <p14:creationId xmlns:p14="http://schemas.microsoft.com/office/powerpoint/2010/main" val="954122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BB9619-2077-AF41-96C4-FC29C2D4CB72}"/>
              </a:ext>
            </a:extLst>
          </p:cNvPr>
          <p:cNvPicPr>
            <a:picLocks noChangeAspect="1"/>
          </p:cNvPicPr>
          <p:nvPr/>
        </p:nvPicPr>
        <p:blipFill>
          <a:blip r:embed="rId3"/>
          <a:stretch>
            <a:fillRect/>
          </a:stretch>
        </p:blipFill>
        <p:spPr>
          <a:xfrm>
            <a:off x="5277144" y="0"/>
            <a:ext cx="6609208" cy="6858000"/>
          </a:xfrm>
          <a:prstGeom prst="rect">
            <a:avLst/>
          </a:prstGeom>
        </p:spPr>
      </p:pic>
      <p:sp>
        <p:nvSpPr>
          <p:cNvPr id="4" name="TextBox 3">
            <a:extLst>
              <a:ext uri="{FF2B5EF4-FFF2-40B4-BE49-F238E27FC236}">
                <a16:creationId xmlns:a16="http://schemas.microsoft.com/office/drawing/2014/main" id="{A398CF50-C826-3E4F-882D-3CA131D13E8C}"/>
              </a:ext>
            </a:extLst>
          </p:cNvPr>
          <p:cNvSpPr txBox="1"/>
          <p:nvPr/>
        </p:nvSpPr>
        <p:spPr>
          <a:xfrm>
            <a:off x="520710" y="497150"/>
            <a:ext cx="4381199" cy="2246769"/>
          </a:xfrm>
          <a:prstGeom prst="rect">
            <a:avLst/>
          </a:prstGeom>
          <a:noFill/>
        </p:spPr>
        <p:txBody>
          <a:bodyPr wrap="none" rtlCol="0">
            <a:spAutoFit/>
          </a:bodyPr>
          <a:lstStyle/>
          <a:p>
            <a:r>
              <a:rPr lang="en-US" sz="2800" dirty="0"/>
              <a:t>Combines </a:t>
            </a:r>
          </a:p>
          <a:p>
            <a:r>
              <a:rPr lang="en-US" sz="2800" dirty="0"/>
              <a:t>Quantitative and Qualitative </a:t>
            </a:r>
          </a:p>
          <a:p>
            <a:endParaRPr lang="en-US" sz="2800" dirty="0"/>
          </a:p>
          <a:p>
            <a:r>
              <a:rPr lang="en-US" sz="2800" dirty="0"/>
              <a:t>data collection and</a:t>
            </a:r>
          </a:p>
          <a:p>
            <a:r>
              <a:rPr lang="en-US" sz="2800" dirty="0"/>
              <a:t>Data analysis techniques</a:t>
            </a:r>
          </a:p>
        </p:txBody>
      </p:sp>
      <p:sp>
        <p:nvSpPr>
          <p:cNvPr id="5" name="Donut 4">
            <a:extLst>
              <a:ext uri="{FF2B5EF4-FFF2-40B4-BE49-F238E27FC236}">
                <a16:creationId xmlns:a16="http://schemas.microsoft.com/office/drawing/2014/main" id="{C9113CF1-39F8-5C48-A7AE-2C0A982DE783}"/>
              </a:ext>
            </a:extLst>
          </p:cNvPr>
          <p:cNvSpPr/>
          <p:nvPr/>
        </p:nvSpPr>
        <p:spPr>
          <a:xfrm>
            <a:off x="7927758" y="79898"/>
            <a:ext cx="3701989" cy="1065321"/>
          </a:xfrm>
          <a:prstGeom prst="donut">
            <a:avLst>
              <a:gd name="adj" fmla="val 49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Picture 5">
            <a:extLst>
              <a:ext uri="{FF2B5EF4-FFF2-40B4-BE49-F238E27FC236}">
                <a16:creationId xmlns:a16="http://schemas.microsoft.com/office/drawing/2014/main" id="{0956EFEA-2956-F246-BB67-288E3BAC08D0}"/>
              </a:ext>
            </a:extLst>
          </p:cNvPr>
          <p:cNvPicPr>
            <a:picLocks noChangeAspect="1"/>
          </p:cNvPicPr>
          <p:nvPr/>
        </p:nvPicPr>
        <p:blipFill rotWithShape="1">
          <a:blip r:embed="rId4"/>
          <a:srcRect l="24404" t="1" b="-1982"/>
          <a:stretch/>
        </p:blipFill>
        <p:spPr>
          <a:xfrm>
            <a:off x="418343" y="4953307"/>
            <a:ext cx="2488275" cy="1573171"/>
          </a:xfrm>
          <a:prstGeom prst="rect">
            <a:avLst/>
          </a:prstGeom>
        </p:spPr>
      </p:pic>
      <p:pic>
        <p:nvPicPr>
          <p:cNvPr id="7" name="Picture 6">
            <a:extLst>
              <a:ext uri="{FF2B5EF4-FFF2-40B4-BE49-F238E27FC236}">
                <a16:creationId xmlns:a16="http://schemas.microsoft.com/office/drawing/2014/main" id="{CE073587-4A8A-4547-94F8-8AE7B32D6C43}"/>
              </a:ext>
            </a:extLst>
          </p:cNvPr>
          <p:cNvPicPr>
            <a:picLocks noChangeAspect="1"/>
          </p:cNvPicPr>
          <p:nvPr/>
        </p:nvPicPr>
        <p:blipFill>
          <a:blip r:embed="rId5"/>
          <a:stretch>
            <a:fillRect/>
          </a:stretch>
        </p:blipFill>
        <p:spPr>
          <a:xfrm>
            <a:off x="2335706" y="4137056"/>
            <a:ext cx="1587500" cy="1282700"/>
          </a:xfrm>
          <a:prstGeom prst="rect">
            <a:avLst/>
          </a:prstGeom>
        </p:spPr>
      </p:pic>
    </p:spTree>
    <p:extLst>
      <p:ext uri="{BB962C8B-B14F-4D97-AF65-F5344CB8AC3E}">
        <p14:creationId xmlns:p14="http://schemas.microsoft.com/office/powerpoint/2010/main" val="1991533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FE30C4-538D-EA4F-A351-D25B94D043B5}"/>
              </a:ext>
            </a:extLst>
          </p:cNvPr>
          <p:cNvPicPr>
            <a:picLocks noChangeAspect="1"/>
          </p:cNvPicPr>
          <p:nvPr/>
        </p:nvPicPr>
        <p:blipFill>
          <a:blip r:embed="rId3"/>
          <a:stretch>
            <a:fillRect/>
          </a:stretch>
        </p:blipFill>
        <p:spPr>
          <a:xfrm>
            <a:off x="731481" y="1868708"/>
            <a:ext cx="2571011" cy="3188851"/>
          </a:xfrm>
          <a:prstGeom prst="rect">
            <a:avLst/>
          </a:prstGeom>
        </p:spPr>
      </p:pic>
      <p:sp>
        <p:nvSpPr>
          <p:cNvPr id="3" name="TextBox 2">
            <a:extLst>
              <a:ext uri="{FF2B5EF4-FFF2-40B4-BE49-F238E27FC236}">
                <a16:creationId xmlns:a16="http://schemas.microsoft.com/office/drawing/2014/main" id="{C9B60066-3174-6044-B270-8EE6220B2A33}"/>
              </a:ext>
            </a:extLst>
          </p:cNvPr>
          <p:cNvSpPr txBox="1"/>
          <p:nvPr/>
        </p:nvSpPr>
        <p:spPr>
          <a:xfrm>
            <a:off x="2112886" y="550416"/>
            <a:ext cx="8331320" cy="584775"/>
          </a:xfrm>
          <a:prstGeom prst="rect">
            <a:avLst/>
          </a:prstGeom>
          <a:noFill/>
        </p:spPr>
        <p:txBody>
          <a:bodyPr wrap="none" rtlCol="0">
            <a:spAutoFit/>
          </a:bodyPr>
          <a:lstStyle/>
          <a:p>
            <a:r>
              <a:rPr lang="en-US" sz="3200" b="1" dirty="0"/>
              <a:t>Basic Frameworks </a:t>
            </a:r>
            <a:r>
              <a:rPr lang="en-US" sz="3200" dirty="0"/>
              <a:t>--  Like Middle School Football</a:t>
            </a:r>
          </a:p>
        </p:txBody>
      </p:sp>
      <p:sp>
        <p:nvSpPr>
          <p:cNvPr id="4" name="TextBox 3">
            <a:extLst>
              <a:ext uri="{FF2B5EF4-FFF2-40B4-BE49-F238E27FC236}">
                <a16:creationId xmlns:a16="http://schemas.microsoft.com/office/drawing/2014/main" id="{949849EB-B238-0943-8726-DA9782E1019D}"/>
              </a:ext>
            </a:extLst>
          </p:cNvPr>
          <p:cNvSpPr txBox="1"/>
          <p:nvPr/>
        </p:nvSpPr>
        <p:spPr>
          <a:xfrm>
            <a:off x="4372992" y="2361460"/>
            <a:ext cx="6478890" cy="1384995"/>
          </a:xfrm>
          <a:prstGeom prst="rect">
            <a:avLst/>
          </a:prstGeom>
          <a:noFill/>
        </p:spPr>
        <p:txBody>
          <a:bodyPr wrap="none" rtlCol="0">
            <a:spAutoFit/>
          </a:bodyPr>
          <a:lstStyle/>
          <a:p>
            <a:pPr marL="285750" indent="-285750">
              <a:buFont typeface="Arial" panose="020B0604020202020204" pitchFamily="34" charset="0"/>
              <a:buChar char="•"/>
            </a:pPr>
            <a:r>
              <a:rPr lang="en-US" sz="2800" dirty="0"/>
              <a:t>Different Frameworks</a:t>
            </a:r>
          </a:p>
          <a:p>
            <a:pPr marL="285750" indent="-285750">
              <a:buFont typeface="Arial" panose="020B0604020202020204" pitchFamily="34" charset="0"/>
              <a:buChar char="•"/>
            </a:pPr>
            <a:r>
              <a:rPr lang="en-US" sz="2800" dirty="0"/>
              <a:t>Grounded Theory – </a:t>
            </a:r>
            <a:br>
              <a:rPr lang="en-US" sz="2800" dirty="0"/>
            </a:br>
            <a:r>
              <a:rPr lang="en-US" sz="2800" dirty="0"/>
              <a:t>Develop frameworks after data collection</a:t>
            </a:r>
          </a:p>
        </p:txBody>
      </p:sp>
    </p:spTree>
    <p:extLst>
      <p:ext uri="{BB962C8B-B14F-4D97-AF65-F5344CB8AC3E}">
        <p14:creationId xmlns:p14="http://schemas.microsoft.com/office/powerpoint/2010/main" val="1440385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E67550-BF69-E744-8F2C-66EEC8C22B8E}"/>
              </a:ext>
            </a:extLst>
          </p:cNvPr>
          <p:cNvSpPr txBox="1"/>
          <p:nvPr/>
        </p:nvSpPr>
        <p:spPr>
          <a:xfrm>
            <a:off x="4082532" y="346229"/>
            <a:ext cx="4026936" cy="523220"/>
          </a:xfrm>
          <a:prstGeom prst="rect">
            <a:avLst/>
          </a:prstGeom>
          <a:noFill/>
        </p:spPr>
        <p:txBody>
          <a:bodyPr wrap="none" rtlCol="0">
            <a:spAutoFit/>
          </a:bodyPr>
          <a:lstStyle/>
          <a:p>
            <a:r>
              <a:rPr lang="en-US" sz="2800" dirty="0"/>
              <a:t>Experiences with Students</a:t>
            </a:r>
          </a:p>
        </p:txBody>
      </p:sp>
      <p:pic>
        <p:nvPicPr>
          <p:cNvPr id="4" name="Picture 3">
            <a:extLst>
              <a:ext uri="{FF2B5EF4-FFF2-40B4-BE49-F238E27FC236}">
                <a16:creationId xmlns:a16="http://schemas.microsoft.com/office/drawing/2014/main" id="{D10295BB-CCD6-0548-AE9C-5C7000B80C97}"/>
              </a:ext>
            </a:extLst>
          </p:cNvPr>
          <p:cNvPicPr>
            <a:picLocks noChangeAspect="1"/>
          </p:cNvPicPr>
          <p:nvPr/>
        </p:nvPicPr>
        <p:blipFill rotWithShape="1">
          <a:blip r:embed="rId3"/>
          <a:srcRect l="1092" b="26073"/>
          <a:stretch/>
        </p:blipFill>
        <p:spPr>
          <a:xfrm>
            <a:off x="133164" y="1006015"/>
            <a:ext cx="12058835" cy="1968004"/>
          </a:xfrm>
          <a:prstGeom prst="rect">
            <a:avLst/>
          </a:prstGeom>
        </p:spPr>
      </p:pic>
      <p:pic>
        <p:nvPicPr>
          <p:cNvPr id="5" name="Picture 4">
            <a:extLst>
              <a:ext uri="{FF2B5EF4-FFF2-40B4-BE49-F238E27FC236}">
                <a16:creationId xmlns:a16="http://schemas.microsoft.com/office/drawing/2014/main" id="{636E308F-2E37-9B4A-B01C-B880EB862BA0}"/>
              </a:ext>
            </a:extLst>
          </p:cNvPr>
          <p:cNvPicPr>
            <a:picLocks noChangeAspect="1"/>
          </p:cNvPicPr>
          <p:nvPr/>
        </p:nvPicPr>
        <p:blipFill>
          <a:blip r:embed="rId4"/>
          <a:stretch>
            <a:fillRect/>
          </a:stretch>
        </p:blipFill>
        <p:spPr>
          <a:xfrm>
            <a:off x="4643020" y="3352060"/>
            <a:ext cx="3748473" cy="3347474"/>
          </a:xfrm>
          <a:prstGeom prst="rect">
            <a:avLst/>
          </a:prstGeom>
        </p:spPr>
      </p:pic>
      <p:pic>
        <p:nvPicPr>
          <p:cNvPr id="7" name="Picture 6">
            <a:extLst>
              <a:ext uri="{FF2B5EF4-FFF2-40B4-BE49-F238E27FC236}">
                <a16:creationId xmlns:a16="http://schemas.microsoft.com/office/drawing/2014/main" id="{C27F0D8A-AF59-B444-974C-9B4A5BF60E0E}"/>
              </a:ext>
            </a:extLst>
          </p:cNvPr>
          <p:cNvPicPr>
            <a:picLocks noChangeAspect="1"/>
          </p:cNvPicPr>
          <p:nvPr/>
        </p:nvPicPr>
        <p:blipFill>
          <a:blip r:embed="rId5"/>
          <a:stretch>
            <a:fillRect/>
          </a:stretch>
        </p:blipFill>
        <p:spPr>
          <a:xfrm>
            <a:off x="807867" y="3436468"/>
            <a:ext cx="3370309" cy="3036615"/>
          </a:xfrm>
          <a:prstGeom prst="rect">
            <a:avLst/>
          </a:prstGeom>
        </p:spPr>
      </p:pic>
      <p:sp>
        <p:nvSpPr>
          <p:cNvPr id="8" name="Donut 7">
            <a:extLst>
              <a:ext uri="{FF2B5EF4-FFF2-40B4-BE49-F238E27FC236}">
                <a16:creationId xmlns:a16="http://schemas.microsoft.com/office/drawing/2014/main" id="{A7388B6E-A6E0-994F-B7D7-0271B8BB0E90}"/>
              </a:ext>
            </a:extLst>
          </p:cNvPr>
          <p:cNvSpPr/>
          <p:nvPr/>
        </p:nvSpPr>
        <p:spPr>
          <a:xfrm>
            <a:off x="2627790" y="2437660"/>
            <a:ext cx="1550386" cy="914400"/>
          </a:xfrm>
          <a:prstGeom prst="donut">
            <a:avLst>
              <a:gd name="adj" fmla="val 84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80200DE5-A55C-024E-B111-0F8D32837934}"/>
              </a:ext>
            </a:extLst>
          </p:cNvPr>
          <p:cNvSpPr txBox="1"/>
          <p:nvPr/>
        </p:nvSpPr>
        <p:spPr>
          <a:xfrm>
            <a:off x="9543495" y="736847"/>
            <a:ext cx="1971052" cy="461665"/>
          </a:xfrm>
          <a:prstGeom prst="rect">
            <a:avLst/>
          </a:prstGeom>
          <a:noFill/>
        </p:spPr>
        <p:txBody>
          <a:bodyPr wrap="none" rtlCol="0">
            <a:spAutoFit/>
          </a:bodyPr>
          <a:lstStyle/>
          <a:p>
            <a:r>
              <a:rPr lang="en-US" sz="2400" dirty="0" err="1"/>
              <a:t>Academia.edu</a:t>
            </a:r>
            <a:endParaRPr lang="en-US" sz="2400" dirty="0"/>
          </a:p>
        </p:txBody>
      </p:sp>
    </p:spTree>
    <p:extLst>
      <p:ext uri="{BB962C8B-B14F-4D97-AF65-F5344CB8AC3E}">
        <p14:creationId xmlns:p14="http://schemas.microsoft.com/office/powerpoint/2010/main" val="1022874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F16BB0-316C-F345-A9C4-E0342AC70EF8}"/>
              </a:ext>
            </a:extLst>
          </p:cNvPr>
          <p:cNvPicPr>
            <a:picLocks noChangeAspect="1"/>
          </p:cNvPicPr>
          <p:nvPr/>
        </p:nvPicPr>
        <p:blipFill>
          <a:blip r:embed="rId3"/>
          <a:stretch>
            <a:fillRect/>
          </a:stretch>
        </p:blipFill>
        <p:spPr>
          <a:xfrm>
            <a:off x="1620668" y="1155947"/>
            <a:ext cx="3661641" cy="1702663"/>
          </a:xfrm>
          <a:prstGeom prst="rect">
            <a:avLst/>
          </a:prstGeom>
        </p:spPr>
      </p:pic>
      <p:sp>
        <p:nvSpPr>
          <p:cNvPr id="4" name="TextBox 3">
            <a:extLst>
              <a:ext uri="{FF2B5EF4-FFF2-40B4-BE49-F238E27FC236}">
                <a16:creationId xmlns:a16="http://schemas.microsoft.com/office/drawing/2014/main" id="{6411DAF6-5020-D549-B5C3-EB2170F3247D}"/>
              </a:ext>
            </a:extLst>
          </p:cNvPr>
          <p:cNvSpPr txBox="1"/>
          <p:nvPr/>
        </p:nvSpPr>
        <p:spPr>
          <a:xfrm>
            <a:off x="2894120" y="3852909"/>
            <a:ext cx="5405326" cy="646331"/>
          </a:xfrm>
          <a:prstGeom prst="rect">
            <a:avLst/>
          </a:prstGeom>
          <a:noFill/>
        </p:spPr>
        <p:txBody>
          <a:bodyPr wrap="none" rtlCol="0">
            <a:spAutoFit/>
          </a:bodyPr>
          <a:lstStyle/>
          <a:p>
            <a:r>
              <a:rPr lang="en-US" sz="3600" dirty="0"/>
              <a:t>Undergrad Capstone papers</a:t>
            </a:r>
          </a:p>
        </p:txBody>
      </p:sp>
    </p:spTree>
    <p:extLst>
      <p:ext uri="{BB962C8B-B14F-4D97-AF65-F5344CB8AC3E}">
        <p14:creationId xmlns:p14="http://schemas.microsoft.com/office/powerpoint/2010/main" val="488297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481613" y="2416977"/>
            <a:ext cx="4308973" cy="2936258"/>
          </a:xfrm>
          <a:prstGeom prst="rect">
            <a:avLst/>
          </a:prstGeom>
        </p:spPr>
      </p:pic>
      <p:sp>
        <p:nvSpPr>
          <p:cNvPr id="3" name="TextBox 2">
            <a:extLst>
              <a:ext uri="{FF2B5EF4-FFF2-40B4-BE49-F238E27FC236}">
                <a16:creationId xmlns:a16="http://schemas.microsoft.com/office/drawing/2014/main" id="{5BC8DD7D-1156-6446-81FB-F167A1D24DFB}"/>
              </a:ext>
            </a:extLst>
          </p:cNvPr>
          <p:cNvSpPr txBox="1"/>
          <p:nvPr/>
        </p:nvSpPr>
        <p:spPr>
          <a:xfrm>
            <a:off x="1606858" y="1020932"/>
            <a:ext cx="4680833" cy="646331"/>
          </a:xfrm>
          <a:prstGeom prst="rect">
            <a:avLst/>
          </a:prstGeom>
          <a:noFill/>
        </p:spPr>
        <p:txBody>
          <a:bodyPr wrap="none" rtlCol="0">
            <a:spAutoFit/>
          </a:bodyPr>
          <a:lstStyle/>
          <a:p>
            <a:r>
              <a:rPr lang="en-US" sz="3600" dirty="0"/>
              <a:t>Pragmatic Methodology</a:t>
            </a:r>
          </a:p>
        </p:txBody>
      </p:sp>
    </p:spTree>
    <p:extLst>
      <p:ext uri="{BB962C8B-B14F-4D97-AF65-F5344CB8AC3E}">
        <p14:creationId xmlns:p14="http://schemas.microsoft.com/office/powerpoint/2010/main" val="1465842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6FD987-E627-2344-BB88-1330376D0C49}"/>
              </a:ext>
            </a:extLst>
          </p:cNvPr>
          <p:cNvSpPr txBox="1"/>
          <p:nvPr/>
        </p:nvSpPr>
        <p:spPr>
          <a:xfrm>
            <a:off x="674704" y="1526959"/>
            <a:ext cx="10841429" cy="3477875"/>
          </a:xfrm>
          <a:prstGeom prst="rect">
            <a:avLst/>
          </a:prstGeom>
          <a:noFill/>
        </p:spPr>
        <p:txBody>
          <a:bodyPr wrap="none" rtlCol="0">
            <a:spAutoFit/>
          </a:bodyPr>
          <a:lstStyle/>
          <a:p>
            <a:pPr algn="ctr"/>
            <a:r>
              <a:rPr lang="en-US" sz="1100" b="1" dirty="0"/>
              <a:t>References</a:t>
            </a:r>
            <a:endParaRPr lang="en-US" sz="1100" dirty="0"/>
          </a:p>
          <a:p>
            <a:r>
              <a:rPr lang="en-US" sz="1100" dirty="0"/>
              <a:t>Adams, G. B.; J. D. White. 1994. “Dissertation Research in Public Administration and Cognate Fields: An Assessment of Methods and Quality.” </a:t>
            </a:r>
            <a:r>
              <a:rPr lang="en-US" sz="1100" i="1" dirty="0"/>
              <a:t>Public Administration Review</a:t>
            </a:r>
            <a:r>
              <a:rPr lang="en-US" sz="1100" dirty="0"/>
              <a:t> 54(6): 565-576.</a:t>
            </a:r>
          </a:p>
          <a:p>
            <a:r>
              <a:rPr lang="en-US" sz="1100" dirty="0"/>
              <a:t>Brendel, D. 2006. </a:t>
            </a:r>
            <a:r>
              <a:rPr lang="en-US" sz="1100" i="1" dirty="0"/>
              <a:t>Healing Psychiatry.</a:t>
            </a:r>
            <a:r>
              <a:rPr lang="en-US" sz="1100" dirty="0"/>
              <a:t> Cambridge MA: MIT Press.</a:t>
            </a:r>
          </a:p>
          <a:p>
            <a:r>
              <a:rPr lang="en-US" sz="1100" dirty="0"/>
              <a:t>Cleary, R. E. 1992. “Revisiting the Doctoral Dissertation in Public.” </a:t>
            </a:r>
            <a:r>
              <a:rPr lang="en-US" sz="1100" i="1" dirty="0"/>
              <a:t>Public Administration Review </a:t>
            </a:r>
            <a:r>
              <a:rPr lang="en-US" sz="1100" dirty="0"/>
              <a:t>52(1): 55-61.</a:t>
            </a:r>
          </a:p>
          <a:p>
            <a:r>
              <a:rPr lang="en-US" sz="1100" dirty="0"/>
              <a:t>Cleary, R. E. 2000. “The Public Administration Doctoral Dissertation Reexamined: An Evaluation of the Dissertations of 1998.” </a:t>
            </a:r>
            <a:r>
              <a:rPr lang="en-US" sz="1100" i="1" dirty="0"/>
              <a:t>Public Administration Review</a:t>
            </a:r>
            <a:r>
              <a:rPr lang="en-US" sz="1100" dirty="0"/>
              <a:t> 60(5):  446-455. </a:t>
            </a:r>
          </a:p>
          <a:p>
            <a:r>
              <a:rPr lang="en-US" sz="1100" dirty="0"/>
              <a:t>De Waal, C. 2013. </a:t>
            </a:r>
            <a:r>
              <a:rPr lang="en-US" sz="1100" i="1" dirty="0"/>
              <a:t>Peirce: A Guide for the Perplexed</a:t>
            </a:r>
            <a:r>
              <a:rPr lang="en-US" sz="1100" dirty="0"/>
              <a:t>. London: Bloomsbury</a:t>
            </a:r>
          </a:p>
          <a:p>
            <a:r>
              <a:rPr lang="en-US" sz="1100" dirty="0"/>
              <a:t>Dewey, J. 1927. </a:t>
            </a:r>
            <a:r>
              <a:rPr lang="en-US" sz="1100" i="1" dirty="0"/>
              <a:t>The Public and Its Problems</a:t>
            </a:r>
            <a:r>
              <a:rPr lang="en-US" sz="1100" dirty="0"/>
              <a:t>. New York: Holt &amp; Co. </a:t>
            </a:r>
          </a:p>
          <a:p>
            <a:r>
              <a:rPr lang="en-US" sz="1100" dirty="0"/>
              <a:t>Dewey, J. 1934. </a:t>
            </a:r>
            <a:r>
              <a:rPr lang="en-US" sz="1100" i="1" dirty="0"/>
              <a:t>Art as Experience.</a:t>
            </a:r>
            <a:r>
              <a:rPr lang="en-US" sz="1100" dirty="0"/>
              <a:t> New York: Minton, Balch &amp; Co.</a:t>
            </a:r>
          </a:p>
          <a:p>
            <a:r>
              <a:rPr lang="en-US" sz="1100" dirty="0"/>
              <a:t>Dewey, J.  1938. </a:t>
            </a:r>
            <a:r>
              <a:rPr lang="en-US" sz="1100" i="1" dirty="0"/>
              <a:t>Logic: The Theory of Inquiry</a:t>
            </a:r>
            <a:r>
              <a:rPr lang="en-US" sz="1100" dirty="0"/>
              <a:t>. New York: Holt, Rinehart and Winston.</a:t>
            </a:r>
          </a:p>
          <a:p>
            <a:r>
              <a:rPr lang="en-US" sz="1100" dirty="0"/>
              <a:t>James, William. 1907. </a:t>
            </a:r>
            <a:r>
              <a:rPr lang="en-US" sz="1100" i="1" dirty="0"/>
              <a:t>Pragmatism: A New Name for Some Old Ways of Thinking</a:t>
            </a:r>
            <a:r>
              <a:rPr lang="en-US" sz="1100" dirty="0"/>
              <a:t>. Cambridge, MA: The Riverside Press. </a:t>
            </a:r>
          </a:p>
          <a:p>
            <a:r>
              <a:rPr lang="en-US" sz="1100" dirty="0"/>
              <a:t>Hickman, L. 1990. </a:t>
            </a:r>
            <a:r>
              <a:rPr lang="en-US" sz="1100" i="1" dirty="0"/>
              <a:t>John Dewey’s Pragmatic Technology.</a:t>
            </a:r>
            <a:r>
              <a:rPr lang="en-US" sz="1100" dirty="0"/>
              <a:t> Bloomington, IN: Indiana University Press. </a:t>
            </a:r>
          </a:p>
          <a:p>
            <a:r>
              <a:rPr lang="en-US" sz="1100" dirty="0"/>
              <a:t>Hildebrand, D. 2008. </a:t>
            </a:r>
            <a:r>
              <a:rPr lang="en-US" sz="1100" i="1" dirty="0"/>
              <a:t>Dewey: A Beginners Guide</a:t>
            </a:r>
            <a:r>
              <a:rPr lang="en-US" sz="1100" dirty="0"/>
              <a:t>. Oxford: </a:t>
            </a:r>
            <a:r>
              <a:rPr lang="en-US" sz="1100" dirty="0" err="1"/>
              <a:t>Oneworld</a:t>
            </a:r>
            <a:r>
              <a:rPr lang="en-US" sz="1100" dirty="0"/>
              <a:t> Book.</a:t>
            </a:r>
          </a:p>
          <a:p>
            <a:r>
              <a:rPr lang="en-US" sz="1100" dirty="0"/>
              <a:t>Kaplan, A.  1964. </a:t>
            </a:r>
            <a:r>
              <a:rPr lang="en-US" sz="1100" i="1" dirty="0"/>
              <a:t>The Conduct of Inquiry: Methodology for Behavioral Science</a:t>
            </a:r>
            <a:r>
              <a:rPr lang="en-US" sz="1100" dirty="0"/>
              <a:t>. Scranton PA: Chandler Publishing Co. </a:t>
            </a:r>
          </a:p>
          <a:p>
            <a:r>
              <a:rPr lang="en-US" sz="1100" dirty="0"/>
              <a:t>McCurdy, H. </a:t>
            </a:r>
            <a:r>
              <a:rPr lang="en-US" sz="1100" dirty="0" err="1"/>
              <a:t>R..Cleary</a:t>
            </a:r>
            <a:r>
              <a:rPr lang="en-US" sz="1100" dirty="0"/>
              <a:t>. 1984.  “Why Can't We Resolve the Research Issue in Public Administration?” </a:t>
            </a:r>
            <a:r>
              <a:rPr lang="en-US" sz="1100" i="1" dirty="0"/>
              <a:t>Public Administration Review</a:t>
            </a:r>
            <a:r>
              <a:rPr lang="en-US" sz="1100" dirty="0"/>
              <a:t>, 44(1): 49-55.</a:t>
            </a:r>
          </a:p>
          <a:p>
            <a:r>
              <a:rPr lang="en-US" sz="1100" dirty="0"/>
              <a:t>Peirce, C. S. 1877. The Fixation of Belief. </a:t>
            </a:r>
            <a:r>
              <a:rPr lang="en-US" sz="1100" i="1" dirty="0"/>
              <a:t>Popular Science Monthly</a:t>
            </a:r>
            <a:r>
              <a:rPr lang="en-US" sz="1100" dirty="0"/>
              <a:t> 12(1): 1-15. </a:t>
            </a:r>
          </a:p>
          <a:p>
            <a:r>
              <a:rPr lang="en-US" sz="1100" dirty="0"/>
              <a:t>Peirce, C. S. How To Make Our Ideas Clear. </a:t>
            </a:r>
            <a:r>
              <a:rPr lang="en-US" sz="1100" i="1" dirty="0"/>
              <a:t>Popular Science Monthly</a:t>
            </a:r>
            <a:r>
              <a:rPr lang="en-US" sz="1100" dirty="0"/>
              <a:t> 12(3): 286-302.</a:t>
            </a:r>
          </a:p>
          <a:p>
            <a:r>
              <a:rPr lang="en-US" sz="1100" dirty="0" err="1"/>
              <a:t>Raadschelders</a:t>
            </a:r>
            <a:r>
              <a:rPr lang="en-US" sz="1100" dirty="0"/>
              <a:t>, J. C. 2013. </a:t>
            </a:r>
            <a:r>
              <a:rPr lang="en-US" sz="1100" i="1" dirty="0"/>
              <a:t>Public Administration: The Interdisciplinary Study of Government</a:t>
            </a:r>
            <a:r>
              <a:rPr lang="en-US" sz="1100" dirty="0"/>
              <a:t>. Oxford: Oxford University Press.</a:t>
            </a:r>
          </a:p>
          <a:p>
            <a:r>
              <a:rPr lang="en-US" sz="1100" dirty="0"/>
              <a:t>Ralston, Shane 2009. “The Ebb and Flow of Primary and Secondary Experience: </a:t>
            </a:r>
            <a:r>
              <a:rPr lang="en-US" sz="1100" dirty="0" err="1"/>
              <a:t>Keyak</a:t>
            </a:r>
            <a:r>
              <a:rPr lang="en-US" sz="1100" dirty="0"/>
              <a:t> Touring and John Dewey’s Metaphysics of Experience. </a:t>
            </a:r>
            <a:r>
              <a:rPr lang="en-US" sz="1100" i="1" dirty="0"/>
              <a:t>Environment, Space, Place</a:t>
            </a:r>
            <a:r>
              <a:rPr lang="en-US" sz="1100" dirty="0"/>
              <a:t> (1), 189-204.</a:t>
            </a:r>
          </a:p>
          <a:p>
            <a:r>
              <a:rPr lang="en-US" sz="1100" dirty="0"/>
              <a:t>Shields, P. 1998. “Pragmatism as Philosophy of Science: a Tool for Public Administration.” </a:t>
            </a:r>
            <a:r>
              <a:rPr lang="en-US" sz="1100" i="1" dirty="0"/>
              <a:t>Research in Public Administration</a:t>
            </a:r>
            <a:r>
              <a:rPr lang="en-US" sz="1100" dirty="0"/>
              <a:t> 4: 195-226.</a:t>
            </a:r>
          </a:p>
          <a:p>
            <a:endParaRPr lang="en-US" sz="1100" dirty="0"/>
          </a:p>
        </p:txBody>
      </p:sp>
    </p:spTree>
    <p:extLst>
      <p:ext uri="{BB962C8B-B14F-4D97-AF65-F5344CB8AC3E}">
        <p14:creationId xmlns:p14="http://schemas.microsoft.com/office/powerpoint/2010/main" val="1883158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C6BC77-25C6-4641-ABAB-575669E36B82}"/>
              </a:ext>
            </a:extLst>
          </p:cNvPr>
          <p:cNvSpPr txBox="1"/>
          <p:nvPr/>
        </p:nvSpPr>
        <p:spPr>
          <a:xfrm>
            <a:off x="168676" y="852257"/>
            <a:ext cx="9817111" cy="2800767"/>
          </a:xfrm>
          <a:prstGeom prst="rect">
            <a:avLst/>
          </a:prstGeom>
          <a:noFill/>
        </p:spPr>
        <p:txBody>
          <a:bodyPr wrap="none" rtlCol="0">
            <a:spAutoFit/>
          </a:bodyPr>
          <a:lstStyle/>
          <a:p>
            <a:pPr algn="ctr"/>
            <a:r>
              <a:rPr lang="en-US" sz="1100" b="1" dirty="0"/>
              <a:t>References (cont.)</a:t>
            </a:r>
          </a:p>
          <a:p>
            <a:endParaRPr lang="en-US" sz="1100" dirty="0"/>
          </a:p>
          <a:p>
            <a:r>
              <a:rPr lang="en-US" sz="1100" dirty="0"/>
              <a:t>Shields, P. 2003. “The Community of Inquiry: Classical Pragmatism and Public Administration.” </a:t>
            </a:r>
            <a:r>
              <a:rPr lang="en-US" sz="1100" i="1" dirty="0"/>
              <a:t>Administration &amp; Society</a:t>
            </a:r>
            <a:r>
              <a:rPr lang="en-US" sz="1100" dirty="0"/>
              <a:t>, </a:t>
            </a:r>
            <a:r>
              <a:rPr lang="en-US" sz="1100" i="1" dirty="0"/>
              <a:t>35</a:t>
            </a:r>
            <a:r>
              <a:rPr lang="en-US" sz="1100" dirty="0"/>
              <a:t>(5), 510-538.</a:t>
            </a:r>
          </a:p>
          <a:p>
            <a:r>
              <a:rPr lang="en-US" sz="1100" dirty="0"/>
              <a:t>Shields, P.2005. </a:t>
            </a:r>
            <a:r>
              <a:rPr lang="en-US" sz="1100" i="1" dirty="0"/>
              <a:t>Step by Step: Building a Research Project</a:t>
            </a:r>
            <a:r>
              <a:rPr lang="en-US" sz="1100" dirty="0"/>
              <a:t>. Stillwater, OK: New Forums Press.</a:t>
            </a:r>
          </a:p>
          <a:p>
            <a:r>
              <a:rPr lang="en-US" sz="1100" dirty="0"/>
              <a:t>Shields, P. 2008. “Rediscovering the Taproot: Is Classical Pragmatism the Route to Renew Public Administration?” </a:t>
            </a:r>
            <a:r>
              <a:rPr lang="en-US" sz="1100" i="1" dirty="0"/>
              <a:t>Public Administration Review</a:t>
            </a:r>
            <a:r>
              <a:rPr lang="en-US" sz="1100" dirty="0"/>
              <a:t>, 68: 205–221. </a:t>
            </a:r>
          </a:p>
          <a:p>
            <a:r>
              <a:rPr lang="en-US" sz="1100" dirty="0"/>
              <a:t>Shields, P. and N. </a:t>
            </a:r>
            <a:r>
              <a:rPr lang="en-US" sz="1100" dirty="0" err="1"/>
              <a:t>Rangarajan</a:t>
            </a:r>
            <a:r>
              <a:rPr lang="en-US" sz="1100" dirty="0"/>
              <a:t>. 2013. </a:t>
            </a:r>
            <a:r>
              <a:rPr lang="en-US" sz="1100" i="1" dirty="0"/>
              <a:t>A Playbook for Research Methods: Integration Conceptual Frameworks and Project Management</a:t>
            </a:r>
            <a:r>
              <a:rPr lang="en-US" sz="1100" dirty="0"/>
              <a:t>. Stillwater, OK: New Forums Press. </a:t>
            </a:r>
          </a:p>
          <a:p>
            <a:r>
              <a:rPr lang="en-US" sz="1100" dirty="0"/>
              <a:t>Shields, P. and H. </a:t>
            </a:r>
            <a:r>
              <a:rPr lang="en-US" sz="1100" dirty="0" err="1"/>
              <a:t>Tajalli</a:t>
            </a:r>
            <a:r>
              <a:rPr lang="en-US" sz="1100" dirty="0"/>
              <a:t> . 2006. "Intermediate Theory: The Missing Link in Successful Student Scholarship," </a:t>
            </a:r>
            <a:r>
              <a:rPr lang="en-US" sz="1100" i="1" dirty="0"/>
              <a:t>Journal of Public Affairs Education</a:t>
            </a:r>
            <a:r>
              <a:rPr lang="en-US" sz="1100" dirty="0"/>
              <a:t> 12(3): 313-334.</a:t>
            </a:r>
          </a:p>
          <a:p>
            <a:r>
              <a:rPr lang="en-US" sz="1100" dirty="0"/>
              <a:t>Shields, P. and T. </a:t>
            </a:r>
            <a:r>
              <a:rPr lang="en-US" sz="1100" dirty="0" err="1"/>
              <a:t>Whetsell</a:t>
            </a:r>
            <a:r>
              <a:rPr lang="en-US" sz="1100" dirty="0"/>
              <a:t>. 2011. “Reconciling the Varieties of Pragmatism in Public Administration.” </a:t>
            </a:r>
            <a:r>
              <a:rPr lang="en-US" sz="1100" i="1" dirty="0"/>
              <a:t>Administration &amp; Society</a:t>
            </a:r>
            <a:r>
              <a:rPr lang="en-US" sz="1100" dirty="0"/>
              <a:t> 43(4): 474-483.</a:t>
            </a:r>
          </a:p>
          <a:p>
            <a:r>
              <a:rPr lang="en-US" sz="1100" dirty="0"/>
              <a:t>Van </a:t>
            </a:r>
            <a:r>
              <a:rPr lang="en-US" sz="1100" dirty="0" err="1"/>
              <a:t>Evera</a:t>
            </a:r>
            <a:r>
              <a:rPr lang="en-US" sz="1100" dirty="0"/>
              <a:t>, S.. 1997. </a:t>
            </a:r>
            <a:r>
              <a:rPr lang="en-US" sz="1100" i="1" dirty="0"/>
              <a:t>Guide to Methods for Students of Political Science</a:t>
            </a:r>
            <a:r>
              <a:rPr lang="en-US" sz="1100" dirty="0"/>
              <a:t>. Ithaca NY: Cornell University Press. </a:t>
            </a:r>
          </a:p>
          <a:p>
            <a:r>
              <a:rPr lang="en-US" sz="1100" dirty="0"/>
              <a:t>Wagner, C. S., </a:t>
            </a:r>
            <a:r>
              <a:rPr lang="en-US" sz="1100" dirty="0" err="1"/>
              <a:t>Horlings</a:t>
            </a:r>
            <a:r>
              <a:rPr lang="en-US" sz="1100" dirty="0"/>
              <a:t>, E., </a:t>
            </a:r>
            <a:r>
              <a:rPr lang="en-US" sz="1100" dirty="0" err="1"/>
              <a:t>Whetsell</a:t>
            </a:r>
            <a:r>
              <a:rPr lang="en-US" sz="1100" dirty="0"/>
              <a:t>, T. A., </a:t>
            </a:r>
            <a:r>
              <a:rPr lang="en-US" sz="1100" dirty="0" err="1"/>
              <a:t>Mattsson</a:t>
            </a:r>
            <a:r>
              <a:rPr lang="en-US" sz="1100" dirty="0"/>
              <a:t>, P., &amp; Nordqvist, K. 2015. “Do Nobel Laureates Create Prize-Winning Networks? An Analysis of Collaborative </a:t>
            </a:r>
            <a:br>
              <a:rPr lang="en-US" sz="1100" dirty="0"/>
            </a:br>
            <a:r>
              <a:rPr lang="en-US" sz="1100" dirty="0"/>
              <a:t>Research in Physiology or Medicine.” </a:t>
            </a:r>
            <a:r>
              <a:rPr lang="en-US" sz="1100" i="1" dirty="0" err="1"/>
              <a:t>PloS</a:t>
            </a:r>
            <a:r>
              <a:rPr lang="en-US" sz="1100" i="1" dirty="0"/>
              <a:t> one</a:t>
            </a:r>
            <a:r>
              <a:rPr lang="en-US" sz="1100" dirty="0"/>
              <a:t>, 10(7), e0134164.</a:t>
            </a:r>
          </a:p>
          <a:p>
            <a:r>
              <a:rPr lang="en-US" sz="1100" dirty="0"/>
              <a:t>Weiner, P., Ed. 1958. </a:t>
            </a:r>
            <a:r>
              <a:rPr lang="en-US" sz="1100" i="1" dirty="0"/>
              <a:t>Charles Sanders Peirce: Selected Writings</a:t>
            </a:r>
            <a:r>
              <a:rPr lang="en-US" sz="1100" dirty="0"/>
              <a:t>. New York: Dover Publications.</a:t>
            </a:r>
          </a:p>
          <a:p>
            <a:r>
              <a:rPr lang="en-US" sz="1100" dirty="0"/>
              <a:t>White, J. .1986a. “On the Growth of Knowledge in Public Administration.” </a:t>
            </a:r>
            <a:r>
              <a:rPr lang="en-US" sz="1100" i="1" dirty="0"/>
              <a:t>Public Administration Review</a:t>
            </a:r>
            <a:r>
              <a:rPr lang="en-US" sz="1100" dirty="0"/>
              <a:t>, 46(1): 15-24. </a:t>
            </a:r>
          </a:p>
          <a:p>
            <a:r>
              <a:rPr lang="en-US" sz="1100" dirty="0"/>
              <a:t>White, Jay D. 1986b. “Dissertations and Publications in Public Administration.” </a:t>
            </a:r>
            <a:r>
              <a:rPr lang="en-US" sz="1100" i="1" dirty="0"/>
              <a:t>Public Administration Review,</a:t>
            </a:r>
            <a:r>
              <a:rPr lang="en-US" sz="1100" dirty="0"/>
              <a:t> 46(3): 227-234.</a:t>
            </a:r>
          </a:p>
          <a:p>
            <a:r>
              <a:rPr lang="en-US" sz="1100" dirty="0"/>
              <a:t> </a:t>
            </a:r>
          </a:p>
          <a:p>
            <a:endParaRPr lang="en-US" sz="1100" dirty="0"/>
          </a:p>
        </p:txBody>
      </p:sp>
    </p:spTree>
    <p:extLst>
      <p:ext uri="{BB962C8B-B14F-4D97-AF65-F5344CB8AC3E}">
        <p14:creationId xmlns:p14="http://schemas.microsoft.com/office/powerpoint/2010/main" val="3731497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0615" y="1983822"/>
            <a:ext cx="10587835" cy="3970318"/>
          </a:xfrm>
          <a:prstGeom prst="rect">
            <a:avLst/>
          </a:prstGeom>
          <a:noFill/>
        </p:spPr>
        <p:txBody>
          <a:bodyPr wrap="none" rtlCol="0">
            <a:spAutoFit/>
          </a:bodyPr>
          <a:lstStyle/>
          <a:p>
            <a:r>
              <a:rPr lang="en-US" sz="3600" dirty="0"/>
              <a:t>Focus:</a:t>
            </a:r>
          </a:p>
          <a:p>
            <a:endParaRPr lang="en-US" sz="3600" dirty="0"/>
          </a:p>
          <a:p>
            <a:pPr marL="571500" indent="-571500">
              <a:buFont typeface="Arial" charset="0"/>
              <a:buChar char="•"/>
            </a:pPr>
            <a:r>
              <a:rPr lang="en-US" sz="3600" dirty="0"/>
              <a:t>Problems of the public</a:t>
            </a:r>
          </a:p>
          <a:p>
            <a:pPr marL="571500" indent="-571500">
              <a:buFont typeface="Arial" charset="0"/>
              <a:buChar char="•"/>
            </a:pPr>
            <a:endParaRPr lang="en-US" sz="3600" dirty="0"/>
          </a:p>
          <a:p>
            <a:pPr marL="571500" indent="-571500">
              <a:buFont typeface="Arial" charset="0"/>
              <a:buChar char="•"/>
            </a:pPr>
            <a:r>
              <a:rPr lang="en-US" sz="3600" dirty="0"/>
              <a:t>Connection between theory and practice</a:t>
            </a:r>
          </a:p>
          <a:p>
            <a:pPr marL="571500" indent="-571500">
              <a:buFont typeface="Arial" charset="0"/>
              <a:buChar char="•"/>
            </a:pPr>
            <a:endParaRPr lang="en-US" sz="3600" dirty="0"/>
          </a:p>
          <a:p>
            <a:pPr marL="571500" indent="-571500">
              <a:buFont typeface="Arial" charset="0"/>
              <a:buChar char="•"/>
            </a:pPr>
            <a:r>
              <a:rPr lang="en-US" sz="3600" dirty="0"/>
              <a:t>Logic of Inquiry  &gt;&gt;&gt;&gt;&gt; resolution of public problems</a:t>
            </a:r>
          </a:p>
        </p:txBody>
      </p:sp>
      <p:pic>
        <p:nvPicPr>
          <p:cNvPr id="5" name="Picture 4"/>
          <p:cNvPicPr>
            <a:picLocks noChangeAspect="1"/>
          </p:cNvPicPr>
          <p:nvPr/>
        </p:nvPicPr>
        <p:blipFill>
          <a:blip r:embed="rId3"/>
          <a:stretch>
            <a:fillRect/>
          </a:stretch>
        </p:blipFill>
        <p:spPr>
          <a:xfrm>
            <a:off x="7847572" y="260886"/>
            <a:ext cx="1461522" cy="2397908"/>
          </a:xfrm>
          <a:prstGeom prst="rect">
            <a:avLst/>
          </a:prstGeom>
        </p:spPr>
      </p:pic>
      <p:pic>
        <p:nvPicPr>
          <p:cNvPr id="6" name="Picture 5"/>
          <p:cNvPicPr>
            <a:picLocks noChangeAspect="1"/>
          </p:cNvPicPr>
          <p:nvPr/>
        </p:nvPicPr>
        <p:blipFill>
          <a:blip r:embed="rId4"/>
          <a:stretch>
            <a:fillRect/>
          </a:stretch>
        </p:blipFill>
        <p:spPr>
          <a:xfrm>
            <a:off x="9737268" y="505582"/>
            <a:ext cx="1539537" cy="1908517"/>
          </a:xfrm>
          <a:prstGeom prst="rect">
            <a:avLst/>
          </a:prstGeom>
        </p:spPr>
      </p:pic>
      <p:sp>
        <p:nvSpPr>
          <p:cNvPr id="2" name="TextBox 1">
            <a:extLst>
              <a:ext uri="{FF2B5EF4-FFF2-40B4-BE49-F238E27FC236}">
                <a16:creationId xmlns:a16="http://schemas.microsoft.com/office/drawing/2014/main" id="{E3E5D2D6-E007-1742-BDDB-B660D9B22F7E}"/>
              </a:ext>
            </a:extLst>
          </p:cNvPr>
          <p:cNvSpPr txBox="1"/>
          <p:nvPr/>
        </p:nvSpPr>
        <p:spPr>
          <a:xfrm>
            <a:off x="6411074" y="965771"/>
            <a:ext cx="1314912" cy="369332"/>
          </a:xfrm>
          <a:prstGeom prst="rect">
            <a:avLst/>
          </a:prstGeom>
          <a:noFill/>
        </p:spPr>
        <p:txBody>
          <a:bodyPr wrap="none" rtlCol="0">
            <a:spAutoFit/>
          </a:bodyPr>
          <a:lstStyle/>
          <a:p>
            <a:r>
              <a:rPr lang="en-US" dirty="0"/>
              <a:t>John Dewey</a:t>
            </a:r>
          </a:p>
        </p:txBody>
      </p:sp>
      <p:sp>
        <p:nvSpPr>
          <p:cNvPr id="4" name="TextBox 3">
            <a:extLst>
              <a:ext uri="{FF2B5EF4-FFF2-40B4-BE49-F238E27FC236}">
                <a16:creationId xmlns:a16="http://schemas.microsoft.com/office/drawing/2014/main" id="{EEC503B2-C9AA-804B-8355-12AF6CFCC992}"/>
              </a:ext>
            </a:extLst>
          </p:cNvPr>
          <p:cNvSpPr txBox="1"/>
          <p:nvPr/>
        </p:nvSpPr>
        <p:spPr>
          <a:xfrm>
            <a:off x="10315254" y="2589088"/>
            <a:ext cx="1260281" cy="369332"/>
          </a:xfrm>
          <a:prstGeom prst="rect">
            <a:avLst/>
          </a:prstGeom>
          <a:noFill/>
        </p:spPr>
        <p:txBody>
          <a:bodyPr wrap="none" rtlCol="0">
            <a:spAutoFit/>
          </a:bodyPr>
          <a:lstStyle/>
          <a:p>
            <a:r>
              <a:rPr lang="en-US" dirty="0"/>
              <a:t>C. S. Peirce </a:t>
            </a:r>
          </a:p>
        </p:txBody>
      </p:sp>
    </p:spTree>
    <p:extLst>
      <p:ext uri="{BB962C8B-B14F-4D97-AF65-F5344CB8AC3E}">
        <p14:creationId xmlns:p14="http://schemas.microsoft.com/office/powerpoint/2010/main" val="104146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9596" y="200322"/>
            <a:ext cx="3390900" cy="2400300"/>
          </a:xfrm>
          <a:prstGeom prst="rect">
            <a:avLst/>
          </a:prstGeom>
        </p:spPr>
      </p:pic>
      <p:pic>
        <p:nvPicPr>
          <p:cNvPr id="4" name="Picture 3"/>
          <p:cNvPicPr>
            <a:picLocks noChangeAspect="1"/>
          </p:cNvPicPr>
          <p:nvPr/>
        </p:nvPicPr>
        <p:blipFill>
          <a:blip r:embed="rId4"/>
          <a:stretch>
            <a:fillRect/>
          </a:stretch>
        </p:blipFill>
        <p:spPr>
          <a:xfrm>
            <a:off x="6072114" y="428922"/>
            <a:ext cx="3289300" cy="2463800"/>
          </a:xfrm>
          <a:prstGeom prst="rect">
            <a:avLst/>
          </a:prstGeom>
        </p:spPr>
      </p:pic>
      <p:pic>
        <p:nvPicPr>
          <p:cNvPr id="8" name="Picture 7"/>
          <p:cNvPicPr>
            <a:picLocks noChangeAspect="1"/>
          </p:cNvPicPr>
          <p:nvPr/>
        </p:nvPicPr>
        <p:blipFill>
          <a:blip r:embed="rId5"/>
          <a:stretch>
            <a:fillRect/>
          </a:stretch>
        </p:blipFill>
        <p:spPr>
          <a:xfrm>
            <a:off x="1865239" y="3587601"/>
            <a:ext cx="4821237" cy="2832248"/>
          </a:xfrm>
          <a:prstGeom prst="rect">
            <a:avLst/>
          </a:prstGeom>
        </p:spPr>
      </p:pic>
      <p:sp>
        <p:nvSpPr>
          <p:cNvPr id="9" name="TextBox 8"/>
          <p:cNvSpPr txBox="1"/>
          <p:nvPr/>
        </p:nvSpPr>
        <p:spPr>
          <a:xfrm>
            <a:off x="7943850" y="4643438"/>
            <a:ext cx="3706464" cy="954107"/>
          </a:xfrm>
          <a:prstGeom prst="rect">
            <a:avLst/>
          </a:prstGeom>
          <a:noFill/>
        </p:spPr>
        <p:txBody>
          <a:bodyPr wrap="none" rtlCol="0">
            <a:spAutoFit/>
          </a:bodyPr>
          <a:lstStyle/>
          <a:p>
            <a:r>
              <a:rPr lang="en-US" sz="2800" dirty="0"/>
              <a:t>Simultaneously </a:t>
            </a:r>
          </a:p>
          <a:p>
            <a:r>
              <a:rPr lang="en-US" sz="2800" dirty="0"/>
              <a:t>objective and subjective</a:t>
            </a:r>
          </a:p>
        </p:txBody>
      </p:sp>
    </p:spTree>
    <p:extLst>
      <p:ext uri="{BB962C8B-B14F-4D97-AF65-F5344CB8AC3E}">
        <p14:creationId xmlns:p14="http://schemas.microsoft.com/office/powerpoint/2010/main" val="1909415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9629" y="661334"/>
            <a:ext cx="2930289" cy="2062103"/>
          </a:xfrm>
          <a:prstGeom prst="rect">
            <a:avLst/>
          </a:prstGeom>
          <a:noFill/>
        </p:spPr>
        <p:txBody>
          <a:bodyPr wrap="none" rtlCol="0">
            <a:spAutoFit/>
          </a:bodyPr>
          <a:lstStyle/>
          <a:p>
            <a:r>
              <a:rPr lang="en-US" sz="3200" dirty="0"/>
              <a:t>1980s- 1990s   </a:t>
            </a:r>
          </a:p>
          <a:p>
            <a:r>
              <a:rPr lang="en-US" sz="3200" dirty="0"/>
              <a:t>Dismal status of </a:t>
            </a:r>
          </a:p>
          <a:p>
            <a:r>
              <a:rPr lang="en-US" sz="3200" dirty="0"/>
              <a:t>dissertation</a:t>
            </a:r>
          </a:p>
          <a:p>
            <a:r>
              <a:rPr lang="en-US" sz="3200" dirty="0"/>
              <a:t>research in PA</a:t>
            </a:r>
          </a:p>
        </p:txBody>
      </p:sp>
      <p:sp>
        <p:nvSpPr>
          <p:cNvPr id="10" name="TextBox 9"/>
          <p:cNvSpPr txBox="1"/>
          <p:nvPr/>
        </p:nvSpPr>
        <p:spPr>
          <a:xfrm>
            <a:off x="5502307" y="2091635"/>
            <a:ext cx="5478231" cy="1815882"/>
          </a:xfrm>
          <a:prstGeom prst="rect">
            <a:avLst/>
          </a:prstGeom>
          <a:noFill/>
        </p:spPr>
        <p:txBody>
          <a:bodyPr wrap="none" rtlCol="0">
            <a:spAutoFit/>
          </a:bodyPr>
          <a:lstStyle/>
          <a:p>
            <a:r>
              <a:rPr lang="en-US" sz="2800" dirty="0"/>
              <a:t>“Courses and textbooks on research</a:t>
            </a:r>
          </a:p>
          <a:p>
            <a:r>
              <a:rPr lang="en-US" sz="2800" dirty="0"/>
              <a:t>methods deal mostly w/ </a:t>
            </a:r>
            <a:r>
              <a:rPr lang="en-US" sz="2800" dirty="0" err="1"/>
              <a:t>methodism</a:t>
            </a:r>
            <a:endParaRPr lang="en-US" sz="2800" dirty="0"/>
          </a:p>
          <a:p>
            <a:r>
              <a:rPr lang="en-US" sz="2800" dirty="0"/>
              <a:t>And fail to .. Address philosophy of </a:t>
            </a:r>
          </a:p>
          <a:p>
            <a:r>
              <a:rPr lang="en-US" sz="2800" dirty="0"/>
              <a:t>science”</a:t>
            </a:r>
          </a:p>
        </p:txBody>
      </p:sp>
      <p:sp>
        <p:nvSpPr>
          <p:cNvPr id="11" name="TextBox 10"/>
          <p:cNvSpPr txBox="1"/>
          <p:nvPr/>
        </p:nvSpPr>
        <p:spPr>
          <a:xfrm>
            <a:off x="6015396" y="4367102"/>
            <a:ext cx="4965142" cy="1384995"/>
          </a:xfrm>
          <a:prstGeom prst="rect">
            <a:avLst/>
          </a:prstGeom>
          <a:noFill/>
        </p:spPr>
        <p:txBody>
          <a:bodyPr wrap="none" rtlCol="0">
            <a:spAutoFit/>
          </a:bodyPr>
          <a:lstStyle/>
          <a:p>
            <a:r>
              <a:rPr lang="en-US" sz="2800" dirty="0"/>
              <a:t>PA research “requires a type of </a:t>
            </a:r>
          </a:p>
          <a:p>
            <a:r>
              <a:rPr lang="en-US" sz="2800" b="1" dirty="0"/>
              <a:t>practical reasoning </a:t>
            </a:r>
            <a:r>
              <a:rPr lang="en-US" sz="2800" dirty="0"/>
              <a:t>that justifies </a:t>
            </a:r>
          </a:p>
          <a:p>
            <a:r>
              <a:rPr lang="en-US" sz="2800" dirty="0"/>
              <a:t>the method and purpose.”</a:t>
            </a:r>
          </a:p>
        </p:txBody>
      </p:sp>
      <p:sp>
        <p:nvSpPr>
          <p:cNvPr id="12" name="TextBox 11"/>
          <p:cNvSpPr txBox="1"/>
          <p:nvPr/>
        </p:nvSpPr>
        <p:spPr>
          <a:xfrm>
            <a:off x="1049629" y="3516922"/>
            <a:ext cx="3131050" cy="2308324"/>
          </a:xfrm>
          <a:prstGeom prst="rect">
            <a:avLst/>
          </a:prstGeom>
          <a:noFill/>
        </p:spPr>
        <p:txBody>
          <a:bodyPr wrap="none" rtlCol="0">
            <a:spAutoFit/>
          </a:bodyPr>
          <a:lstStyle/>
          <a:p>
            <a:r>
              <a:rPr lang="en-US" sz="2400" dirty="0"/>
              <a:t>Missing: </a:t>
            </a:r>
          </a:p>
          <a:p>
            <a:pPr marL="285750" indent="-285750">
              <a:buFont typeface="Arial" charset="0"/>
              <a:buChar char="•"/>
            </a:pPr>
            <a:r>
              <a:rPr lang="en-US" sz="2400" dirty="0"/>
              <a:t>Causal Relationships</a:t>
            </a:r>
          </a:p>
          <a:p>
            <a:pPr marL="285750" indent="-285750">
              <a:buFont typeface="Arial" charset="0"/>
              <a:buChar char="•"/>
            </a:pPr>
            <a:r>
              <a:rPr lang="en-US" sz="2400" dirty="0"/>
              <a:t>Connection to theory</a:t>
            </a:r>
          </a:p>
          <a:p>
            <a:pPr marL="285750" indent="-285750">
              <a:buFont typeface="Arial" charset="0"/>
              <a:buChar char="•"/>
            </a:pPr>
            <a:r>
              <a:rPr lang="en-US" sz="2400" dirty="0"/>
              <a:t>Research design</a:t>
            </a:r>
          </a:p>
          <a:p>
            <a:pPr marL="285750" indent="-285750">
              <a:buFont typeface="Arial" charset="0"/>
              <a:buChar char="•"/>
            </a:pPr>
            <a:r>
              <a:rPr lang="en-US" sz="2400" dirty="0"/>
              <a:t>Clear purpose</a:t>
            </a:r>
          </a:p>
          <a:p>
            <a:endParaRPr lang="en-US" sz="2400" dirty="0"/>
          </a:p>
        </p:txBody>
      </p:sp>
      <p:sp>
        <p:nvSpPr>
          <p:cNvPr id="13" name="TextBox 12"/>
          <p:cNvSpPr txBox="1"/>
          <p:nvPr/>
        </p:nvSpPr>
        <p:spPr>
          <a:xfrm>
            <a:off x="9055770" y="5752097"/>
            <a:ext cx="1599156" cy="369332"/>
          </a:xfrm>
          <a:prstGeom prst="rect">
            <a:avLst/>
          </a:prstGeom>
          <a:noFill/>
        </p:spPr>
        <p:txBody>
          <a:bodyPr wrap="none" rtlCol="0">
            <a:spAutoFit/>
          </a:bodyPr>
          <a:lstStyle/>
          <a:p>
            <a:r>
              <a:rPr lang="en-US" dirty="0"/>
              <a:t>J. White (1986)</a:t>
            </a:r>
          </a:p>
        </p:txBody>
      </p:sp>
      <p:pic>
        <p:nvPicPr>
          <p:cNvPr id="3" name="Picture 2">
            <a:extLst>
              <a:ext uri="{FF2B5EF4-FFF2-40B4-BE49-F238E27FC236}">
                <a16:creationId xmlns:a16="http://schemas.microsoft.com/office/drawing/2014/main" id="{CF12BD71-7705-544B-97A3-A0287E232233}"/>
              </a:ext>
            </a:extLst>
          </p:cNvPr>
          <p:cNvPicPr>
            <a:picLocks noChangeAspect="1"/>
          </p:cNvPicPr>
          <p:nvPr/>
        </p:nvPicPr>
        <p:blipFill>
          <a:blip r:embed="rId3"/>
          <a:stretch>
            <a:fillRect/>
          </a:stretch>
        </p:blipFill>
        <p:spPr>
          <a:xfrm>
            <a:off x="9277564" y="341267"/>
            <a:ext cx="2184924" cy="1602277"/>
          </a:xfrm>
          <a:prstGeom prst="rect">
            <a:avLst/>
          </a:prstGeom>
        </p:spPr>
      </p:pic>
    </p:spTree>
    <p:extLst>
      <p:ext uri="{BB962C8B-B14F-4D97-AF65-F5344CB8AC3E}">
        <p14:creationId xmlns:p14="http://schemas.microsoft.com/office/powerpoint/2010/main" val="401776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69651" y="955873"/>
            <a:ext cx="1931081" cy="2703513"/>
          </a:xfrm>
          <a:prstGeom prst="rect">
            <a:avLst/>
          </a:prstGeom>
        </p:spPr>
      </p:pic>
      <p:pic>
        <p:nvPicPr>
          <p:cNvPr id="3" name="Picture 2"/>
          <p:cNvPicPr>
            <a:picLocks noChangeAspect="1"/>
          </p:cNvPicPr>
          <p:nvPr/>
        </p:nvPicPr>
        <p:blipFill rotWithShape="1">
          <a:blip r:embed="rId4"/>
          <a:srcRect l="2138" t="-13011" r="-3352" b="37559"/>
          <a:stretch/>
        </p:blipFill>
        <p:spPr>
          <a:xfrm>
            <a:off x="1839903" y="2856757"/>
            <a:ext cx="3384489" cy="3212546"/>
          </a:xfrm>
          <a:prstGeom prst="rect">
            <a:avLst/>
          </a:prstGeom>
        </p:spPr>
      </p:pic>
      <p:sp>
        <p:nvSpPr>
          <p:cNvPr id="4" name="TextBox 3"/>
          <p:cNvSpPr txBox="1"/>
          <p:nvPr/>
        </p:nvSpPr>
        <p:spPr>
          <a:xfrm>
            <a:off x="590843" y="5275385"/>
            <a:ext cx="652743" cy="369332"/>
          </a:xfrm>
          <a:prstGeom prst="rect">
            <a:avLst/>
          </a:prstGeom>
          <a:noFill/>
        </p:spPr>
        <p:txBody>
          <a:bodyPr wrap="none" rtlCol="0">
            <a:spAutoFit/>
          </a:bodyPr>
          <a:lstStyle/>
          <a:p>
            <a:r>
              <a:rPr lang="en-US" dirty="0"/>
              <a:t>1994</a:t>
            </a:r>
          </a:p>
        </p:txBody>
      </p:sp>
      <p:sp>
        <p:nvSpPr>
          <p:cNvPr id="6" name="TextBox 5"/>
          <p:cNvSpPr txBox="1"/>
          <p:nvPr/>
        </p:nvSpPr>
        <p:spPr>
          <a:xfrm>
            <a:off x="292684" y="3913387"/>
            <a:ext cx="1249060" cy="923330"/>
          </a:xfrm>
          <a:prstGeom prst="rect">
            <a:avLst/>
          </a:prstGeom>
          <a:noFill/>
        </p:spPr>
        <p:txBody>
          <a:bodyPr wrap="none" rtlCol="0">
            <a:spAutoFit/>
          </a:bodyPr>
          <a:lstStyle/>
          <a:p>
            <a:r>
              <a:rPr lang="en-US" dirty="0"/>
              <a:t>Guy Adams</a:t>
            </a:r>
          </a:p>
          <a:p>
            <a:endParaRPr lang="en-US" dirty="0"/>
          </a:p>
          <a:p>
            <a:r>
              <a:rPr lang="en-US" dirty="0"/>
              <a:t>J. White</a:t>
            </a:r>
          </a:p>
        </p:txBody>
      </p:sp>
      <p:sp>
        <p:nvSpPr>
          <p:cNvPr id="7" name="TextBox 6"/>
          <p:cNvSpPr txBox="1"/>
          <p:nvPr/>
        </p:nvSpPr>
        <p:spPr>
          <a:xfrm>
            <a:off x="5370543" y="645696"/>
            <a:ext cx="5734519" cy="2308324"/>
          </a:xfrm>
          <a:prstGeom prst="rect">
            <a:avLst/>
          </a:prstGeom>
          <a:noFill/>
        </p:spPr>
        <p:txBody>
          <a:bodyPr wrap="none" rtlCol="0">
            <a:spAutoFit/>
          </a:bodyPr>
          <a:lstStyle/>
          <a:p>
            <a:pPr marL="571500" indent="-571500">
              <a:buFont typeface="Arial" charset="0"/>
              <a:buChar char="•"/>
            </a:pPr>
            <a:r>
              <a:rPr lang="en-US" sz="3600" dirty="0"/>
              <a:t>Mindless empiricism</a:t>
            </a:r>
          </a:p>
          <a:p>
            <a:pPr marL="571500" indent="-571500">
              <a:buFont typeface="Arial" charset="0"/>
              <a:buChar char="•"/>
            </a:pPr>
            <a:r>
              <a:rPr lang="en-US" sz="3600" dirty="0"/>
              <a:t>Research question ignored</a:t>
            </a:r>
          </a:p>
          <a:p>
            <a:pPr marL="571500" indent="-571500">
              <a:buFont typeface="Arial" charset="0"/>
              <a:buChar char="•"/>
            </a:pPr>
            <a:r>
              <a:rPr lang="en-US" sz="3600" dirty="0"/>
              <a:t>Missing explicit framework</a:t>
            </a:r>
          </a:p>
          <a:p>
            <a:pPr marL="571500" indent="-571500">
              <a:buFont typeface="Arial" charset="0"/>
              <a:buChar char="•"/>
            </a:pPr>
            <a:r>
              <a:rPr lang="en-US" sz="3600" dirty="0"/>
              <a:t>Theoretical Wasteland</a:t>
            </a:r>
          </a:p>
        </p:txBody>
      </p:sp>
      <p:pic>
        <p:nvPicPr>
          <p:cNvPr id="8" name="Picture 7"/>
          <p:cNvPicPr>
            <a:picLocks noChangeAspect="1"/>
          </p:cNvPicPr>
          <p:nvPr/>
        </p:nvPicPr>
        <p:blipFill>
          <a:blip r:embed="rId5"/>
          <a:stretch>
            <a:fillRect/>
          </a:stretch>
        </p:blipFill>
        <p:spPr>
          <a:xfrm>
            <a:off x="6628408" y="3844052"/>
            <a:ext cx="4279900" cy="2590800"/>
          </a:xfrm>
          <a:prstGeom prst="rect">
            <a:avLst/>
          </a:prstGeom>
        </p:spPr>
      </p:pic>
    </p:spTree>
    <p:extLst>
      <p:ext uri="{BB962C8B-B14F-4D97-AF65-F5344CB8AC3E}">
        <p14:creationId xmlns:p14="http://schemas.microsoft.com/office/powerpoint/2010/main" val="972377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7"/>
          <p:cNvSpPr>
            <a:spLocks noChangeArrowheads="1"/>
          </p:cNvSpPr>
          <p:nvPr/>
        </p:nvSpPr>
        <p:spPr bwMode="auto">
          <a:xfrm>
            <a:off x="4246298" y="5462445"/>
            <a:ext cx="4705034"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800" dirty="0"/>
              <a:t>Admit </a:t>
            </a:r>
          </a:p>
          <a:p>
            <a:r>
              <a:rPr lang="en-US" sz="2800" dirty="0"/>
              <a:t> -- I did not know the answer </a:t>
            </a:r>
          </a:p>
        </p:txBody>
      </p:sp>
      <p:pic>
        <p:nvPicPr>
          <p:cNvPr id="2" name="Picture 1"/>
          <p:cNvPicPr>
            <a:picLocks noChangeAspect="1"/>
          </p:cNvPicPr>
          <p:nvPr/>
        </p:nvPicPr>
        <p:blipFill rotWithShape="1">
          <a:blip r:embed="rId3"/>
          <a:srcRect l="25973" t="8245" r="4661" b="-480"/>
          <a:stretch/>
        </p:blipFill>
        <p:spPr>
          <a:xfrm>
            <a:off x="6598815" y="3207796"/>
            <a:ext cx="2819082" cy="2495046"/>
          </a:xfrm>
          <a:prstGeom prst="rect">
            <a:avLst/>
          </a:prstGeom>
        </p:spPr>
      </p:pic>
      <p:pic>
        <p:nvPicPr>
          <p:cNvPr id="5" name="Picture 4"/>
          <p:cNvPicPr>
            <a:picLocks noChangeAspect="1"/>
          </p:cNvPicPr>
          <p:nvPr/>
        </p:nvPicPr>
        <p:blipFill>
          <a:blip r:embed="rId4"/>
          <a:stretch>
            <a:fillRect/>
          </a:stretch>
        </p:blipFill>
        <p:spPr>
          <a:xfrm>
            <a:off x="9658967" y="4837769"/>
            <a:ext cx="2448954" cy="1514380"/>
          </a:xfrm>
          <a:prstGeom prst="rect">
            <a:avLst/>
          </a:prstGeom>
        </p:spPr>
      </p:pic>
      <p:pic>
        <p:nvPicPr>
          <p:cNvPr id="6" name="Picture 5"/>
          <p:cNvPicPr>
            <a:picLocks noChangeAspect="1"/>
          </p:cNvPicPr>
          <p:nvPr/>
        </p:nvPicPr>
        <p:blipFill>
          <a:blip r:embed="rId5"/>
          <a:stretch>
            <a:fillRect/>
          </a:stretch>
        </p:blipFill>
        <p:spPr>
          <a:xfrm>
            <a:off x="8467449" y="526947"/>
            <a:ext cx="2068046" cy="2176890"/>
          </a:xfrm>
          <a:prstGeom prst="rect">
            <a:avLst/>
          </a:prstGeom>
        </p:spPr>
      </p:pic>
      <p:pic>
        <p:nvPicPr>
          <p:cNvPr id="15" name="Picture 5" descr="Confused pers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41146" y="1399061"/>
            <a:ext cx="1284597" cy="1650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AutoShape 6"/>
          <p:cNvSpPr>
            <a:spLocks noChangeArrowheads="1"/>
          </p:cNvSpPr>
          <p:nvPr/>
        </p:nvSpPr>
        <p:spPr bwMode="auto">
          <a:xfrm>
            <a:off x="9223207" y="3598534"/>
            <a:ext cx="2035878" cy="768705"/>
          </a:xfrm>
          <a:prstGeom prst="wedgeRoundRectCallout">
            <a:avLst>
              <a:gd name="adj1" fmla="val -37019"/>
              <a:gd name="adj2" fmla="val 60014"/>
              <a:gd name="adj3" fmla="val 16667"/>
            </a:avLst>
          </a:prstGeom>
          <a:solidFill>
            <a:schemeClr val="accent1"/>
          </a:solidFill>
          <a:ln w="9525">
            <a:solidFill>
              <a:schemeClr val="tx1"/>
            </a:solidFill>
            <a:miter lim="800000"/>
            <a:headEnd/>
            <a:tailEnd/>
          </a:ln>
        </p:spPr>
        <p:txBody>
          <a:bodyPr wrap="none" anchor="ctr"/>
          <a:lstStyle/>
          <a:p>
            <a:pPr algn="ctr"/>
            <a:endParaRPr lang="en-US"/>
          </a:p>
        </p:txBody>
      </p:sp>
      <p:sp>
        <p:nvSpPr>
          <p:cNvPr id="9" name="TextBox 8"/>
          <p:cNvSpPr txBox="1"/>
          <p:nvPr/>
        </p:nvSpPr>
        <p:spPr>
          <a:xfrm>
            <a:off x="9468876" y="3782443"/>
            <a:ext cx="1865753" cy="369332"/>
          </a:xfrm>
          <a:prstGeom prst="rect">
            <a:avLst/>
          </a:prstGeom>
          <a:noFill/>
        </p:spPr>
        <p:txBody>
          <a:bodyPr wrap="none" rtlCol="0">
            <a:spAutoFit/>
          </a:bodyPr>
          <a:lstStyle/>
          <a:p>
            <a:r>
              <a:rPr lang="en-US" dirty="0"/>
              <a:t>Mumble, mumble</a:t>
            </a:r>
          </a:p>
        </p:txBody>
      </p:sp>
      <p:sp>
        <p:nvSpPr>
          <p:cNvPr id="4" name="TextBox 3"/>
          <p:cNvSpPr txBox="1"/>
          <p:nvPr/>
        </p:nvSpPr>
        <p:spPr>
          <a:xfrm>
            <a:off x="829140" y="2275850"/>
            <a:ext cx="5283369" cy="2308324"/>
          </a:xfrm>
          <a:prstGeom prst="rect">
            <a:avLst/>
          </a:prstGeom>
          <a:noFill/>
        </p:spPr>
        <p:txBody>
          <a:bodyPr wrap="none" rtlCol="0">
            <a:spAutoFit/>
          </a:bodyPr>
          <a:lstStyle/>
          <a:p>
            <a:r>
              <a:rPr lang="en-US" sz="3600" dirty="0"/>
              <a:t>NASPAA </a:t>
            </a:r>
          </a:p>
          <a:p>
            <a:r>
              <a:rPr lang="en-US" sz="3600" dirty="0"/>
              <a:t>Weak</a:t>
            </a:r>
          </a:p>
          <a:p>
            <a:pPr marL="571500" indent="-571500">
              <a:buFont typeface="Arial" charset="0"/>
              <a:buChar char="•"/>
            </a:pPr>
            <a:r>
              <a:rPr lang="en-US" sz="3600" dirty="0"/>
              <a:t>Lit Reviews</a:t>
            </a:r>
          </a:p>
          <a:p>
            <a:pPr marL="571500" indent="-571500">
              <a:buFont typeface="Arial" charset="0"/>
              <a:buChar char="•"/>
            </a:pPr>
            <a:r>
              <a:rPr lang="en-US" sz="3600" dirty="0"/>
              <a:t>Conceptual Frameworks</a:t>
            </a:r>
          </a:p>
        </p:txBody>
      </p:sp>
    </p:spTree>
    <p:extLst>
      <p:ext uri="{BB962C8B-B14F-4D97-AF65-F5344CB8AC3E}">
        <p14:creationId xmlns:p14="http://schemas.microsoft.com/office/powerpoint/2010/main" val="1527207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4623" t="7604" r="27510" b="9421"/>
          <a:stretch/>
        </p:blipFill>
        <p:spPr>
          <a:xfrm>
            <a:off x="9138810" y="145739"/>
            <a:ext cx="2630657" cy="3648039"/>
          </a:xfrm>
          <a:prstGeom prst="rect">
            <a:avLst/>
          </a:prstGeom>
        </p:spPr>
      </p:pic>
      <p:sp>
        <p:nvSpPr>
          <p:cNvPr id="3" name="TextBox 2"/>
          <p:cNvSpPr txBox="1"/>
          <p:nvPr/>
        </p:nvSpPr>
        <p:spPr>
          <a:xfrm>
            <a:off x="2516478" y="758143"/>
            <a:ext cx="2968185" cy="769441"/>
          </a:xfrm>
          <a:prstGeom prst="rect">
            <a:avLst/>
          </a:prstGeom>
          <a:noFill/>
        </p:spPr>
        <p:txBody>
          <a:bodyPr wrap="none" rtlCol="0">
            <a:spAutoFit/>
          </a:bodyPr>
          <a:lstStyle/>
          <a:p>
            <a:r>
              <a:rPr lang="en-US" sz="4400" b="1" dirty="0"/>
              <a:t>Pragmatism</a:t>
            </a:r>
          </a:p>
        </p:txBody>
      </p:sp>
      <p:sp>
        <p:nvSpPr>
          <p:cNvPr id="4" name="TextBox 3"/>
          <p:cNvSpPr txBox="1"/>
          <p:nvPr/>
        </p:nvSpPr>
        <p:spPr>
          <a:xfrm>
            <a:off x="667874" y="2280476"/>
            <a:ext cx="9193029" cy="4278094"/>
          </a:xfrm>
          <a:prstGeom prst="rect">
            <a:avLst/>
          </a:prstGeom>
          <a:noFill/>
        </p:spPr>
        <p:txBody>
          <a:bodyPr wrap="none" rtlCol="0">
            <a:spAutoFit/>
          </a:bodyPr>
          <a:lstStyle/>
          <a:p>
            <a:pPr marL="342900" indent="-342900">
              <a:buFont typeface="+mj-lt"/>
              <a:buAutoNum type="arabicPeriod"/>
            </a:pPr>
            <a:r>
              <a:rPr lang="en-US" sz="3400" dirty="0"/>
              <a:t>Problematic Situation – relevancy to practice</a:t>
            </a:r>
          </a:p>
          <a:p>
            <a:pPr marL="342900" indent="-342900">
              <a:buFont typeface="+mj-lt"/>
              <a:buAutoNum type="arabicPeriod"/>
            </a:pPr>
            <a:r>
              <a:rPr lang="en-US" sz="3400" dirty="0"/>
              <a:t>Experimental notion of inquiry </a:t>
            </a:r>
            <a:br>
              <a:rPr lang="en-US" sz="3400" dirty="0"/>
            </a:br>
            <a:r>
              <a:rPr lang="en-US" sz="3400" dirty="0"/>
              <a:t>– unify logic &amp; experience &gt;&gt; theory</a:t>
            </a:r>
          </a:p>
          <a:p>
            <a:pPr marL="342900" indent="-342900">
              <a:buFont typeface="+mj-lt"/>
              <a:buAutoNum type="arabicPeriod"/>
            </a:pPr>
            <a:r>
              <a:rPr lang="en-US" sz="3400" dirty="0"/>
              <a:t>Focus construction of tools resolve conceptual &amp; </a:t>
            </a:r>
            <a:br>
              <a:rPr lang="en-US" sz="3400" dirty="0"/>
            </a:br>
            <a:r>
              <a:rPr lang="en-US" sz="3400" dirty="0"/>
              <a:t>empirical issues</a:t>
            </a:r>
          </a:p>
          <a:p>
            <a:pPr marL="342900" indent="-342900">
              <a:buFont typeface="+mj-lt"/>
              <a:buAutoNum type="arabicPeriod"/>
            </a:pPr>
            <a:r>
              <a:rPr lang="en-US" sz="3400" dirty="0"/>
              <a:t>Theory and method pluralism</a:t>
            </a:r>
          </a:p>
          <a:p>
            <a:pPr marL="342900" indent="-342900">
              <a:buFont typeface="+mj-lt"/>
              <a:buAutoNum type="arabicPeriod"/>
            </a:pPr>
            <a:r>
              <a:rPr lang="en-US" sz="3400" dirty="0"/>
              <a:t>Community of Inquiry</a:t>
            </a:r>
          </a:p>
          <a:p>
            <a:pPr marL="342900" indent="-342900">
              <a:buFont typeface="+mj-lt"/>
              <a:buAutoNum type="arabicPeriod"/>
            </a:pPr>
            <a:r>
              <a:rPr lang="en-US" sz="3400" dirty="0"/>
              <a:t>Process of inquiry – surprise, fallible, provisional</a:t>
            </a:r>
          </a:p>
        </p:txBody>
      </p:sp>
    </p:spTree>
    <p:extLst>
      <p:ext uri="{BB962C8B-B14F-4D97-AF65-F5344CB8AC3E}">
        <p14:creationId xmlns:p14="http://schemas.microsoft.com/office/powerpoint/2010/main" val="1932037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9484" y="536358"/>
            <a:ext cx="4666855" cy="707886"/>
          </a:xfrm>
          <a:prstGeom prst="rect">
            <a:avLst/>
          </a:prstGeom>
          <a:noFill/>
        </p:spPr>
        <p:txBody>
          <a:bodyPr wrap="none" rtlCol="0">
            <a:spAutoFit/>
          </a:bodyPr>
          <a:lstStyle/>
          <a:p>
            <a:r>
              <a:rPr lang="en-US" sz="4000" dirty="0"/>
              <a:t>Problematic Situation</a:t>
            </a:r>
          </a:p>
        </p:txBody>
      </p:sp>
      <p:pic>
        <p:nvPicPr>
          <p:cNvPr id="3" name="Picture 2"/>
          <p:cNvPicPr>
            <a:picLocks noChangeAspect="1"/>
          </p:cNvPicPr>
          <p:nvPr/>
        </p:nvPicPr>
        <p:blipFill rotWithShape="1">
          <a:blip r:embed="rId2"/>
          <a:srcRect l="11756" t="425" r="11133"/>
          <a:stretch/>
        </p:blipFill>
        <p:spPr>
          <a:xfrm>
            <a:off x="5984338" y="3193366"/>
            <a:ext cx="4839286" cy="3301724"/>
          </a:xfrm>
          <a:prstGeom prst="rect">
            <a:avLst/>
          </a:prstGeom>
        </p:spPr>
      </p:pic>
      <p:pic>
        <p:nvPicPr>
          <p:cNvPr id="4" name="Picture 3"/>
          <p:cNvPicPr>
            <a:picLocks noChangeAspect="1"/>
          </p:cNvPicPr>
          <p:nvPr/>
        </p:nvPicPr>
        <p:blipFill>
          <a:blip r:embed="rId3"/>
          <a:stretch>
            <a:fillRect/>
          </a:stretch>
        </p:blipFill>
        <p:spPr>
          <a:xfrm>
            <a:off x="9439006" y="371958"/>
            <a:ext cx="2341221" cy="2209464"/>
          </a:xfrm>
          <a:prstGeom prst="rect">
            <a:avLst/>
          </a:prstGeom>
        </p:spPr>
      </p:pic>
      <p:sp>
        <p:nvSpPr>
          <p:cNvPr id="5" name="TextBox 4"/>
          <p:cNvSpPr txBox="1"/>
          <p:nvPr/>
        </p:nvSpPr>
        <p:spPr>
          <a:xfrm>
            <a:off x="450166" y="2180492"/>
            <a:ext cx="8158644" cy="1569660"/>
          </a:xfrm>
          <a:prstGeom prst="rect">
            <a:avLst/>
          </a:prstGeom>
          <a:noFill/>
        </p:spPr>
        <p:txBody>
          <a:bodyPr wrap="none" rtlCol="0">
            <a:spAutoFit/>
          </a:bodyPr>
          <a:lstStyle/>
          <a:p>
            <a:pPr marL="457200" indent="-457200">
              <a:buFont typeface="Arial" charset="0"/>
              <a:buChar char="•"/>
            </a:pPr>
            <a:r>
              <a:rPr lang="en-US" sz="3200" dirty="0"/>
              <a:t>Public Administrators always facing problems</a:t>
            </a:r>
            <a:br>
              <a:rPr lang="en-US" sz="3200" dirty="0"/>
            </a:br>
            <a:endParaRPr lang="en-US" sz="3200" dirty="0"/>
          </a:p>
          <a:p>
            <a:pPr marL="457200" indent="-457200">
              <a:buFont typeface="Arial" charset="0"/>
              <a:buChar char="•"/>
            </a:pPr>
            <a:r>
              <a:rPr lang="en-US" sz="3200" dirty="0"/>
              <a:t>Independent of scale</a:t>
            </a:r>
          </a:p>
        </p:txBody>
      </p:sp>
      <p:sp>
        <p:nvSpPr>
          <p:cNvPr id="6" name="TextBox 5"/>
          <p:cNvSpPr txBox="1"/>
          <p:nvPr/>
        </p:nvSpPr>
        <p:spPr>
          <a:xfrm>
            <a:off x="3854548" y="6049108"/>
            <a:ext cx="864980" cy="369332"/>
          </a:xfrm>
          <a:prstGeom prst="rect">
            <a:avLst/>
          </a:prstGeom>
          <a:noFill/>
        </p:spPr>
        <p:txBody>
          <a:bodyPr wrap="none" rtlCol="0">
            <a:spAutoFit/>
          </a:bodyPr>
          <a:lstStyle/>
          <a:p>
            <a:r>
              <a:rPr lang="en-US" dirty="0"/>
              <a:t>Fractal </a:t>
            </a:r>
          </a:p>
        </p:txBody>
      </p:sp>
    </p:spTree>
    <p:extLst>
      <p:ext uri="{BB962C8B-B14F-4D97-AF65-F5344CB8AC3E}">
        <p14:creationId xmlns:p14="http://schemas.microsoft.com/office/powerpoint/2010/main" val="42395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1301</TotalTime>
  <Words>1828</Words>
  <Application>Microsoft Macintosh PowerPoint</Application>
  <PresentationFormat>Widescreen</PresentationFormat>
  <Paragraphs>277</Paragraphs>
  <Slides>27</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ＭＳ Ｐゴシック</vt:lpstr>
      <vt:lpstr>Yu Gothic</vt:lpstr>
      <vt:lpstr>Arial</vt:lpstr>
      <vt:lpstr>Calibri</vt:lpstr>
      <vt:lpstr>Calibri Light</vt:lpstr>
      <vt:lpstr>MS Pゴシック</vt:lpstr>
      <vt:lpstr>Times New Roman</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 scholar confronts the unexpected while doing the reading- confusion-doubt </vt:lpstr>
      <vt:lpstr>PowerPoint Presentation</vt:lpstr>
      <vt:lpstr>PowerPoint Presentation</vt:lpstr>
      <vt:lpstr>Notebook is a tool to manage the ‘doubt and confusion’ stage</vt:lpstr>
      <vt:lpstr>PowerPoint Presentation</vt:lpstr>
      <vt:lpstr>PowerPoint Presentation</vt:lpstr>
      <vt:lpstr>PowerPoint Presentation</vt:lpstr>
      <vt:lpstr>Pairing purpose and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Patricia Shields</cp:lastModifiedBy>
  <cp:revision>37</cp:revision>
  <dcterms:created xsi:type="dcterms:W3CDTF">2018-05-24T16:52:47Z</dcterms:created>
  <dcterms:modified xsi:type="dcterms:W3CDTF">2018-05-25T18:47:04Z</dcterms:modified>
</cp:coreProperties>
</file>