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" ContentType="image/tiff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media/image53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sldIdLst>
    <p:sldId id="256" r:id="rId2"/>
    <p:sldId id="258" r:id="rId3"/>
    <p:sldId id="261" r:id="rId4"/>
    <p:sldId id="263" r:id="rId5"/>
    <p:sldId id="363" r:id="rId6"/>
    <p:sldId id="360" r:id="rId7"/>
    <p:sldId id="368" r:id="rId8"/>
    <p:sldId id="270" r:id="rId9"/>
    <p:sldId id="269" r:id="rId10"/>
    <p:sldId id="268" r:id="rId11"/>
    <p:sldId id="356" r:id="rId12"/>
    <p:sldId id="331" r:id="rId13"/>
    <p:sldId id="335" r:id="rId14"/>
    <p:sldId id="345" r:id="rId15"/>
    <p:sldId id="352" r:id="rId16"/>
    <p:sldId id="361" r:id="rId17"/>
    <p:sldId id="272" r:id="rId18"/>
    <p:sldId id="271" r:id="rId19"/>
    <p:sldId id="347" r:id="rId20"/>
    <p:sldId id="273" r:id="rId21"/>
    <p:sldId id="369" r:id="rId22"/>
    <p:sldId id="355" r:id="rId23"/>
    <p:sldId id="354" r:id="rId24"/>
    <p:sldId id="353" r:id="rId25"/>
    <p:sldId id="260" r:id="rId26"/>
    <p:sldId id="364" r:id="rId27"/>
    <p:sldId id="365" r:id="rId28"/>
    <p:sldId id="277" r:id="rId29"/>
    <p:sldId id="366" r:id="rId30"/>
    <p:sldId id="259" r:id="rId31"/>
    <p:sldId id="340" r:id="rId32"/>
    <p:sldId id="275" r:id="rId3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1D110"/>
    <a:srgbClr val="4472C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9738" autoAdjust="0"/>
    <p:restoredTop sz="96015" autoAdjust="0"/>
  </p:normalViewPr>
  <p:slideViewPr>
    <p:cSldViewPr snapToGrid="0">
      <p:cViewPr varScale="1">
        <p:scale>
          <a:sx n="109" d="100"/>
          <a:sy n="109" d="100"/>
        </p:scale>
        <p:origin x="390" y="102"/>
      </p:cViewPr>
      <p:guideLst/>
    </p:cSldViewPr>
  </p:slideViewPr>
  <p:outlineViewPr>
    <p:cViewPr>
      <p:scale>
        <a:sx n="33" d="100"/>
        <a:sy n="33" d="100"/>
      </p:scale>
      <p:origin x="0" y="-162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55019090577902"/>
          <c:y val="1.8298420244639304E-3"/>
          <c:w val="0.71183177355741312"/>
          <c:h val="0.751093695835190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Biology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Sheet1!$B$1:$D$1</c:f>
              <c:strCache>
                <c:ptCount val="3"/>
                <c:pt idx="0">
                  <c:v>Biology</c:v>
                </c:pt>
                <c:pt idx="1">
                  <c:v>Health Sci</c:v>
                </c:pt>
                <c:pt idx="2">
                  <c:v>Physics</c:v>
                </c:pt>
              </c:strCache>
            </c:strRef>
          </c:cat>
          <c:val>
            <c:numRef>
              <c:f>Sheet1!$B$2:$D$2</c:f>
              <c:numCache>
                <c:formatCode>General</c:formatCode>
                <c:ptCount val="3"/>
                <c:pt idx="0">
                  <c:v>36</c:v>
                </c:pt>
                <c:pt idx="1">
                  <c:v>57</c:v>
                </c:pt>
                <c:pt idx="2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56-4693-A252-8E3B4F926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47"/>
        <c:axId val="105271296"/>
        <c:axId val="105272832"/>
      </c:barChart>
      <c:catAx>
        <c:axId val="1052712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out"/>
        <c:minorTickMark val="none"/>
        <c:tickLblPos val="low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cap="none" spc="0" normalizeH="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7283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5272832"/>
        <c:scaling>
          <c:orientation val="minMax"/>
          <c:max val="250"/>
        </c:scaling>
        <c:delete val="0"/>
        <c:axPos val="b"/>
        <c:majorGridlines>
          <c:spPr>
            <a:ln w="9525" cap="flat" cmpd="sng" algn="ctr">
              <a:solidFill>
                <a:schemeClr val="dk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197" b="1" i="0" u="none" strike="noStrike" kern="1200" baseline="0">
                    <a:ln>
                      <a:noFill/>
                    </a:ln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>
                    <a:ln>
                      <a:noFill/>
                    </a:ln>
                  </a:rPr>
                  <a:t>% Increase in Citations with Open Access</a:t>
                </a:r>
              </a:p>
            </c:rich>
          </c:tx>
          <c:layout>
            <c:manualLayout>
              <c:xMode val="edge"/>
              <c:yMode val="edge"/>
              <c:x val="0.3366036471722611"/>
              <c:y val="0.8698654156096155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197" b="1" i="0" u="none" strike="noStrike" kern="1200" baseline="0">
                  <a:ln>
                    <a:noFill/>
                  </a:ln>
                  <a:solidFill>
                    <a:schemeClr val="dk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0" spcFirstLastPara="1" vertOverflow="ellipsis" wrap="square" anchor="ctr" anchorCtr="1"/>
          <a:lstStyle/>
          <a:p>
            <a:pPr>
              <a:defRPr sz="1197" b="0" i="0" u="none" strike="noStrike" kern="1200" baseline="0">
                <a:solidFill>
                  <a:schemeClr val="dk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05271296"/>
        <c:crosses val="autoZero"/>
        <c:crossBetween val="between"/>
        <c:minorUnit val="20"/>
      </c:valAx>
      <c:spPr>
        <a:pattFill prst="ltDnDiag">
          <a:fgClr>
            <a:schemeClr val="dk1">
              <a:lumMod val="15000"/>
              <a:lumOff val="85000"/>
            </a:schemeClr>
          </a:fgClr>
          <a:bgClr>
            <a:schemeClr val="lt1"/>
          </a:bgClr>
        </a:pattFill>
        <a:ln>
          <a:noFill/>
        </a:ln>
        <a:effectLst/>
      </c:spPr>
    </c:plotArea>
    <c:plotVisOnly val="1"/>
    <c:dispBlanksAs val="gap"/>
    <c:showDLblsOverMax val="0"/>
  </c:chart>
  <c:spPr>
    <a:solidFill>
      <a:schemeClr val="lt1"/>
    </a:solidFill>
    <a:ln w="9525" cap="flat" cmpd="sng" algn="ctr">
      <a:solidFill>
        <a:schemeClr val="dk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9455019090577902"/>
          <c:y val="1.8298420244639304E-3"/>
          <c:w val="0.71183177355741312"/>
          <c:h val="0.75109369583519014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Sheet1!$A$2</c:f>
              <c:strCache>
                <c:ptCount val="1"/>
                <c:pt idx="0">
                  <c:v>Biology</c:v>
                </c:pt>
              </c:strCache>
            </c:strRef>
          </c:tx>
          <c:spPr>
            <a:solidFill>
              <a:srgbClr val="C3D69B"/>
            </a:solidFill>
            <a:ln w="3176">
              <a:solidFill>
                <a:srgbClr val="000000"/>
              </a:solidFill>
              <a:prstDash val="solid"/>
            </a:ln>
          </c:spPr>
          <c:invertIfNegative val="0"/>
          <c:cat>
            <c:strRef>
              <c:f>Sheet1!$B$1:$L$1</c:f>
              <c:strCache>
                <c:ptCount val="11"/>
                <c:pt idx="0">
                  <c:v>Biology</c:v>
                </c:pt>
                <c:pt idx="1">
                  <c:v>Economics</c:v>
                </c:pt>
                <c:pt idx="2">
                  <c:v>Political Sci</c:v>
                </c:pt>
                <c:pt idx="3">
                  <c:v>Health Sci</c:v>
                </c:pt>
                <c:pt idx="4">
                  <c:v>Business</c:v>
                </c:pt>
                <c:pt idx="5">
                  <c:v>Education</c:v>
                </c:pt>
                <c:pt idx="6">
                  <c:v>Management</c:v>
                </c:pt>
                <c:pt idx="7">
                  <c:v>Law</c:v>
                </c:pt>
                <c:pt idx="8">
                  <c:v>Psychology</c:v>
                </c:pt>
                <c:pt idx="9">
                  <c:v>Sociology</c:v>
                </c:pt>
                <c:pt idx="10">
                  <c:v>Physics</c:v>
                </c:pt>
              </c:strCache>
            </c:strRef>
          </c:cat>
          <c:val>
            <c:numRef>
              <c:f>Sheet1!$B$2:$L$2</c:f>
              <c:numCache>
                <c:formatCode>General</c:formatCode>
                <c:ptCount val="11"/>
                <c:pt idx="0">
                  <c:v>36</c:v>
                </c:pt>
                <c:pt idx="1">
                  <c:v>49</c:v>
                </c:pt>
                <c:pt idx="2">
                  <c:v>57</c:v>
                </c:pt>
                <c:pt idx="3">
                  <c:v>57</c:v>
                </c:pt>
                <c:pt idx="4">
                  <c:v>76</c:v>
                </c:pt>
                <c:pt idx="5">
                  <c:v>77</c:v>
                </c:pt>
                <c:pt idx="6">
                  <c:v>92</c:v>
                </c:pt>
                <c:pt idx="7">
                  <c:v>108</c:v>
                </c:pt>
                <c:pt idx="8">
                  <c:v>108</c:v>
                </c:pt>
                <c:pt idx="9">
                  <c:v>172</c:v>
                </c:pt>
                <c:pt idx="10">
                  <c:v>250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56-4693-A252-8E3B4F9260A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"/>
        <c:axId val="105271296"/>
        <c:axId val="105272832"/>
      </c:barChart>
      <c:catAx>
        <c:axId val="105271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low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+mn-lt"/>
                <a:ea typeface="Geneva"/>
                <a:cs typeface="Geneva"/>
              </a:defRPr>
            </a:pPr>
            <a:endParaRPr lang="en-US"/>
          </a:p>
        </c:txPr>
        <c:crossAx val="105272832"/>
        <c:crosses val="autoZero"/>
        <c:auto val="0"/>
        <c:lblAlgn val="ctr"/>
        <c:lblOffset val="100"/>
        <c:tickLblSkip val="1"/>
        <c:tickMarkSkip val="1"/>
        <c:noMultiLvlLbl val="0"/>
      </c:catAx>
      <c:valAx>
        <c:axId val="105272832"/>
        <c:scaling>
          <c:orientation val="minMax"/>
          <c:max val="250"/>
        </c:scaling>
        <c:delete val="0"/>
        <c:axPos val="b"/>
        <c:majorGridlines>
          <c:spPr>
            <a:ln w="3176">
              <a:solidFill>
                <a:srgbClr val="000000"/>
              </a:solidFill>
              <a:prstDash val="solid"/>
            </a:ln>
          </c:spPr>
        </c:majorGridlines>
        <c:title>
          <c:tx>
            <c:rich>
              <a:bodyPr/>
              <a:lstStyle/>
              <a:p>
                <a:pPr>
                  <a:defRPr sz="1800" b="0" i="0" u="none" strike="noStrike" baseline="0">
                    <a:solidFill>
                      <a:srgbClr val="000000"/>
                    </a:solidFill>
                    <a:latin typeface="Calibri"/>
                    <a:ea typeface="Calibri"/>
                    <a:cs typeface="Calibri"/>
                  </a:defRPr>
                </a:pPr>
                <a:r>
                  <a:rPr lang="en-US" b="1" dirty="0"/>
                  <a:t>% Increase in Citations with Open Access</a:t>
                </a:r>
              </a:p>
            </c:rich>
          </c:tx>
          <c:layout>
            <c:manualLayout>
              <c:xMode val="edge"/>
              <c:yMode val="edge"/>
              <c:x val="0.30656828452213447"/>
              <c:y val="0.85481599931468222"/>
            </c:manualLayout>
          </c:layout>
          <c:overlay val="0"/>
          <c:spPr>
            <a:noFill/>
            <a:ln w="25405">
              <a:noFill/>
            </a:ln>
          </c:spPr>
        </c:title>
        <c:numFmt formatCode="General" sourceLinked="1"/>
        <c:majorTickMark val="out"/>
        <c:minorTickMark val="none"/>
        <c:tickLblPos val="nextTo"/>
        <c:spPr>
          <a:ln w="3176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600" b="0" i="0" u="none" strike="noStrike" baseline="0">
                <a:solidFill>
                  <a:schemeClr val="tx1"/>
                </a:solidFill>
                <a:latin typeface="+mn-lt"/>
                <a:ea typeface="Geneva"/>
                <a:cs typeface="Geneva"/>
              </a:defRPr>
            </a:pPr>
            <a:endParaRPr lang="en-US"/>
          </a:p>
        </c:txPr>
        <c:crossAx val="105271296"/>
        <c:crosses val="autoZero"/>
        <c:crossBetween val="between"/>
      </c:valAx>
      <c:spPr>
        <a:noFill/>
        <a:ln w="12702">
          <a:solidFill>
            <a:srgbClr val="000000"/>
          </a:solidFill>
          <a:prstDash val="solid"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000" b="1" i="0" u="none" strike="noStrike" baseline="0">
          <a:solidFill>
            <a:srgbClr val="000000"/>
          </a:solidFill>
          <a:latin typeface="Geneva"/>
          <a:ea typeface="Geneva"/>
          <a:cs typeface="Geneva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1">
  <cs:axisTitle>
    <cs:lnRef idx="0"/>
    <cs:fillRef idx="0"/>
    <cs:effectRef idx="0"/>
    <cs:fontRef idx="minor">
      <a:schemeClr val="dk1">
        <a:lumMod val="65000"/>
        <a:lumOff val="35000"/>
      </a:schemeClr>
    </cs:fontRef>
    <cs:defRPr sz="1197" b="1" kern="1200"/>
  </cs:axisTitle>
  <cs:categoryAxis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 cap="none" spc="0" normalizeH="0" baseline="0"/>
  </cs:categoryAxis>
  <cs:chartArea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dk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lt1"/>
      </a:solidFill>
      <a:ln w="1587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dk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064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downBar>
  <cs:drop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hiLoLine>
  <cs:leader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legend>
  <cs:plotArea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plotArea>
  <cs:plotArea3D>
    <cs:lnRef idx="0"/>
    <cs:fillRef idx="0"/>
    <cs:effectRef idx="0"/>
    <cs:fontRef idx="minor">
      <a:schemeClr val="dk1"/>
    </cs:fontRef>
    <cs:spPr>
      <a:solidFill>
        <a:schemeClr val="lt1"/>
      </a:solidFill>
    </cs:spPr>
  </cs:plotArea3D>
  <cs:series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dk1"/>
    </cs:fontRef>
    <cs:spPr>
      <a:ln w="9525" cap="flat" cmpd="sng" algn="ctr">
        <a:solidFill>
          <a:schemeClr val="dk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dk1">
        <a:lumMod val="50000"/>
        <a:lumOff val="50000"/>
      </a:schemeClr>
    </cs:fontRef>
    <cs:defRPr sz="2128" b="1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dk1">
            <a:lumMod val="50000"/>
            <a:lumOff val="50000"/>
          </a:schemeClr>
        </a:solidFill>
        <a:round/>
      </a:ln>
    </cs:spPr>
  </cs:upBar>
  <cs:valueAxis>
    <cs:lnRef idx="0"/>
    <cs:fillRef idx="0"/>
    <cs:effectRef idx="0"/>
    <cs:fontRef idx="minor">
      <a:schemeClr val="dk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dk1"/>
    </cs:fontRef>
    <cs:spPr>
      <a:pattFill prst="ltDnDiag">
        <a:fgClr>
          <a:schemeClr val="dk1">
            <a:lumMod val="15000"/>
            <a:lumOff val="85000"/>
          </a:schemeClr>
        </a:fgClr>
        <a:bgClr>
          <a:schemeClr val="lt1"/>
        </a:bgClr>
      </a:pattFill>
    </cs:spPr>
  </cs:wall>
</cs:chartStyle>
</file>

<file path=ppt/diagrams/_rels/data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_rels/drawing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svg"/><Relationship Id="rId1" Type="http://schemas.openxmlformats.org/officeDocument/2006/relationships/image" Target="../media/image8.png"/><Relationship Id="rId6" Type="http://schemas.openxmlformats.org/officeDocument/2006/relationships/image" Target="../media/image13.svg"/><Relationship Id="rId5" Type="http://schemas.openxmlformats.org/officeDocument/2006/relationships/image" Target="../media/image12.png"/><Relationship Id="rId4" Type="http://schemas.openxmlformats.org/officeDocument/2006/relationships/image" Target="../media/image11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1AEF031-1EEB-48CD-B0D5-EB0114EBEDAB}" type="doc">
      <dgm:prSet loTypeId="urn:microsoft.com/office/officeart/2018/2/layout/IconLabelList" loCatId="icon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2624511-947A-4668-B1A7-070089A2281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Customizable Components</a:t>
          </a:r>
        </a:p>
      </dgm:t>
    </dgm:pt>
    <dgm:pt modelId="{C65B32F8-E8EF-48E9-B1EB-DA272793732F}" type="parTrans" cxnId="{D61DD03A-6301-4651-9E95-F9219956C643}">
      <dgm:prSet/>
      <dgm:spPr/>
      <dgm:t>
        <a:bodyPr/>
        <a:lstStyle/>
        <a:p>
          <a:endParaRPr lang="en-US"/>
        </a:p>
      </dgm:t>
    </dgm:pt>
    <dgm:pt modelId="{B86966D1-4A6C-491F-967C-14DB22FC350B}" type="sibTrans" cxnId="{D61DD03A-6301-4651-9E95-F9219956C643}">
      <dgm:prSet/>
      <dgm:spPr/>
      <dgm:t>
        <a:bodyPr/>
        <a:lstStyle/>
        <a:p>
          <a:endParaRPr lang="en-US"/>
        </a:p>
      </dgm:t>
    </dgm:pt>
    <dgm:pt modelId="{3534D570-1C1E-44AF-A3CE-E7DC4D8BB78A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Active Developer Communities</a:t>
          </a:r>
        </a:p>
      </dgm:t>
    </dgm:pt>
    <dgm:pt modelId="{A2B2D220-065C-4742-A447-887B1F00FEE0}" type="parTrans" cxnId="{62094225-D437-4E21-A38F-CF8D93C920E5}">
      <dgm:prSet/>
      <dgm:spPr/>
      <dgm:t>
        <a:bodyPr/>
        <a:lstStyle/>
        <a:p>
          <a:endParaRPr lang="en-US"/>
        </a:p>
      </dgm:t>
    </dgm:pt>
    <dgm:pt modelId="{ABF2D0CB-E7AE-4AA0-9511-E6F28CF2E0CE}" type="sibTrans" cxnId="{62094225-D437-4E21-A38F-CF8D93C920E5}">
      <dgm:prSet/>
      <dgm:spPr/>
      <dgm:t>
        <a:bodyPr/>
        <a:lstStyle/>
        <a:p>
          <a:endParaRPr lang="en-US"/>
        </a:p>
      </dgm:t>
    </dgm:pt>
    <dgm:pt modelId="{982EA78B-E330-4776-B056-87A1ED750C53}">
      <dgm:prSet/>
      <dgm:spPr/>
      <dgm:t>
        <a:bodyPr/>
        <a:lstStyle/>
        <a:p>
          <a:pPr>
            <a:lnSpc>
              <a:spcPct val="100000"/>
            </a:lnSpc>
          </a:pPr>
          <a:r>
            <a:rPr lang="en-US" dirty="0"/>
            <a:t>Open Source Software</a:t>
          </a:r>
        </a:p>
      </dgm:t>
    </dgm:pt>
    <dgm:pt modelId="{8F01F4A1-8075-4EE7-8CCB-FE033A5B8F94}" type="parTrans" cxnId="{A01C5D3F-5591-4037-AB5D-83EB86B0AFEE}">
      <dgm:prSet/>
      <dgm:spPr/>
      <dgm:t>
        <a:bodyPr/>
        <a:lstStyle/>
        <a:p>
          <a:endParaRPr lang="en-US"/>
        </a:p>
      </dgm:t>
    </dgm:pt>
    <dgm:pt modelId="{A2804F60-879D-4BE7-B600-CFF3552C26D5}" type="sibTrans" cxnId="{A01C5D3F-5591-4037-AB5D-83EB86B0AFEE}">
      <dgm:prSet/>
      <dgm:spPr/>
      <dgm:t>
        <a:bodyPr/>
        <a:lstStyle/>
        <a:p>
          <a:endParaRPr lang="en-US"/>
        </a:p>
      </dgm:t>
    </dgm:pt>
    <dgm:pt modelId="{AB3A5979-42C9-42E2-ACF4-353D86301BC5}" type="pres">
      <dgm:prSet presAssocID="{31AEF031-1EEB-48CD-B0D5-EB0114EBEDAB}" presName="root" presStyleCnt="0">
        <dgm:presLayoutVars>
          <dgm:dir/>
          <dgm:resizeHandles val="exact"/>
        </dgm:presLayoutVars>
      </dgm:prSet>
      <dgm:spPr/>
    </dgm:pt>
    <dgm:pt modelId="{DF65E57A-F4E9-441F-84F5-9212912D23B0}" type="pres">
      <dgm:prSet presAssocID="{12624511-947A-4668-B1A7-070089A2281A}" presName="compNode" presStyleCnt="0"/>
      <dgm:spPr/>
    </dgm:pt>
    <dgm:pt modelId="{856CC9BD-2AD6-46B4-A0FA-0C82B30D25D3}" type="pres">
      <dgm:prSet presAssocID="{12624511-947A-4668-B1A7-070089A2281A}" presName="iconRect" presStyleLbl="node1" presStyleIdx="0" presStyleCnt="3" custLinFactX="47670" custLinFactY="100000" custLinFactNeighborX="100000" custLinFactNeighborY="165952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Gears"/>
        </a:ext>
      </dgm:extLst>
    </dgm:pt>
    <dgm:pt modelId="{62BEC23C-5493-433D-B16B-C880BA4B19C6}" type="pres">
      <dgm:prSet presAssocID="{12624511-947A-4668-B1A7-070089A2281A}" presName="spaceRect" presStyleCnt="0"/>
      <dgm:spPr/>
    </dgm:pt>
    <dgm:pt modelId="{DFD7013D-8453-4A76-8C5C-88273939C36F}" type="pres">
      <dgm:prSet presAssocID="{12624511-947A-4668-B1A7-070089A2281A}" presName="textRect" presStyleLbl="revTx" presStyleIdx="0" presStyleCnt="3" custLinFactY="100000" custLinFactNeighborX="74170" custLinFactNeighborY="189079">
        <dgm:presLayoutVars>
          <dgm:chMax val="1"/>
          <dgm:chPref val="1"/>
        </dgm:presLayoutVars>
      </dgm:prSet>
      <dgm:spPr/>
    </dgm:pt>
    <dgm:pt modelId="{872C4CC7-2B4F-4A85-B2D3-EFD8517A5025}" type="pres">
      <dgm:prSet presAssocID="{B86966D1-4A6C-491F-967C-14DB22FC350B}" presName="sibTrans" presStyleCnt="0"/>
      <dgm:spPr/>
    </dgm:pt>
    <dgm:pt modelId="{0649BF5F-4F87-4785-BAD9-C075CDCB74CE}" type="pres">
      <dgm:prSet presAssocID="{3534D570-1C1E-44AF-A3CE-E7DC4D8BB78A}" presName="compNode" presStyleCnt="0"/>
      <dgm:spPr/>
    </dgm:pt>
    <dgm:pt modelId="{D92C8B8C-6F93-47D8-ABF0-DC3E2F50F6C8}" type="pres">
      <dgm:prSet presAssocID="{3534D570-1C1E-44AF-A3CE-E7DC4D8BB78A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Users"/>
        </a:ext>
      </dgm:extLst>
    </dgm:pt>
    <dgm:pt modelId="{6FCE2DC6-2F65-42EC-941C-37130E8319CF}" type="pres">
      <dgm:prSet presAssocID="{3534D570-1C1E-44AF-A3CE-E7DC4D8BB78A}" presName="spaceRect" presStyleCnt="0"/>
      <dgm:spPr/>
    </dgm:pt>
    <dgm:pt modelId="{6E4437EC-54A0-47C1-B295-3E4238B10939}" type="pres">
      <dgm:prSet presAssocID="{3534D570-1C1E-44AF-A3CE-E7DC4D8BB78A}" presName="textRect" presStyleLbl="revTx" presStyleIdx="1" presStyleCnt="3">
        <dgm:presLayoutVars>
          <dgm:chMax val="1"/>
          <dgm:chPref val="1"/>
        </dgm:presLayoutVars>
      </dgm:prSet>
      <dgm:spPr/>
    </dgm:pt>
    <dgm:pt modelId="{40A8157B-B458-433B-8826-B3EB3AACE90B}" type="pres">
      <dgm:prSet presAssocID="{ABF2D0CB-E7AE-4AA0-9511-E6F28CF2E0CE}" presName="sibTrans" presStyleCnt="0"/>
      <dgm:spPr/>
    </dgm:pt>
    <dgm:pt modelId="{7F0C0D30-BECF-4E2D-9BF0-BDCFA7DBD2FC}" type="pres">
      <dgm:prSet presAssocID="{982EA78B-E330-4776-B056-87A1ED750C53}" presName="compNode" presStyleCnt="0"/>
      <dgm:spPr/>
    </dgm:pt>
    <dgm:pt modelId="{38CDD8E2-A6A1-47EA-AA1A-E8637F2B5389}" type="pres">
      <dgm:prSet presAssocID="{982EA78B-E330-4776-B056-87A1ED750C53}" presName="iconRect" presStyleLbl="node1" presStyleIdx="2" presStyleCnt="3" custLinFactX="-58956" custLinFactY="-100000" custLinFactNeighborX="-100000" custLinFactNeighborY="-177248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</dgm:spPr>
      <dgm:extLst>
        <a:ext uri="{E40237B7-FDA0-4F09-8148-C483321AD2D9}">
          <dgm14:cNvPr xmlns:dgm14="http://schemas.microsoft.com/office/drawing/2010/diagram" id="0" name="" descr="Computer"/>
        </a:ext>
      </dgm:extLst>
    </dgm:pt>
    <dgm:pt modelId="{B4423FBB-6DF9-4F1C-9F04-82599C67FAFC}" type="pres">
      <dgm:prSet presAssocID="{982EA78B-E330-4776-B056-87A1ED750C53}" presName="spaceRect" presStyleCnt="0"/>
      <dgm:spPr/>
    </dgm:pt>
    <dgm:pt modelId="{3ED35C6F-96FA-4A52-ACFD-A8318D9004CA}" type="pres">
      <dgm:prSet presAssocID="{982EA78B-E330-4776-B056-87A1ED750C53}" presName="textRect" presStyleLbl="revTx" presStyleIdx="2" presStyleCnt="3" custLinFactY="-123859" custLinFactNeighborX="-70328" custLinFactNeighborY="-200000">
        <dgm:presLayoutVars>
          <dgm:chMax val="1"/>
          <dgm:chPref val="1"/>
        </dgm:presLayoutVars>
      </dgm:prSet>
      <dgm:spPr/>
    </dgm:pt>
  </dgm:ptLst>
  <dgm:cxnLst>
    <dgm:cxn modelId="{62094225-D437-4E21-A38F-CF8D93C920E5}" srcId="{31AEF031-1EEB-48CD-B0D5-EB0114EBEDAB}" destId="{3534D570-1C1E-44AF-A3CE-E7DC4D8BB78A}" srcOrd="1" destOrd="0" parTransId="{A2B2D220-065C-4742-A447-887B1F00FEE0}" sibTransId="{ABF2D0CB-E7AE-4AA0-9511-E6F28CF2E0CE}"/>
    <dgm:cxn modelId="{D61DD03A-6301-4651-9E95-F9219956C643}" srcId="{31AEF031-1EEB-48CD-B0D5-EB0114EBEDAB}" destId="{12624511-947A-4668-B1A7-070089A2281A}" srcOrd="0" destOrd="0" parTransId="{C65B32F8-E8EF-48E9-B1EB-DA272793732F}" sibTransId="{B86966D1-4A6C-491F-967C-14DB22FC350B}"/>
    <dgm:cxn modelId="{A01C5D3F-5591-4037-AB5D-83EB86B0AFEE}" srcId="{31AEF031-1EEB-48CD-B0D5-EB0114EBEDAB}" destId="{982EA78B-E330-4776-B056-87A1ED750C53}" srcOrd="2" destOrd="0" parTransId="{8F01F4A1-8075-4EE7-8CCB-FE033A5B8F94}" sibTransId="{A2804F60-879D-4BE7-B600-CFF3552C26D5}"/>
    <dgm:cxn modelId="{51E38A62-3676-4910-91F2-4210EA9EE6D9}" type="presOf" srcId="{982EA78B-E330-4776-B056-87A1ED750C53}" destId="{3ED35C6F-96FA-4A52-ACFD-A8318D9004CA}" srcOrd="0" destOrd="0" presId="urn:microsoft.com/office/officeart/2018/2/layout/IconLabelList"/>
    <dgm:cxn modelId="{5C0AC14E-26A1-40C7-A189-A2E439ACABA2}" type="presOf" srcId="{3534D570-1C1E-44AF-A3CE-E7DC4D8BB78A}" destId="{6E4437EC-54A0-47C1-B295-3E4238B10939}" srcOrd="0" destOrd="0" presId="urn:microsoft.com/office/officeart/2018/2/layout/IconLabelList"/>
    <dgm:cxn modelId="{99E437E1-5DD2-422D-A21C-4A7C18E62D6F}" type="presOf" srcId="{12624511-947A-4668-B1A7-070089A2281A}" destId="{DFD7013D-8453-4A76-8C5C-88273939C36F}" srcOrd="0" destOrd="0" presId="urn:microsoft.com/office/officeart/2018/2/layout/IconLabelList"/>
    <dgm:cxn modelId="{E2C12AF2-E91F-4E0F-81A1-0EAD4BDD1A8F}" type="presOf" srcId="{31AEF031-1EEB-48CD-B0D5-EB0114EBEDAB}" destId="{AB3A5979-42C9-42E2-ACF4-353D86301BC5}" srcOrd="0" destOrd="0" presId="urn:microsoft.com/office/officeart/2018/2/layout/IconLabelList"/>
    <dgm:cxn modelId="{6D405050-5F97-4CF8-9AA5-ED2438DDE3F9}" type="presParOf" srcId="{AB3A5979-42C9-42E2-ACF4-353D86301BC5}" destId="{DF65E57A-F4E9-441F-84F5-9212912D23B0}" srcOrd="0" destOrd="0" presId="urn:microsoft.com/office/officeart/2018/2/layout/IconLabelList"/>
    <dgm:cxn modelId="{2CA0F4E5-6235-472F-9A19-2E2030F35754}" type="presParOf" srcId="{DF65E57A-F4E9-441F-84F5-9212912D23B0}" destId="{856CC9BD-2AD6-46B4-A0FA-0C82B30D25D3}" srcOrd="0" destOrd="0" presId="urn:microsoft.com/office/officeart/2018/2/layout/IconLabelList"/>
    <dgm:cxn modelId="{3855E223-2A6F-457A-9841-54B55F1B0627}" type="presParOf" srcId="{DF65E57A-F4E9-441F-84F5-9212912D23B0}" destId="{62BEC23C-5493-433D-B16B-C880BA4B19C6}" srcOrd="1" destOrd="0" presId="urn:microsoft.com/office/officeart/2018/2/layout/IconLabelList"/>
    <dgm:cxn modelId="{CBBF6A91-790A-46A8-BDD8-622221CCCBB5}" type="presParOf" srcId="{DF65E57A-F4E9-441F-84F5-9212912D23B0}" destId="{DFD7013D-8453-4A76-8C5C-88273939C36F}" srcOrd="2" destOrd="0" presId="urn:microsoft.com/office/officeart/2018/2/layout/IconLabelList"/>
    <dgm:cxn modelId="{CB097355-20A9-462D-9776-FC4581AFA7B7}" type="presParOf" srcId="{AB3A5979-42C9-42E2-ACF4-353D86301BC5}" destId="{872C4CC7-2B4F-4A85-B2D3-EFD8517A5025}" srcOrd="1" destOrd="0" presId="urn:microsoft.com/office/officeart/2018/2/layout/IconLabelList"/>
    <dgm:cxn modelId="{2E8C667B-3627-4618-A39C-27C0C5010983}" type="presParOf" srcId="{AB3A5979-42C9-42E2-ACF4-353D86301BC5}" destId="{0649BF5F-4F87-4785-BAD9-C075CDCB74CE}" srcOrd="2" destOrd="0" presId="urn:microsoft.com/office/officeart/2018/2/layout/IconLabelList"/>
    <dgm:cxn modelId="{B2C2CF14-34E7-491B-8FDB-A85C52D5637A}" type="presParOf" srcId="{0649BF5F-4F87-4785-BAD9-C075CDCB74CE}" destId="{D92C8B8C-6F93-47D8-ABF0-DC3E2F50F6C8}" srcOrd="0" destOrd="0" presId="urn:microsoft.com/office/officeart/2018/2/layout/IconLabelList"/>
    <dgm:cxn modelId="{63B6D0F7-DBB2-4AA1-97DD-7DA28A6944C9}" type="presParOf" srcId="{0649BF5F-4F87-4785-BAD9-C075CDCB74CE}" destId="{6FCE2DC6-2F65-42EC-941C-37130E8319CF}" srcOrd="1" destOrd="0" presId="urn:microsoft.com/office/officeart/2018/2/layout/IconLabelList"/>
    <dgm:cxn modelId="{50E5BF51-1B42-4645-9EC2-B451064649E9}" type="presParOf" srcId="{0649BF5F-4F87-4785-BAD9-C075CDCB74CE}" destId="{6E4437EC-54A0-47C1-B295-3E4238B10939}" srcOrd="2" destOrd="0" presId="urn:microsoft.com/office/officeart/2018/2/layout/IconLabelList"/>
    <dgm:cxn modelId="{6244A57A-7031-4AE8-B392-6297BB4D926E}" type="presParOf" srcId="{AB3A5979-42C9-42E2-ACF4-353D86301BC5}" destId="{40A8157B-B458-433B-8826-B3EB3AACE90B}" srcOrd="3" destOrd="0" presId="urn:microsoft.com/office/officeart/2018/2/layout/IconLabelList"/>
    <dgm:cxn modelId="{3D73EAF8-3584-4693-8D57-46417E26C10F}" type="presParOf" srcId="{AB3A5979-42C9-42E2-ACF4-353D86301BC5}" destId="{7F0C0D30-BECF-4E2D-9BF0-BDCFA7DBD2FC}" srcOrd="4" destOrd="0" presId="urn:microsoft.com/office/officeart/2018/2/layout/IconLabelList"/>
    <dgm:cxn modelId="{EAC08BA3-ABFE-490E-9D05-9733509AD456}" type="presParOf" srcId="{7F0C0D30-BECF-4E2D-9BF0-BDCFA7DBD2FC}" destId="{38CDD8E2-A6A1-47EA-AA1A-E8637F2B5389}" srcOrd="0" destOrd="0" presId="urn:microsoft.com/office/officeart/2018/2/layout/IconLabelList"/>
    <dgm:cxn modelId="{29642C76-67D5-486A-BC8A-74D61FB8988A}" type="presParOf" srcId="{7F0C0D30-BECF-4E2D-9BF0-BDCFA7DBD2FC}" destId="{B4423FBB-6DF9-4F1C-9F04-82599C67FAFC}" srcOrd="1" destOrd="0" presId="urn:microsoft.com/office/officeart/2018/2/layout/IconLabelList"/>
    <dgm:cxn modelId="{6EE663BE-D155-4411-88B7-D7A79BA2C013}" type="presParOf" srcId="{7F0C0D30-BECF-4E2D-9BF0-BDCFA7DBD2FC}" destId="{3ED35C6F-96FA-4A52-ACFD-A8318D9004CA}" srcOrd="2" destOrd="0" presId="urn:microsoft.com/office/officeart/2018/2/layout/IconLabelList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891781C-2E3A-443C-AB5E-261D4E564F95}" type="doc">
      <dgm:prSet loTypeId="urn:microsoft.com/office/officeart/2005/8/layout/cycle1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3780BA40-3C27-4928-A2AA-B90358FE38B4}">
      <dgm:prSet custT="1"/>
      <dgm:spPr/>
      <dgm:t>
        <a:bodyPr/>
        <a:lstStyle/>
        <a:p>
          <a:pPr algn="ctr"/>
          <a:r>
            <a:rPr lang="en-US" sz="2400" b="1" dirty="0"/>
            <a:t>TWO PRIMARY</a:t>
          </a:r>
          <a:endParaRPr lang="en-US" sz="2400" dirty="0"/>
        </a:p>
      </dgm:t>
    </dgm:pt>
    <dgm:pt modelId="{1E99957F-3015-4803-95DA-FD1F0C87101A}" type="parTrans" cxnId="{28911D52-3784-4842-9094-0DAD12F3D581}">
      <dgm:prSet/>
      <dgm:spPr/>
      <dgm:t>
        <a:bodyPr/>
        <a:lstStyle/>
        <a:p>
          <a:endParaRPr lang="en-US"/>
        </a:p>
      </dgm:t>
    </dgm:pt>
    <dgm:pt modelId="{E723782B-A875-4C38-86BF-0A8B12CEFBC7}" type="sibTrans" cxnId="{28911D52-3784-4842-9094-0DAD12F3D581}">
      <dgm:prSet/>
      <dgm:spPr/>
      <dgm:t>
        <a:bodyPr/>
        <a:lstStyle/>
        <a:p>
          <a:endParaRPr lang="en-US"/>
        </a:p>
      </dgm:t>
    </dgm:pt>
    <dgm:pt modelId="{32B9CAF6-3D16-4928-AB9D-3E7D30DA2398}">
      <dgm:prSet custT="1"/>
      <dgm:spPr/>
      <dgm:t>
        <a:bodyPr/>
        <a:lstStyle/>
        <a:p>
          <a:pPr algn="l"/>
          <a:r>
            <a:rPr lang="en-US" sz="1800" dirty="0"/>
            <a:t>DIGITAL COLLECTIONS REPOSITORY</a:t>
          </a:r>
          <a:br>
            <a:rPr lang="en-US" sz="1100" dirty="0"/>
          </a:br>
          <a:endParaRPr lang="en-US" sz="1100" dirty="0"/>
        </a:p>
      </dgm:t>
    </dgm:pt>
    <dgm:pt modelId="{37C8CE0B-0D72-497B-AB2E-3C1F1B5118D8}" type="parTrans" cxnId="{65D86DD8-FE60-40E7-BEDE-179C5FC5DE15}">
      <dgm:prSet/>
      <dgm:spPr/>
      <dgm:t>
        <a:bodyPr/>
        <a:lstStyle/>
        <a:p>
          <a:endParaRPr lang="en-US"/>
        </a:p>
      </dgm:t>
    </dgm:pt>
    <dgm:pt modelId="{C5F14AC1-C095-4B31-8E15-51C4C02FA626}" type="sibTrans" cxnId="{65D86DD8-FE60-40E7-BEDE-179C5FC5DE15}">
      <dgm:prSet/>
      <dgm:spPr/>
      <dgm:t>
        <a:bodyPr/>
        <a:lstStyle/>
        <a:p>
          <a:endParaRPr lang="en-US"/>
        </a:p>
      </dgm:t>
    </dgm:pt>
    <dgm:pt modelId="{98339BDF-4644-4420-98CB-CB326D4F7C3D}">
      <dgm:prSet custT="1"/>
      <dgm:spPr/>
      <dgm:t>
        <a:bodyPr/>
        <a:lstStyle/>
        <a:p>
          <a:r>
            <a:rPr lang="en-US" sz="2400" b="1" dirty="0"/>
            <a:t>FOUR TERTIARY</a:t>
          </a:r>
          <a:endParaRPr lang="en-US" sz="2400" dirty="0"/>
        </a:p>
      </dgm:t>
    </dgm:pt>
    <dgm:pt modelId="{85EFE04D-D6D8-4108-9BDC-3AA1EBAB0C6F}" type="parTrans" cxnId="{0E9573D1-0770-41C0-A746-F5A10C68DDB6}">
      <dgm:prSet/>
      <dgm:spPr/>
      <dgm:t>
        <a:bodyPr/>
        <a:lstStyle/>
        <a:p>
          <a:endParaRPr lang="en-US"/>
        </a:p>
      </dgm:t>
    </dgm:pt>
    <dgm:pt modelId="{5610D5B2-6BD9-4901-A47D-A8E0FED7EB7D}" type="sibTrans" cxnId="{0E9573D1-0770-41C0-A746-F5A10C68DDB6}">
      <dgm:prSet/>
      <dgm:spPr/>
      <dgm:t>
        <a:bodyPr/>
        <a:lstStyle/>
        <a:p>
          <a:endParaRPr lang="en-US"/>
        </a:p>
      </dgm:t>
    </dgm:pt>
    <dgm:pt modelId="{A1949FC2-6505-4960-8EAF-F45EEF038EE1}">
      <dgm:prSet/>
      <dgm:spPr/>
      <dgm:t>
        <a:bodyPr/>
        <a:lstStyle/>
        <a:p>
          <a:r>
            <a:rPr lang="en-US" sz="1200" dirty="0"/>
            <a:t>Electronic Thesis and Dissertation Management System </a:t>
          </a:r>
        </a:p>
      </dgm:t>
    </dgm:pt>
    <dgm:pt modelId="{D8FB1834-A0BA-4CC8-99B3-A5C9ECF6268A}" type="sibTrans" cxnId="{D579A052-3BDA-4E4C-BA3E-B489C52FC4E0}">
      <dgm:prSet/>
      <dgm:spPr/>
      <dgm:t>
        <a:bodyPr/>
        <a:lstStyle/>
        <a:p>
          <a:endParaRPr lang="en-US"/>
        </a:p>
      </dgm:t>
    </dgm:pt>
    <dgm:pt modelId="{BCABD873-2AB0-4720-8B62-2409168BCA20}" type="parTrans" cxnId="{D579A052-3BDA-4E4C-BA3E-B489C52FC4E0}">
      <dgm:prSet/>
      <dgm:spPr/>
      <dgm:t>
        <a:bodyPr/>
        <a:lstStyle/>
        <a:p>
          <a:endParaRPr lang="en-US"/>
        </a:p>
      </dgm:t>
    </dgm:pt>
    <dgm:pt modelId="{C2858497-5C7E-4799-9AC4-B12A54B4660A}">
      <dgm:prSet/>
      <dgm:spPr/>
      <dgm:t>
        <a:bodyPr/>
        <a:lstStyle/>
        <a:p>
          <a:r>
            <a:rPr lang="en-US" sz="1200" dirty="0"/>
            <a:t>User Interface/Content Management Software</a:t>
          </a:r>
        </a:p>
      </dgm:t>
    </dgm:pt>
    <dgm:pt modelId="{8092B521-B881-4868-BD73-2AB08F5368EA}" type="sibTrans" cxnId="{8411DD2E-906A-441A-9C66-B190C8BB0BB0}">
      <dgm:prSet/>
      <dgm:spPr/>
      <dgm:t>
        <a:bodyPr/>
        <a:lstStyle/>
        <a:p>
          <a:endParaRPr lang="en-US"/>
        </a:p>
      </dgm:t>
    </dgm:pt>
    <dgm:pt modelId="{92F64CE4-1399-4CBC-B94A-F69FAE871756}" type="parTrans" cxnId="{8411DD2E-906A-441A-9C66-B190C8BB0BB0}">
      <dgm:prSet/>
      <dgm:spPr/>
      <dgm:t>
        <a:bodyPr/>
        <a:lstStyle/>
        <a:p>
          <a:endParaRPr lang="en-US"/>
        </a:p>
      </dgm:t>
    </dgm:pt>
    <dgm:pt modelId="{BCFCF076-495C-4E47-A603-750F3D5D9E85}">
      <dgm:prSet custT="1"/>
      <dgm:spPr/>
      <dgm:t>
        <a:bodyPr/>
        <a:lstStyle/>
        <a:p>
          <a:r>
            <a:rPr lang="en-US" sz="1200" dirty="0"/>
            <a:t>Identity Management System</a:t>
          </a:r>
        </a:p>
      </dgm:t>
    </dgm:pt>
    <dgm:pt modelId="{1108E394-2915-4FEE-9867-EA22A91AF284}" type="parTrans" cxnId="{F4BE4D78-CE2E-49E0-BF1B-E03ACF903E3A}">
      <dgm:prSet/>
      <dgm:spPr/>
      <dgm:t>
        <a:bodyPr/>
        <a:lstStyle/>
        <a:p>
          <a:endParaRPr lang="en-US"/>
        </a:p>
      </dgm:t>
    </dgm:pt>
    <dgm:pt modelId="{A05BF4DE-EF01-4011-8905-3447E7CAD9C8}" type="sibTrans" cxnId="{F4BE4D78-CE2E-49E0-BF1B-E03ACF903E3A}">
      <dgm:prSet/>
      <dgm:spPr/>
      <dgm:t>
        <a:bodyPr/>
        <a:lstStyle/>
        <a:p>
          <a:endParaRPr lang="en-US"/>
        </a:p>
      </dgm:t>
    </dgm:pt>
    <dgm:pt modelId="{B46983D7-5AF4-4FA2-A8E3-921772C00D5B}">
      <dgm:prSet custT="1"/>
      <dgm:spPr/>
      <dgm:t>
        <a:bodyPr/>
        <a:lstStyle/>
        <a:p>
          <a:r>
            <a:rPr lang="en-US" sz="1200" dirty="0"/>
            <a:t>Open Academic Journal Software</a:t>
          </a:r>
        </a:p>
      </dgm:t>
    </dgm:pt>
    <dgm:pt modelId="{898A6D8D-D55C-457C-9A87-1AE2315F656C}" type="parTrans" cxnId="{12FD17AA-7C5B-40E3-8D6D-93C058F05D57}">
      <dgm:prSet/>
      <dgm:spPr/>
      <dgm:t>
        <a:bodyPr/>
        <a:lstStyle/>
        <a:p>
          <a:endParaRPr lang="en-US"/>
        </a:p>
      </dgm:t>
    </dgm:pt>
    <dgm:pt modelId="{68D64438-20FA-49B2-8C22-A4F417F5ACFC}" type="sibTrans" cxnId="{12FD17AA-7C5B-40E3-8D6D-93C058F05D57}">
      <dgm:prSet/>
      <dgm:spPr/>
      <dgm:t>
        <a:bodyPr/>
        <a:lstStyle/>
        <a:p>
          <a:endParaRPr lang="en-US"/>
        </a:p>
      </dgm:t>
    </dgm:pt>
    <dgm:pt modelId="{E4250D52-E091-4F73-B51E-50041DCFB96C}">
      <dgm:prSet custT="1"/>
      <dgm:spPr/>
      <dgm:t>
        <a:bodyPr/>
        <a:lstStyle/>
        <a:p>
          <a:pPr algn="l"/>
          <a:r>
            <a:rPr lang="en-US" sz="1800" dirty="0"/>
            <a:t>RESEARCH DATA REPOSITORY</a:t>
          </a:r>
        </a:p>
      </dgm:t>
    </dgm:pt>
    <dgm:pt modelId="{ECFDD2B0-61FC-4A8A-BA98-E68E01C5591B}" type="sibTrans" cxnId="{1701BC03-E0FF-4281-9961-E241A8A01F20}">
      <dgm:prSet/>
      <dgm:spPr/>
      <dgm:t>
        <a:bodyPr/>
        <a:lstStyle/>
        <a:p>
          <a:endParaRPr lang="en-US"/>
        </a:p>
      </dgm:t>
    </dgm:pt>
    <dgm:pt modelId="{E7C06719-7902-4B2D-A6B4-150A08DC27DF}" type="parTrans" cxnId="{1701BC03-E0FF-4281-9961-E241A8A01F20}">
      <dgm:prSet/>
      <dgm:spPr/>
      <dgm:t>
        <a:bodyPr/>
        <a:lstStyle/>
        <a:p>
          <a:endParaRPr lang="en-US"/>
        </a:p>
      </dgm:t>
    </dgm:pt>
    <dgm:pt modelId="{811ECBBE-EAA9-4704-BAC0-5F0A472C3D06}" type="pres">
      <dgm:prSet presAssocID="{0891781C-2E3A-443C-AB5E-261D4E564F95}" presName="cycle" presStyleCnt="0">
        <dgm:presLayoutVars>
          <dgm:dir/>
          <dgm:resizeHandles val="exact"/>
        </dgm:presLayoutVars>
      </dgm:prSet>
      <dgm:spPr/>
    </dgm:pt>
    <dgm:pt modelId="{9A54EAF7-C038-4F21-B9F8-2DCAAE0052E7}" type="pres">
      <dgm:prSet presAssocID="{3780BA40-3C27-4928-A2AA-B90358FE38B4}" presName="dummy" presStyleCnt="0"/>
      <dgm:spPr/>
    </dgm:pt>
    <dgm:pt modelId="{0F9F82B3-617F-463F-807E-A6B4EFD0365E}" type="pres">
      <dgm:prSet presAssocID="{3780BA40-3C27-4928-A2AA-B90358FE38B4}" presName="node" presStyleLbl="revTx" presStyleIdx="0" presStyleCnt="2" custScaleX="102168" custRadScaleRad="93085" custRadScaleInc="-298996">
        <dgm:presLayoutVars>
          <dgm:bulletEnabled val="1"/>
        </dgm:presLayoutVars>
      </dgm:prSet>
      <dgm:spPr/>
    </dgm:pt>
    <dgm:pt modelId="{756105E2-35C6-4485-8B91-BE4CE4931694}" type="pres">
      <dgm:prSet presAssocID="{E723782B-A875-4C38-86BF-0A8B12CEFBC7}" presName="sibTrans" presStyleLbl="node1" presStyleIdx="0" presStyleCnt="2"/>
      <dgm:spPr/>
    </dgm:pt>
    <dgm:pt modelId="{4224D3ED-5179-4172-8D76-24098B523F9D}" type="pres">
      <dgm:prSet presAssocID="{98339BDF-4644-4420-98CB-CB326D4F7C3D}" presName="dummy" presStyleCnt="0"/>
      <dgm:spPr/>
    </dgm:pt>
    <dgm:pt modelId="{1B6DE6C1-3A9F-44E3-8F56-7DDDD4973569}" type="pres">
      <dgm:prSet presAssocID="{98339BDF-4644-4420-98CB-CB326D4F7C3D}" presName="node" presStyleLbl="revTx" presStyleIdx="1" presStyleCnt="2" custRadScaleRad="126529" custRadScaleInc="-299206">
        <dgm:presLayoutVars>
          <dgm:bulletEnabled val="1"/>
        </dgm:presLayoutVars>
      </dgm:prSet>
      <dgm:spPr/>
    </dgm:pt>
    <dgm:pt modelId="{A3E4BAFF-03B8-4A81-A451-76424EDB7F22}" type="pres">
      <dgm:prSet presAssocID="{5610D5B2-6BD9-4901-A47D-A8E0FED7EB7D}" presName="sibTrans" presStyleLbl="node1" presStyleIdx="1" presStyleCnt="2"/>
      <dgm:spPr/>
    </dgm:pt>
  </dgm:ptLst>
  <dgm:cxnLst>
    <dgm:cxn modelId="{1701BC03-E0FF-4281-9961-E241A8A01F20}" srcId="{3780BA40-3C27-4928-A2AA-B90358FE38B4}" destId="{E4250D52-E091-4F73-B51E-50041DCFB96C}" srcOrd="0" destOrd="0" parTransId="{E7C06719-7902-4B2D-A6B4-150A08DC27DF}" sibTransId="{ECFDD2B0-61FC-4A8A-BA98-E68E01C5591B}"/>
    <dgm:cxn modelId="{8411DD2E-906A-441A-9C66-B190C8BB0BB0}" srcId="{98339BDF-4644-4420-98CB-CB326D4F7C3D}" destId="{C2858497-5C7E-4799-9AC4-B12A54B4660A}" srcOrd="3" destOrd="0" parTransId="{92F64CE4-1399-4CBC-B94A-F69FAE871756}" sibTransId="{8092B521-B881-4868-BD73-2AB08F5368EA}"/>
    <dgm:cxn modelId="{66312D34-E00F-4201-8B08-E6169F0A2D4F}" type="presOf" srcId="{32B9CAF6-3D16-4928-AB9D-3E7D30DA2398}" destId="{0F9F82B3-617F-463F-807E-A6B4EFD0365E}" srcOrd="0" destOrd="2" presId="urn:microsoft.com/office/officeart/2005/8/layout/cycle1"/>
    <dgm:cxn modelId="{E3B18C49-5727-4A31-A0A8-F93C2A180A43}" type="presOf" srcId="{3780BA40-3C27-4928-A2AA-B90358FE38B4}" destId="{0F9F82B3-617F-463F-807E-A6B4EFD0365E}" srcOrd="0" destOrd="0" presId="urn:microsoft.com/office/officeart/2005/8/layout/cycle1"/>
    <dgm:cxn modelId="{6046C26D-711E-4366-9B60-B08BA1D1525F}" type="presOf" srcId="{98339BDF-4644-4420-98CB-CB326D4F7C3D}" destId="{1B6DE6C1-3A9F-44E3-8F56-7DDDD4973569}" srcOrd="0" destOrd="0" presId="urn:microsoft.com/office/officeart/2005/8/layout/cycle1"/>
    <dgm:cxn modelId="{28911D52-3784-4842-9094-0DAD12F3D581}" srcId="{0891781C-2E3A-443C-AB5E-261D4E564F95}" destId="{3780BA40-3C27-4928-A2AA-B90358FE38B4}" srcOrd="0" destOrd="0" parTransId="{1E99957F-3015-4803-95DA-FD1F0C87101A}" sibTransId="{E723782B-A875-4C38-86BF-0A8B12CEFBC7}"/>
    <dgm:cxn modelId="{D579A052-3BDA-4E4C-BA3E-B489C52FC4E0}" srcId="{98339BDF-4644-4420-98CB-CB326D4F7C3D}" destId="{A1949FC2-6505-4960-8EAF-F45EEF038EE1}" srcOrd="0" destOrd="0" parTransId="{BCABD873-2AB0-4720-8B62-2409168BCA20}" sibTransId="{D8FB1834-A0BA-4CC8-99B3-A5C9ECF6268A}"/>
    <dgm:cxn modelId="{6242DB72-9987-422B-AAAF-F25850D2ED36}" type="presOf" srcId="{B46983D7-5AF4-4FA2-A8E3-921772C00D5B}" destId="{1B6DE6C1-3A9F-44E3-8F56-7DDDD4973569}" srcOrd="0" destOrd="3" presId="urn:microsoft.com/office/officeart/2005/8/layout/cycle1"/>
    <dgm:cxn modelId="{F4BE4D78-CE2E-49E0-BF1B-E03ACF903E3A}" srcId="{98339BDF-4644-4420-98CB-CB326D4F7C3D}" destId="{BCFCF076-495C-4E47-A603-750F3D5D9E85}" srcOrd="1" destOrd="0" parTransId="{1108E394-2915-4FEE-9867-EA22A91AF284}" sibTransId="{A05BF4DE-EF01-4011-8905-3447E7CAD9C8}"/>
    <dgm:cxn modelId="{FA611292-C130-4DF5-ACE5-D72609CFCC11}" type="presOf" srcId="{0891781C-2E3A-443C-AB5E-261D4E564F95}" destId="{811ECBBE-EAA9-4704-BAC0-5F0A472C3D06}" srcOrd="0" destOrd="0" presId="urn:microsoft.com/office/officeart/2005/8/layout/cycle1"/>
    <dgm:cxn modelId="{C532619F-4D24-4783-9030-61BA85F68C43}" type="presOf" srcId="{A1949FC2-6505-4960-8EAF-F45EEF038EE1}" destId="{1B6DE6C1-3A9F-44E3-8F56-7DDDD4973569}" srcOrd="0" destOrd="1" presId="urn:microsoft.com/office/officeart/2005/8/layout/cycle1"/>
    <dgm:cxn modelId="{794C61A6-1525-42D9-81B6-3342458A8721}" type="presOf" srcId="{C2858497-5C7E-4799-9AC4-B12A54B4660A}" destId="{1B6DE6C1-3A9F-44E3-8F56-7DDDD4973569}" srcOrd="0" destOrd="4" presId="urn:microsoft.com/office/officeart/2005/8/layout/cycle1"/>
    <dgm:cxn modelId="{12FD17AA-7C5B-40E3-8D6D-93C058F05D57}" srcId="{98339BDF-4644-4420-98CB-CB326D4F7C3D}" destId="{B46983D7-5AF4-4FA2-A8E3-921772C00D5B}" srcOrd="2" destOrd="0" parTransId="{898A6D8D-D55C-457C-9A87-1AE2315F656C}" sibTransId="{68D64438-20FA-49B2-8C22-A4F417F5ACFC}"/>
    <dgm:cxn modelId="{62C487AB-A14A-468E-BCBA-0875515270B3}" type="presOf" srcId="{E4250D52-E091-4F73-B51E-50041DCFB96C}" destId="{0F9F82B3-617F-463F-807E-A6B4EFD0365E}" srcOrd="0" destOrd="1" presId="urn:microsoft.com/office/officeart/2005/8/layout/cycle1"/>
    <dgm:cxn modelId="{294795B3-2A89-4995-B6EC-D438B2E48C3D}" type="presOf" srcId="{BCFCF076-495C-4E47-A603-750F3D5D9E85}" destId="{1B6DE6C1-3A9F-44E3-8F56-7DDDD4973569}" srcOrd="0" destOrd="2" presId="urn:microsoft.com/office/officeart/2005/8/layout/cycle1"/>
    <dgm:cxn modelId="{89F028C8-ADD1-4E0E-904F-2D455B92DF7A}" type="presOf" srcId="{E723782B-A875-4C38-86BF-0A8B12CEFBC7}" destId="{756105E2-35C6-4485-8B91-BE4CE4931694}" srcOrd="0" destOrd="0" presId="urn:microsoft.com/office/officeart/2005/8/layout/cycle1"/>
    <dgm:cxn modelId="{0E9573D1-0770-41C0-A746-F5A10C68DDB6}" srcId="{0891781C-2E3A-443C-AB5E-261D4E564F95}" destId="{98339BDF-4644-4420-98CB-CB326D4F7C3D}" srcOrd="1" destOrd="0" parTransId="{85EFE04D-D6D8-4108-9BDC-3AA1EBAB0C6F}" sibTransId="{5610D5B2-6BD9-4901-A47D-A8E0FED7EB7D}"/>
    <dgm:cxn modelId="{65D86DD8-FE60-40E7-BEDE-179C5FC5DE15}" srcId="{3780BA40-3C27-4928-A2AA-B90358FE38B4}" destId="{32B9CAF6-3D16-4928-AB9D-3E7D30DA2398}" srcOrd="1" destOrd="0" parTransId="{37C8CE0B-0D72-497B-AB2E-3C1F1B5118D8}" sibTransId="{C5F14AC1-C095-4B31-8E15-51C4C02FA626}"/>
    <dgm:cxn modelId="{14A65FE5-CE09-490B-83AE-2BB77E047F1B}" type="presOf" srcId="{5610D5B2-6BD9-4901-A47D-A8E0FED7EB7D}" destId="{A3E4BAFF-03B8-4A81-A451-76424EDB7F22}" srcOrd="0" destOrd="0" presId="urn:microsoft.com/office/officeart/2005/8/layout/cycle1"/>
    <dgm:cxn modelId="{1CA19D73-5111-426B-A005-9636DE4455ED}" type="presParOf" srcId="{811ECBBE-EAA9-4704-BAC0-5F0A472C3D06}" destId="{9A54EAF7-C038-4F21-B9F8-2DCAAE0052E7}" srcOrd="0" destOrd="0" presId="urn:microsoft.com/office/officeart/2005/8/layout/cycle1"/>
    <dgm:cxn modelId="{0FFBD427-64C3-4C0B-BDC7-0D5CA16DB9B5}" type="presParOf" srcId="{811ECBBE-EAA9-4704-BAC0-5F0A472C3D06}" destId="{0F9F82B3-617F-463F-807E-A6B4EFD0365E}" srcOrd="1" destOrd="0" presId="urn:microsoft.com/office/officeart/2005/8/layout/cycle1"/>
    <dgm:cxn modelId="{3D8CB7EF-67F2-4DE0-821C-36A208A8605F}" type="presParOf" srcId="{811ECBBE-EAA9-4704-BAC0-5F0A472C3D06}" destId="{756105E2-35C6-4485-8B91-BE4CE4931694}" srcOrd="2" destOrd="0" presId="urn:microsoft.com/office/officeart/2005/8/layout/cycle1"/>
    <dgm:cxn modelId="{12B83BED-B5BC-416B-A4F7-A382BD6E59C9}" type="presParOf" srcId="{811ECBBE-EAA9-4704-BAC0-5F0A472C3D06}" destId="{4224D3ED-5179-4172-8D76-24098B523F9D}" srcOrd="3" destOrd="0" presId="urn:microsoft.com/office/officeart/2005/8/layout/cycle1"/>
    <dgm:cxn modelId="{DE9AEFBD-394E-4228-A5BC-413AF89FA938}" type="presParOf" srcId="{811ECBBE-EAA9-4704-BAC0-5F0A472C3D06}" destId="{1B6DE6C1-3A9F-44E3-8F56-7DDDD4973569}" srcOrd="4" destOrd="0" presId="urn:microsoft.com/office/officeart/2005/8/layout/cycle1"/>
    <dgm:cxn modelId="{A9F60AAC-E7D8-49FC-AD4E-7A16CCE50B6E}" type="presParOf" srcId="{811ECBBE-EAA9-4704-BAC0-5F0A472C3D06}" destId="{A3E4BAFF-03B8-4A81-A451-76424EDB7F22}" srcOrd="5" destOrd="0" presId="urn:microsoft.com/office/officeart/2005/8/layout/cycle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56CC9BD-2AD6-46B4-A0FA-0C82B30D25D3}">
      <dsp:nvSpPr>
        <dsp:cNvPr id="0" name=""/>
        <dsp:cNvSpPr/>
      </dsp:nvSpPr>
      <dsp:spPr>
        <a:xfrm>
          <a:off x="2336159" y="2228882"/>
          <a:ext cx="746718" cy="746718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FD7013D-8453-4A76-8C5C-88273939C36F}">
      <dsp:nvSpPr>
        <dsp:cNvPr id="0" name=""/>
        <dsp:cNvSpPr/>
      </dsp:nvSpPr>
      <dsp:spPr>
        <a:xfrm>
          <a:off x="2007910" y="3162203"/>
          <a:ext cx="1659374" cy="66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Customizable Components</a:t>
          </a:r>
        </a:p>
      </dsp:txBody>
      <dsp:txXfrm>
        <a:off x="2007910" y="3162203"/>
        <a:ext cx="1659374" cy="663750"/>
      </dsp:txXfrm>
    </dsp:sp>
    <dsp:sp modelId="{D92C8B8C-6F93-47D8-ABF0-DC3E2F50F6C8}">
      <dsp:nvSpPr>
        <dsp:cNvPr id="0" name=""/>
        <dsp:cNvSpPr/>
      </dsp:nvSpPr>
      <dsp:spPr>
        <a:xfrm>
          <a:off x="3183245" y="242969"/>
          <a:ext cx="746718" cy="746718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4437EC-54A0-47C1-B295-3E4238B10939}">
      <dsp:nvSpPr>
        <dsp:cNvPr id="0" name=""/>
        <dsp:cNvSpPr/>
      </dsp:nvSpPr>
      <dsp:spPr>
        <a:xfrm>
          <a:off x="2726917" y="1243441"/>
          <a:ext cx="1659374" cy="66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Active Developer Communities</a:t>
          </a:r>
        </a:p>
      </dsp:txBody>
      <dsp:txXfrm>
        <a:off x="2726917" y="1243441"/>
        <a:ext cx="1659374" cy="663750"/>
      </dsp:txXfrm>
    </dsp:sp>
    <dsp:sp modelId="{38CDD8E2-A6A1-47EA-AA1A-E8637F2B5389}">
      <dsp:nvSpPr>
        <dsp:cNvPr id="0" name=""/>
        <dsp:cNvSpPr/>
      </dsp:nvSpPr>
      <dsp:spPr>
        <a:xfrm>
          <a:off x="1021408" y="251772"/>
          <a:ext cx="746718" cy="746718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ED35C6F-96FA-4A52-ACFD-A8318D9004CA}">
      <dsp:nvSpPr>
        <dsp:cNvPr id="0" name=""/>
        <dsp:cNvSpPr/>
      </dsp:nvSpPr>
      <dsp:spPr>
        <a:xfrm>
          <a:off x="585029" y="1172893"/>
          <a:ext cx="1659374" cy="66375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800100">
            <a:lnSpc>
              <a:spcPct val="10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800" kern="1200" dirty="0"/>
            <a:t>Open Source Software</a:t>
          </a:r>
        </a:p>
      </dsp:txBody>
      <dsp:txXfrm>
        <a:off x="585029" y="1172893"/>
        <a:ext cx="1659374" cy="663750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F9F82B3-617F-463F-807E-A6B4EFD0365E}">
      <dsp:nvSpPr>
        <dsp:cNvPr id="0" name=""/>
        <dsp:cNvSpPr/>
      </dsp:nvSpPr>
      <dsp:spPr>
        <a:xfrm>
          <a:off x="83862" y="1458028"/>
          <a:ext cx="2115534" cy="2070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TWO PRIMARY</a:t>
          </a:r>
          <a:endParaRPr lang="en-US" sz="2400" kern="1200" dirty="0"/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RESEARCH DATA REPOSITORY</a:t>
          </a:r>
        </a:p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800" kern="1200" dirty="0"/>
            <a:t>DIGITAL COLLECTIONS REPOSITORY</a:t>
          </a:r>
          <a:br>
            <a:rPr lang="en-US" sz="1100" kern="1200" dirty="0"/>
          </a:br>
          <a:endParaRPr lang="en-US" sz="1100" kern="1200" dirty="0"/>
        </a:p>
      </dsp:txBody>
      <dsp:txXfrm>
        <a:off x="83862" y="1458028"/>
        <a:ext cx="2115534" cy="2070643"/>
      </dsp:txXfrm>
    </dsp:sp>
    <dsp:sp modelId="{756105E2-35C6-4485-8B91-BE4CE4931694}">
      <dsp:nvSpPr>
        <dsp:cNvPr id="0" name=""/>
        <dsp:cNvSpPr/>
      </dsp:nvSpPr>
      <dsp:spPr>
        <a:xfrm>
          <a:off x="669005" y="463242"/>
          <a:ext cx="4261241" cy="4261241"/>
        </a:xfrm>
        <a:prstGeom prst="circularArrow">
          <a:avLst>
            <a:gd name="adj1" fmla="val 9476"/>
            <a:gd name="adj2" fmla="val 684293"/>
            <a:gd name="adj3" fmla="val 18480880"/>
            <a:gd name="adj4" fmla="val 13327833"/>
            <a:gd name="adj5" fmla="val 110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6DE6C1-3A9F-44E3-8F56-7DDDD4973569}">
      <dsp:nvSpPr>
        <dsp:cNvPr id="0" name=""/>
        <dsp:cNvSpPr/>
      </dsp:nvSpPr>
      <dsp:spPr>
        <a:xfrm>
          <a:off x="3387113" y="1492412"/>
          <a:ext cx="2070643" cy="2070643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0480" tIns="30480" rIns="30480" bIns="3048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2400" b="1" kern="1200" dirty="0"/>
            <a:t>FOUR TERTIARY</a:t>
          </a:r>
          <a:endParaRPr lang="en-US" sz="2400" kern="1200" dirty="0"/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Electronic Thesis and Dissertation Management System 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Identity Management System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Open Academic Journal Software</a:t>
          </a:r>
        </a:p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en-US" sz="1200" kern="1200" dirty="0"/>
            <a:t>User Interface/Content Management Software</a:t>
          </a:r>
        </a:p>
      </dsp:txBody>
      <dsp:txXfrm>
        <a:off x="3387113" y="1492412"/>
        <a:ext cx="2070643" cy="2070643"/>
      </dsp:txXfrm>
    </dsp:sp>
    <dsp:sp modelId="{A3E4BAFF-03B8-4A81-A451-76424EDB7F22}">
      <dsp:nvSpPr>
        <dsp:cNvPr id="0" name=""/>
        <dsp:cNvSpPr/>
      </dsp:nvSpPr>
      <dsp:spPr>
        <a:xfrm>
          <a:off x="671193" y="297534"/>
          <a:ext cx="4261241" cy="4261241"/>
        </a:xfrm>
        <a:prstGeom prst="circularArrow">
          <a:avLst>
            <a:gd name="adj1" fmla="val 9476"/>
            <a:gd name="adj2" fmla="val 684293"/>
            <a:gd name="adj3" fmla="val 7683375"/>
            <a:gd name="adj4" fmla="val 2525278"/>
            <a:gd name="adj5" fmla="val 1105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LabelList">
  <dgm:title val="Icon Label List"/>
  <dgm:desc val="Use to show non-sequential or grouped chunks of information accompanied by a related visuals. Works best with icons or small pictures with short text ca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sameDir"/>
          <dgm:param type="off" val="ctr"/>
          <dgm:param type="vertAlign" val="mid"/>
          <dgm:param type="horzAlign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  <dgm:param type="vertAlign" val="mid"/>
          <dgm:param type="horzAlign" val="ctr"/>
        </dgm:alg>
      </dgm:else>
    </dgm:choose>
    <dgm:shape xmlns:r="http://schemas.openxmlformats.org/officeDocument/2006/relationships" r:blip="">
      <dgm:adjLst/>
    </dgm:shape>
    <dgm:presOf/>
    <dgm:choose name="Name3">
      <dgm:if name="Name4" axis="ch" ptType="node" func="cnt" op="lte" val="2">
        <dgm:constrLst>
          <dgm:constr type="h" for="ch" forName="compNode" refType="h" fact="0.4"/>
          <dgm:constr type="w" for="ch" forName="compNode" val="120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50"/>
          <dgm:constr type="h" for="des" forName="compNode" op="equ"/>
          <dgm:constr type="h" for="des" forName="textRect" op="equ"/>
        </dgm:constrLst>
      </dgm:if>
      <dgm:if name="Name5" axis="ch" ptType="node" func="cnt" op="lte" val="4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36"/>
          <dgm:constr type="h" for="des" forName="compNode" op="equ"/>
          <dgm:constr type="h" for="des" forName="textRect" op="equ"/>
        </dgm:constrLst>
      </dgm:if>
      <dgm:else name="Name6">
        <dgm:constrLst>
          <dgm:constr type="h" for="ch" forName="compNode" refType="h" fact="0.4"/>
          <dgm:constr type="w" for="ch" forName="compNode" refType="w"/>
          <dgm:constr type="w" for="ch" forName="sibTrans" refType="w" refFor="ch" refForName="compNode" fact="0.175"/>
          <dgm:constr type="sp" refType="w" refFor="ch" refForName="compNode" op="equ" fact="0.25"/>
          <dgm:constr type="primFontSz" for="des" ptType="node" op="equ" val="24"/>
          <dgm:constr type="h" for="des" forName="compNode" op="equ"/>
          <dgm:constr type="h" for="des" forName="textRect" op="equ"/>
        </dgm:constrLst>
      </dgm:else>
    </dgm:choose>
    <dgm:ruleLst>
      <dgm:rule type="w" for="ch" forName="compNode" val="50" fact="NaN" max="NaN"/>
    </dgm:ruleLst>
    <dgm:forEach name="Name7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4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h" for="ch" forName="spaceRect" refType="h" fact="0.15"/>
          <dgm:constr type="w" for="ch" forName="spaceRect" refType="w"/>
          <dgm:constr type="l" for="ch" forName="spaceRect"/>
          <dgm:constr type="t" for="ch" forName="spaceRect" refType="b" refFor="ch" refForName="iconRect"/>
          <dgm:constr type="h" for="ch" forName="textRect" val="20"/>
          <dgm:constr type="w" for="ch" forName="textRect" refType="w"/>
          <dgm:constr type="l" for="ch" forName="textRect"/>
          <dgm:constr type="t" for="ch" forName="textRect" refType="b" refFor="ch" refForName="spaceRect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spaceRect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textRect" styleLbl="revTx">
          <dgm:varLst>
            <dgm:chMax val="1"/>
            <dgm:chPref val="1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1" fact="NaN" max="NaN"/>
            <dgm:rule type="h" val="INF" fact="NaN" max="NaN"/>
          </dgm:ruleLst>
        </dgm:layoutNode>
      </dgm:layoutNode>
      <dgm:forEach name="Name8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1">
  <dgm:title val=""/>
  <dgm:desc val=""/>
  <dgm:catLst>
    <dgm:cat type="cycle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alg type="cycle">
          <dgm:param type="stAng" val="0"/>
          <dgm:param type="spanAng" val="360"/>
        </dgm:alg>
      </dgm:if>
      <dgm:else name="Name2">
        <dgm:alg type="cycle">
          <dgm:param type="stAng" val="0"/>
          <dgm:param type="spanAng" val="-360"/>
        </dgm:alg>
      </dgm:else>
    </dgm:choose>
    <dgm:shape xmlns:r="http://schemas.openxmlformats.org/officeDocument/2006/relationships" r:blip="">
      <dgm:adjLst/>
    </dgm:shape>
    <dgm:presOf/>
    <dgm:choose name="Name3">
      <dgm:if name="Name4" func="var" arg="dir" op="equ" val="norm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if>
      <dgm:else name="Name5">
        <dgm:constrLst>
          <dgm:constr type="diam" val="1"/>
          <dgm:constr type="w" for="ch" forName="node" refType="w"/>
          <dgm:constr type="w" for="ch" ptType="sibTrans" refType="w" refFor="ch" refForName="node" fact="0.5"/>
          <dgm:constr type="h" for="ch" ptType="sibTrans" op="equ"/>
          <dgm:constr type="diam" for="ch" ptType="sibTrans" refType="diam" op="equ" fact="-1"/>
          <dgm:constr type="sibSp" refType="w" refFor="ch" refForName="node" fact="0.15"/>
          <dgm:constr type="w" for="ch" forName="dummy" refType="sibSp" fact="2.8"/>
          <dgm:constr type="primFontSz" for="ch" forName="node" op="equ" val="65"/>
        </dgm:constrLst>
      </dgm:else>
    </dgm:choose>
    <dgm:ruleLst>
      <dgm:rule type="diam" val="INF" fact="NaN" max="NaN"/>
    </dgm:ruleLst>
    <dgm:forEach name="nodesForEach" axis="ch" ptType="node">
      <dgm:choose name="Name6">
        <dgm:if name="Name7" axis="par ch" ptType="doc node" func="cnt" op="gt" val="1">
          <dgm:layoutNode name="dummy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</dgm:if>
        <dgm:else name="Name8"/>
      </dgm:choose>
      <dgm:layoutNode name="node" styleLbl="revTx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Name11" axis="followSib" ptType="sibTrans" hideLastTrans="0" cnt="1">
            <dgm:layoutNode name="sibTrans" styleLbl="node1">
              <dgm:alg type="conn">
                <dgm:param type="connRout" val="curve"/>
                <dgm:param type="begPts" val="radial"/>
                <dgm:param type="endPts" val="radial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begPad"/>
                <dgm:constr type="endPad"/>
              </dgm:constrLst>
              <dgm:ruleLst/>
            </dgm:layoutNode>
          </dgm:forEach>
        </dgm:if>
        <dgm:else name="Name12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623A3B1-E279-415D-870F-83DC649F17FE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1490CB-1275-401A-B7D3-E8710F3A4A5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679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/>
              <a:t>Ecosystem Metaphor Look at Relationships in the Digital Environment</a:t>
            </a:r>
            <a:br>
              <a:rPr lang="en-US"/>
            </a:br>
            <a:r>
              <a:rPr lang="en-US"/>
              <a:t> Specifically Focuses Upon the Discrete Component Relationships with the Networked Digital Environment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490CB-1275-401A-B7D3-E8710F3A4A5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69131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Ecosystem Metaphor Look at Relationships in the Digital Environment</a:t>
            </a:r>
            <a:br>
              <a:rPr lang="en-US" dirty="0"/>
            </a:br>
            <a:r>
              <a:rPr lang="en-US" dirty="0"/>
              <a:t> Specifically Focuses Upon the Discrete Component Relationships with the Networked Digital Environment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61490CB-1275-401A-B7D3-E8710F3A4A5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7420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4A4CB5C-9868-4999-9C2C-1CA61D01812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29BC8EE-2D46-48AC-92D3-73BCBA30439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C2BEDD2-97DB-4093-9225-9F008A9ED0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2493F9-BFE4-46F8-B034-CD7ADAA514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7B3AAD-A67C-40DC-9A28-651D59A299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75775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D38EB45-FED4-454E-AD51-A903E70B71F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367E078-1778-4B33-AAD9-3BDE42D1682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B92141-B5C0-4115-96E9-B8357D81B9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6BCAB23-74F7-49C0-B479-34EE553EB1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7140C5A-D7CA-4B6E-BABB-BB77FEC1DA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65055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F31375-DB50-4BE9-B31B-AEB0E3F72F6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16DF41-DADA-41B5-9857-70263C8BA9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ED0293-F165-451F-B448-5ED1BC978F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4EE503-FBE0-4798-95F9-64AA63C475D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E829FE-C319-4ED0-A9F6-F3CAD01442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3233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294963-84BC-4715-95AC-6A7323E904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B19947-AF39-4D23-B547-26F2114A849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491DA0-E94B-41C1-900D-B7156A5CED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B2AB075-1481-487F-923E-2F00AA60D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ABB127-A754-4BD8-A268-B08408BEF4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34803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F051EA-8B7D-41A4-9DDE-9DD42EEEF9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A2006A-CE27-4094-9F5D-217C9158F4C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3C0C0B-64F4-4C7C-A0EA-F6D885D5E8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46B15D-C2C6-4C8A-8AA0-1AB985E920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60DC010-2618-4AC0-A5AA-B3400865EAA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1674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0348C3E-B203-44BE-9E73-1AF3253CD1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F9C3EF9-0F3A-44A5-8A12-6DEBE2A0DF6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3CBAD95-AD2F-4EB7-B488-34C15E18A3B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E9361BF-772B-4A08-B592-420026C11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AB7C9EF-E871-48C2-9858-ED6442B491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AC8ACA2-5E22-46B9-8142-DAC0D5EB20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1147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397242-6840-44B1-8F0C-EBA1A877A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5572141-FC0B-4FFB-90CF-841FC26D30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7927BC0-876B-4C60-99CC-84E1C79B658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8A63AF0-4A8B-4B68-AEBB-85C0FBCA07E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7A31FAF-E236-426C-B587-E468D6EEDE0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11F3D32-F648-41A0-9290-FE03A6375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4C3B0BC-CAE2-402E-8874-C4F4FAF605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7FDC7A3-A7A7-4DCF-845C-523208F293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5462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4CB692-A04D-4FDA-9BF9-5DAFFF6CFE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68607B-ED32-46E7-95F5-102C3E8572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28DF910-E420-4143-9FA0-11E2BB1DDE8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BC24013-9628-4E39-BFC8-88AF98B0B6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318113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DC71F65E-70F5-4412-8DF2-EC31014C56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FFCB63F-E791-44F5-B1BC-915B6BBF4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DB3B5E9-AFFB-44E8-A0E6-9FEA607E3E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4712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74CE09-049C-4578-9836-683FC2E3A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B9BD49-FC50-48B9-BF09-5C74F5DD715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8831CF4-F8DF-403E-A5E3-7C4403A6633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563483-DB09-4084-A571-5AEBB6AF6BA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CB045CE-34ED-4572-823D-736AF2C4589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1466D24-9AE1-4D2B-8430-2CC91FC46D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77325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96761-5549-4CCF-88D3-FB5C8B0DD2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DCB74D-DA3F-4367-BB09-8AFD61C72C0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607DF11-1523-49ED-836D-806ADABE31F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615A4BA-20F2-4F68-872E-8B6FDB297C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E6DAA8-5B18-41E9-B8D2-3808A5F50A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0B41CE-1F8C-42D6-BE2B-54EF96B7F2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1334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E3999D-907C-450F-89C9-B1106FED60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BA22595-4F73-48B6-B351-9442BDDC46F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2EA6952-3A03-441A-810F-1A00CDBEC6A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AC1A59-911E-4762-8378-217F961CF313}" type="datetimeFigureOut">
              <a:rPr lang="en-US" smtClean="0"/>
              <a:t>10/26/2020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E208473-658A-4905-AA96-BB97B6EF0D3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637AAF-A479-40B5-9BF9-6A285591322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5693846-85B1-461F-872D-93FA4F8147F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59899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hyperlink" Target="http://rayuzwyshyn.net/" TargetMode="Externa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igital.library.txstate.edu/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exhibits.library.txstate.edu/thewittliffcollections/exhibits/show/santiago-tafolla-collection/rev-tafolla" TargetMode="External"/><Relationship Id="rId2" Type="http://schemas.openxmlformats.org/officeDocument/2006/relationships/hyperlink" Target="http://exhibits.library.txstate.edu/thewittliffcollections/exhibits/show/the-national-tour-of-texas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8.png"/><Relationship Id="rId5" Type="http://schemas.openxmlformats.org/officeDocument/2006/relationships/image" Target="../media/image2.png"/><Relationship Id="rId4" Type="http://schemas.openxmlformats.org/officeDocument/2006/relationships/hyperlink" Target="http://www.library.txstate.edu/about/departments/dws/faculty-digitization.html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library.txstate.edu/services/faculty-staff/digital-web-services.html" TargetMode="External"/><Relationship Id="rId3" Type="http://schemas.openxmlformats.org/officeDocument/2006/relationships/hyperlink" Target="https://www.library.txstate.edu/" TargetMode="External"/><Relationship Id="rId7" Type="http://schemas.openxmlformats.org/officeDocument/2006/relationships/hyperlink" Target="https://www.tdl.org/etds/" TargetMode="External"/><Relationship Id="rId2" Type="http://schemas.openxmlformats.org/officeDocument/2006/relationships/hyperlink" Target="https://www.researchgate.net/publication/336923249_Developing_an_Open_Source_Digital_Scholarship_Ecosystem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guides.library.txstate.edu/researcherprofile/orcidTexas" TargetMode="External"/><Relationship Id="rId5" Type="http://schemas.openxmlformats.org/officeDocument/2006/relationships/hyperlink" Target="https://dataverse.tdl.org/dataverse/txstate" TargetMode="External"/><Relationship Id="rId4" Type="http://schemas.openxmlformats.org/officeDocument/2006/relationships/hyperlink" Target="https://digital.library.txstate.edu/" TargetMode="Externa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verse.org/" TargetMode="External"/><Relationship Id="rId7" Type="http://schemas.openxmlformats.org/officeDocument/2006/relationships/hyperlink" Target="https://www.tdl.org/etds/" TargetMode="External"/><Relationship Id="rId2" Type="http://schemas.openxmlformats.org/officeDocument/2006/relationships/hyperlink" Target="https://duraspace.org/dspace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orcid.org/" TargetMode="External"/><Relationship Id="rId5" Type="http://schemas.openxmlformats.org/officeDocument/2006/relationships/hyperlink" Target="https://pkp.sfu.ca/ojs/" TargetMode="External"/><Relationship Id="rId4" Type="http://schemas.openxmlformats.org/officeDocument/2006/relationships/hyperlink" Target="https://omeka.org/" TargetMode="Externa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mailto:ruzwyshyn@txstate.edu" TargetMode="External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rayuzwyshyn.net/" TargetMode="Externa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jpg"/><Relationship Id="rId4" Type="http://schemas.openxmlformats.org/officeDocument/2006/relationships/image" Target="../media/image5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2.xml"/><Relationship Id="rId7" Type="http://schemas.microsoft.com/office/2007/relationships/diagramDrawing" Target="../diagrams/drawing2.xm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2.xml"/><Relationship Id="rId5" Type="http://schemas.openxmlformats.org/officeDocument/2006/relationships/diagramQuickStyle" Target="../diagrams/quickStyle2.xml"/><Relationship Id="rId4" Type="http://schemas.openxmlformats.org/officeDocument/2006/relationships/diagramLayout" Target="../diagrams/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verse.tdl.org/dataverse/txstate" TargetMode="External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ataverse.tdl.org/dataverse/txstate" TargetMode="External"/><Relationship Id="rId2" Type="http://schemas.openxmlformats.org/officeDocument/2006/relationships/image" Target="../media/image17.t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dataverse.tdl.org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7496E6-862F-4656-B049-C90AA06F77F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78506" y="3227130"/>
            <a:ext cx="7484249" cy="1497998"/>
          </a:xfrm>
        </p:spPr>
        <p:txBody>
          <a:bodyPr anchor="t">
            <a:noAutofit/>
          </a:bodyPr>
          <a:lstStyle/>
          <a:p>
            <a:r>
              <a:rPr lang="en-US" b="1" dirty="0"/>
              <a:t>Digital Scholarship Ecosystems </a:t>
            </a:r>
            <a:br>
              <a:rPr lang="en-US" b="1" dirty="0"/>
            </a:br>
            <a:r>
              <a:rPr lang="en-US" b="1" dirty="0"/>
              <a:t>for Open Science</a:t>
            </a:r>
            <a:br>
              <a:rPr lang="en-US" b="1" dirty="0"/>
            </a:br>
            <a:r>
              <a:rPr lang="en-US" sz="1600" b="1" dirty="0"/>
              <a:t>(Lightning Talk)</a:t>
            </a:r>
            <a:br>
              <a:rPr lang="en-US" dirty="0"/>
            </a:br>
            <a:endParaRPr lang="en-US" b="1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14A791-7A02-4340-9572-17EE87F9961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19607" y="5784018"/>
            <a:ext cx="6639575" cy="823602"/>
          </a:xfrm>
        </p:spPr>
        <p:txBody>
          <a:bodyPr anchor="b">
            <a:normAutofit fontScale="92500" lnSpcReduction="20000"/>
          </a:bodyPr>
          <a:lstStyle/>
          <a:p>
            <a:pPr algn="l"/>
            <a:r>
              <a:rPr lang="en-US" sz="1300" b="1" dirty="0"/>
              <a:t>Ray Uzwyshyn, Ph.D. MBA MLIS</a:t>
            </a:r>
            <a:br>
              <a:rPr lang="en-US" sz="1300" b="1" dirty="0"/>
            </a:br>
            <a:r>
              <a:rPr lang="en-US" sz="1300" b="1" dirty="0">
                <a:hlinkClick r:id="rId2"/>
              </a:rPr>
              <a:t>http://rayuzwyshyn.net</a:t>
            </a:r>
            <a:r>
              <a:rPr lang="en-US" sz="1300" b="1" dirty="0"/>
              <a:t> </a:t>
            </a:r>
            <a:br>
              <a:rPr lang="en-US" sz="1300" b="1" dirty="0"/>
            </a:br>
            <a:r>
              <a:rPr lang="en-US" sz="1300" b="1" dirty="0"/>
              <a:t>Director, Collections and Digital Services</a:t>
            </a:r>
            <a:br>
              <a:rPr lang="en-US" sz="1300" b="1" dirty="0"/>
            </a:br>
            <a:r>
              <a:rPr lang="en-US" sz="1300" b="1" dirty="0"/>
              <a:t>Texas State University Libraries</a:t>
            </a:r>
            <a:br>
              <a:rPr lang="en-US" sz="1300" b="1" dirty="0"/>
            </a:br>
            <a:endParaRPr lang="en-US" sz="1300" b="1" dirty="0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E26B9EF5-5D92-4AC7-BC55-FC5C4C98ED4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476199" y="548"/>
            <a:ext cx="4349752" cy="3142889"/>
          </a:xfrm>
          <a:custGeom>
            <a:avLst/>
            <a:gdLst>
              <a:gd name="connsiteX0" fmla="*/ 229420 w 4349752"/>
              <a:gd name="connsiteY0" fmla="*/ 0 h 3142889"/>
              <a:gd name="connsiteX1" fmla="*/ 4120333 w 4349752"/>
              <a:gd name="connsiteY1" fmla="*/ 0 h 3142889"/>
              <a:gd name="connsiteX2" fmla="*/ 4178840 w 4349752"/>
              <a:gd name="connsiteY2" fmla="*/ 121453 h 3142889"/>
              <a:gd name="connsiteX3" fmla="*/ 4349752 w 4349752"/>
              <a:gd name="connsiteY3" fmla="*/ 968013 h 3142889"/>
              <a:gd name="connsiteX4" fmla="*/ 2174876 w 4349752"/>
              <a:gd name="connsiteY4" fmla="*/ 3142889 h 3142889"/>
              <a:gd name="connsiteX5" fmla="*/ 0 w 4349752"/>
              <a:gd name="connsiteY5" fmla="*/ 968013 h 3142889"/>
              <a:gd name="connsiteX6" fmla="*/ 170913 w 4349752"/>
              <a:gd name="connsiteY6" fmla="*/ 121453 h 314288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349752" h="3142889">
                <a:moveTo>
                  <a:pt x="229420" y="0"/>
                </a:moveTo>
                <a:lnTo>
                  <a:pt x="4120333" y="0"/>
                </a:lnTo>
                <a:lnTo>
                  <a:pt x="4178840" y="121453"/>
                </a:lnTo>
                <a:cubicBezTo>
                  <a:pt x="4288894" y="381652"/>
                  <a:pt x="4349752" y="667725"/>
                  <a:pt x="4349752" y="968013"/>
                </a:cubicBezTo>
                <a:cubicBezTo>
                  <a:pt x="4349752" y="2169164"/>
                  <a:pt x="3376027" y="3142889"/>
                  <a:pt x="2174876" y="3142889"/>
                </a:cubicBezTo>
                <a:cubicBezTo>
                  <a:pt x="973725" y="3142889"/>
                  <a:pt x="0" y="2169164"/>
                  <a:pt x="0" y="968013"/>
                </a:cubicBezTo>
                <a:cubicBezTo>
                  <a:pt x="0" y="667725"/>
                  <a:pt x="60858" y="381652"/>
                  <a:pt x="170913" y="12145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Freeform: Shape 27">
            <a:extLst>
              <a:ext uri="{FF2B5EF4-FFF2-40B4-BE49-F238E27FC236}">
                <a16:creationId xmlns:a16="http://schemas.microsoft.com/office/drawing/2014/main" id="{F05C5575-0F07-43D0-AE78-81EAA8E671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653759" y="1421356"/>
            <a:ext cx="4538241" cy="5436644"/>
          </a:xfrm>
          <a:custGeom>
            <a:avLst/>
            <a:gdLst>
              <a:gd name="connsiteX0" fmla="*/ 3084645 w 4538241"/>
              <a:gd name="connsiteY0" fmla="*/ 0 h 5436644"/>
              <a:gd name="connsiteX1" fmla="*/ 4285328 w 4538241"/>
              <a:gd name="connsiteY1" fmla="*/ 242407 h 5436644"/>
              <a:gd name="connsiteX2" fmla="*/ 4538241 w 4538241"/>
              <a:gd name="connsiteY2" fmla="*/ 364242 h 5436644"/>
              <a:gd name="connsiteX3" fmla="*/ 4538241 w 4538241"/>
              <a:gd name="connsiteY3" fmla="*/ 5436644 h 5436644"/>
              <a:gd name="connsiteX4" fmla="*/ 1091428 w 4538241"/>
              <a:gd name="connsiteY4" fmla="*/ 5436644 h 5436644"/>
              <a:gd name="connsiteX5" fmla="*/ 903472 w 4538241"/>
              <a:gd name="connsiteY5" fmla="*/ 5265818 h 5436644"/>
              <a:gd name="connsiteX6" fmla="*/ 0 w 4538241"/>
              <a:gd name="connsiteY6" fmla="*/ 3084645 h 5436644"/>
              <a:gd name="connsiteX7" fmla="*/ 3084645 w 4538241"/>
              <a:gd name="connsiteY7" fmla="*/ 0 h 54366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538241" h="5436644">
                <a:moveTo>
                  <a:pt x="3084645" y="0"/>
                </a:moveTo>
                <a:cubicBezTo>
                  <a:pt x="3510546" y="0"/>
                  <a:pt x="3916286" y="86315"/>
                  <a:pt x="4285328" y="242407"/>
                </a:cubicBezTo>
                <a:lnTo>
                  <a:pt x="4538241" y="364242"/>
                </a:lnTo>
                <a:lnTo>
                  <a:pt x="4538241" y="5436644"/>
                </a:lnTo>
                <a:lnTo>
                  <a:pt x="1091428" y="5436644"/>
                </a:lnTo>
                <a:lnTo>
                  <a:pt x="903472" y="5265818"/>
                </a:lnTo>
                <a:cubicBezTo>
                  <a:pt x="345261" y="4707608"/>
                  <a:pt x="0" y="3936446"/>
                  <a:pt x="0" y="3084645"/>
                </a:cubicBezTo>
                <a:cubicBezTo>
                  <a:pt x="0" y="1381043"/>
                  <a:pt x="1381043" y="0"/>
                  <a:pt x="3084645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picture containing drawing&#10;&#10;Description automatically generated">
            <a:extLst>
              <a:ext uri="{FF2B5EF4-FFF2-40B4-BE49-F238E27FC236}">
                <a16:creationId xmlns:a16="http://schemas.microsoft.com/office/drawing/2014/main" id="{A3CFEAC5-CB8E-48EA-B7E9-F41458B0A4F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100" r="-3" b="-3"/>
          <a:stretch/>
        </p:blipFill>
        <p:spPr>
          <a:xfrm>
            <a:off x="3639395" y="10"/>
            <a:ext cx="4023360" cy="2980230"/>
          </a:xfrm>
          <a:custGeom>
            <a:avLst/>
            <a:gdLst>
              <a:gd name="connsiteX0" fmla="*/ 248676 w 4023360"/>
              <a:gd name="connsiteY0" fmla="*/ 0 h 2980240"/>
              <a:gd name="connsiteX1" fmla="*/ 3774684 w 4023360"/>
              <a:gd name="connsiteY1" fmla="*/ 0 h 2980240"/>
              <a:gd name="connsiteX2" fmla="*/ 3780561 w 4023360"/>
              <a:gd name="connsiteY2" fmla="*/ 9674 h 2980240"/>
              <a:gd name="connsiteX3" fmla="*/ 4023360 w 4023360"/>
              <a:gd name="connsiteY3" fmla="*/ 968560 h 2980240"/>
              <a:gd name="connsiteX4" fmla="*/ 2011680 w 4023360"/>
              <a:gd name="connsiteY4" fmla="*/ 2980240 h 2980240"/>
              <a:gd name="connsiteX5" fmla="*/ 0 w 4023360"/>
              <a:gd name="connsiteY5" fmla="*/ 968560 h 2980240"/>
              <a:gd name="connsiteX6" fmla="*/ 242799 w 4023360"/>
              <a:gd name="connsiteY6" fmla="*/ 9674 h 2980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23360" h="2980240">
                <a:moveTo>
                  <a:pt x="248676" y="0"/>
                </a:moveTo>
                <a:lnTo>
                  <a:pt x="3774684" y="0"/>
                </a:lnTo>
                <a:lnTo>
                  <a:pt x="3780561" y="9674"/>
                </a:lnTo>
                <a:cubicBezTo>
                  <a:pt x="3935405" y="294716"/>
                  <a:pt x="4023360" y="621366"/>
                  <a:pt x="4023360" y="968560"/>
                </a:cubicBezTo>
                <a:cubicBezTo>
                  <a:pt x="4023360" y="2079580"/>
                  <a:pt x="3122700" y="2980240"/>
                  <a:pt x="2011680" y="2980240"/>
                </a:cubicBezTo>
                <a:cubicBezTo>
                  <a:pt x="900660" y="2980240"/>
                  <a:pt x="0" y="2079580"/>
                  <a:pt x="0" y="968560"/>
                </a:cubicBezTo>
                <a:cubicBezTo>
                  <a:pt x="0" y="621366"/>
                  <a:pt x="87955" y="294716"/>
                  <a:pt x="242799" y="9674"/>
                </a:cubicBezTo>
                <a:close/>
              </a:path>
            </a:pathLst>
          </a:custGeom>
        </p:spPr>
      </p:pic>
      <p:pic>
        <p:nvPicPr>
          <p:cNvPr id="5" name="Picture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673DF66-EF7D-45E5-9D0A-E0769458674A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598" r="37276"/>
          <a:stretch/>
        </p:blipFill>
        <p:spPr>
          <a:xfrm>
            <a:off x="7816897" y="1584494"/>
            <a:ext cx="4375105" cy="5273507"/>
          </a:xfrm>
          <a:custGeom>
            <a:avLst/>
            <a:gdLst>
              <a:gd name="connsiteX0" fmla="*/ 2921508 w 4375105"/>
              <a:gd name="connsiteY0" fmla="*/ 0 h 5273507"/>
              <a:gd name="connsiteX1" fmla="*/ 4314072 w 4375105"/>
              <a:gd name="connsiteY1" fmla="*/ 352611 h 5273507"/>
              <a:gd name="connsiteX2" fmla="*/ 4375105 w 4375105"/>
              <a:gd name="connsiteY2" fmla="*/ 389689 h 5273507"/>
              <a:gd name="connsiteX3" fmla="*/ 4375105 w 4375105"/>
              <a:gd name="connsiteY3" fmla="*/ 5273507 h 5273507"/>
              <a:gd name="connsiteX4" fmla="*/ 1193705 w 4375105"/>
              <a:gd name="connsiteY4" fmla="*/ 5273507 h 5273507"/>
              <a:gd name="connsiteX5" fmla="*/ 1063158 w 4375105"/>
              <a:gd name="connsiteY5" fmla="*/ 5175886 h 5273507"/>
              <a:gd name="connsiteX6" fmla="*/ 0 w 4375105"/>
              <a:gd name="connsiteY6" fmla="*/ 2921508 h 5273507"/>
              <a:gd name="connsiteX7" fmla="*/ 2921508 w 4375105"/>
              <a:gd name="connsiteY7" fmla="*/ 0 h 52735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375105" h="5273507">
                <a:moveTo>
                  <a:pt x="2921508" y="0"/>
                </a:moveTo>
                <a:cubicBezTo>
                  <a:pt x="3425728" y="0"/>
                  <a:pt x="3900114" y="127735"/>
                  <a:pt x="4314072" y="352611"/>
                </a:cubicBezTo>
                <a:lnTo>
                  <a:pt x="4375105" y="389689"/>
                </a:lnTo>
                <a:lnTo>
                  <a:pt x="4375105" y="5273507"/>
                </a:lnTo>
                <a:lnTo>
                  <a:pt x="1193705" y="5273507"/>
                </a:lnTo>
                <a:lnTo>
                  <a:pt x="1063158" y="5175886"/>
                </a:lnTo>
                <a:cubicBezTo>
                  <a:pt x="413861" y="4640038"/>
                  <a:pt x="0" y="3829104"/>
                  <a:pt x="0" y="2921508"/>
                </a:cubicBezTo>
                <a:cubicBezTo>
                  <a:pt x="0" y="1308004"/>
                  <a:pt x="1308004" y="0"/>
                  <a:pt x="2921508" y="0"/>
                </a:cubicBezTo>
                <a:close/>
              </a:path>
            </a:pathLst>
          </a:cu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A8580868-C01D-4F2E-B63A-AA14AB0E0027}"/>
              </a:ext>
            </a:extLst>
          </p:cNvPr>
          <p:cNvSpPr txBox="1"/>
          <p:nvPr/>
        </p:nvSpPr>
        <p:spPr>
          <a:xfrm>
            <a:off x="5231688" y="5867711"/>
            <a:ext cx="2948562" cy="6924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300" b="1" dirty="0"/>
              <a:t>Presented for  AIDR and Open Science</a:t>
            </a:r>
            <a:br>
              <a:rPr lang="en-US" sz="1300" b="1" dirty="0"/>
            </a:br>
            <a:r>
              <a:rPr lang="en-US" sz="1300" b="1" dirty="0"/>
              <a:t>Symposium, Carnegie Mellon University</a:t>
            </a:r>
            <a:br>
              <a:rPr lang="en-US" sz="1300" b="1" dirty="0"/>
            </a:br>
            <a:r>
              <a:rPr lang="en-US" sz="1300" b="1" dirty="0"/>
              <a:t>October 20, 2020</a:t>
            </a:r>
          </a:p>
        </p:txBody>
      </p:sp>
    </p:spTree>
    <p:extLst>
      <p:ext uri="{BB962C8B-B14F-4D97-AF65-F5344CB8AC3E}">
        <p14:creationId xmlns:p14="http://schemas.microsoft.com/office/powerpoint/2010/main" val="10254411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70A1B5-631A-4BC2-AD49-1849096CE3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01200" y="910514"/>
            <a:ext cx="5558278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9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#2 Institutional Digital Collections Repository 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3600" kern="1200" dirty="0" err="1">
                <a:solidFill>
                  <a:schemeClr val="tx1"/>
                </a:solidFill>
                <a:latin typeface="+mj-lt"/>
                <a:ea typeface="+mj-ea"/>
                <a:cs typeface="+mj-cs"/>
              </a:rPr>
              <a:t>Dspace</a:t>
            </a:r>
            <a:r>
              <a:rPr lang="en-US" sz="36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sp>
        <p:nvSpPr>
          <p:cNvPr id="14" name="Freeform: Shape 9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5" name="Freeform: Shape 11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18D2EEBC-5480-421B-AAF4-B5E9FB53687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7566" y="360494"/>
            <a:ext cx="4399722" cy="4436409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5F7DF43B-EC98-421C-98DD-00E4905887BF}"/>
              </a:ext>
            </a:extLst>
          </p:cNvPr>
          <p:cNvSpPr txBox="1"/>
          <p:nvPr/>
        </p:nvSpPr>
        <p:spPr>
          <a:xfrm>
            <a:off x="6501200" y="2578699"/>
            <a:ext cx="5006336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500" dirty="0"/>
              <a:t>Organizes, centralizes and makes  accessible </a:t>
            </a:r>
            <a:br>
              <a:rPr lang="en-US" sz="1500" dirty="0"/>
            </a:br>
            <a:r>
              <a:rPr lang="en-US" sz="1500" dirty="0"/>
              <a:t>research and knowledge generated by the institution’s research community (Research Faculty and Graduate Students):</a:t>
            </a:r>
            <a:br>
              <a:rPr lang="en-US" sz="1500" dirty="0"/>
            </a:br>
            <a:br>
              <a:rPr lang="en-US" sz="1500" dirty="0"/>
            </a:br>
            <a:r>
              <a:rPr lang="en-US" sz="1500" dirty="0"/>
              <a:t>Pre-prints</a:t>
            </a:r>
            <a:br>
              <a:rPr lang="en-US" sz="1500" dirty="0"/>
            </a:br>
            <a:r>
              <a:rPr lang="en-US" sz="1500" dirty="0"/>
              <a:t>Faculty Publications</a:t>
            </a:r>
            <a:br>
              <a:rPr lang="en-US" sz="1500" dirty="0"/>
            </a:br>
            <a:r>
              <a:rPr lang="en-US" sz="1500" dirty="0"/>
              <a:t>White Papers</a:t>
            </a:r>
            <a:br>
              <a:rPr lang="en-US" sz="1500" dirty="0"/>
            </a:br>
            <a:r>
              <a:rPr lang="en-US" sz="1500" dirty="0"/>
              <a:t>Conference Presentations</a:t>
            </a:r>
            <a:br>
              <a:rPr lang="en-US" sz="1500" dirty="0"/>
            </a:br>
            <a:r>
              <a:rPr lang="en-US" sz="1500" dirty="0"/>
              <a:t>Graduate Student Theses</a:t>
            </a:r>
            <a:br>
              <a:rPr lang="en-US" sz="1500" dirty="0"/>
            </a:br>
            <a:r>
              <a:rPr lang="en-US" sz="1500" dirty="0"/>
              <a:t>and Dissertations</a:t>
            </a:r>
            <a:br>
              <a:rPr lang="en-US" sz="1500" dirty="0"/>
            </a:br>
            <a:br>
              <a:rPr lang="en-US" sz="1500" dirty="0"/>
            </a:br>
            <a:br>
              <a:rPr lang="en-US" sz="1500" dirty="0"/>
            </a:br>
            <a:endParaRPr lang="en-US" sz="1500" dirty="0"/>
          </a:p>
        </p:txBody>
      </p:sp>
    </p:spTree>
    <p:extLst>
      <p:ext uri="{BB962C8B-B14F-4D97-AF65-F5344CB8AC3E}">
        <p14:creationId xmlns:p14="http://schemas.microsoft.com/office/powerpoint/2010/main" val="341716839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40E4CB45-25B8-41D5-9ECA-EFF86435FD5A}"/>
              </a:ext>
            </a:extLst>
          </p:cNvPr>
          <p:cNvSpPr txBox="1"/>
          <p:nvPr/>
        </p:nvSpPr>
        <p:spPr>
          <a:xfrm>
            <a:off x="606473" y="731578"/>
            <a:ext cx="4056654" cy="4962524"/>
          </a:xfrm>
          <a:prstGeom prst="rect">
            <a:avLst/>
          </a:prstGeom>
        </p:spPr>
        <p:txBody>
          <a:bodyPr rot="0" spcFirstLastPara="0" vertOverflow="overflow" horzOverflow="overflow" vert="horz" lIns="91440" tIns="45720" rIns="91440" bIns="45720" numCol="1" spcCol="0" rtlCol="0" fromWordArt="0" anchor="ctr" anchorCtr="0" forceAA="0" compatLnSpc="1">
            <a:prstTxWarp prst="textNoShape">
              <a:avLst/>
            </a:prstTxWarp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4100" b="1" kern="1200" dirty="0">
                <a:latin typeface="+mj-lt"/>
                <a:ea typeface="+mj-ea"/>
                <a:cs typeface="+mj-cs"/>
              </a:rPr>
              <a:t>A Vast Majority of Publishers Allow Digital</a:t>
            </a:r>
            <a:r>
              <a:rPr lang="en-US" sz="4100" b="1" dirty="0">
                <a:latin typeface="+mj-lt"/>
                <a:ea typeface="+mj-ea"/>
                <a:cs typeface="+mj-cs"/>
              </a:rPr>
              <a:t> </a:t>
            </a:r>
            <a:r>
              <a:rPr lang="en-US" sz="4100" b="1" kern="1200" dirty="0">
                <a:latin typeface="+mj-lt"/>
                <a:ea typeface="+mj-ea"/>
                <a:cs typeface="+mj-cs"/>
              </a:rPr>
              <a:t>Archiving </a:t>
            </a:r>
            <a:br>
              <a:rPr lang="en-US" sz="4100" b="1" dirty="0">
                <a:latin typeface="+mj-lt"/>
                <a:ea typeface="+mj-ea"/>
                <a:cs typeface="+mj-cs"/>
              </a:rPr>
            </a:br>
            <a:r>
              <a:rPr lang="en-US" sz="4100" b="1" kern="1200" dirty="0">
                <a:latin typeface="+mj-lt"/>
                <a:ea typeface="+mj-ea"/>
                <a:cs typeface="+mj-cs"/>
              </a:rPr>
              <a:t>in some form.  (82</a:t>
            </a:r>
            <a:r>
              <a:rPr lang="en-US" sz="4100" b="1" dirty="0">
                <a:latin typeface="+mj-lt"/>
                <a:ea typeface="+mj-ea"/>
                <a:cs typeface="+mj-cs"/>
              </a:rPr>
              <a:t>% from 2562 publishers)</a:t>
            </a:r>
            <a:r>
              <a:rPr lang="en-US" sz="4100" b="1" kern="1200" dirty="0">
                <a:latin typeface="+mj-lt"/>
                <a:ea typeface="+mj-ea"/>
                <a:cs typeface="+mj-cs"/>
              </a:rPr>
              <a:t> </a:t>
            </a:r>
            <a:br>
              <a:rPr lang="en-US" sz="4100" b="1" kern="1200" dirty="0">
                <a:latin typeface="+mj-lt"/>
                <a:ea typeface="+mj-ea"/>
                <a:cs typeface="+mj-cs"/>
              </a:rPr>
            </a:br>
            <a:r>
              <a:rPr lang="en-US" sz="1600" b="1" kern="1200" dirty="0">
                <a:latin typeface="+mj-lt"/>
                <a:ea typeface="+mj-ea"/>
                <a:cs typeface="+mj-cs"/>
              </a:rPr>
              <a:t>March 2020 Sherpa/Romeo</a:t>
            </a:r>
            <a:r>
              <a:rPr lang="en-US" sz="1600" b="1" dirty="0">
                <a:latin typeface="+mj-lt"/>
                <a:ea typeface="+mj-ea"/>
                <a:cs typeface="+mj-cs"/>
              </a:rPr>
              <a:t> Copyright Polices </a:t>
            </a:r>
            <a:r>
              <a:rPr lang="en-US" sz="1600" b="1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&amp; Self Archiving</a:t>
            </a:r>
            <a:endParaRPr lang="en-US" sz="1600" b="1" kern="1200" dirty="0">
              <a:solidFill>
                <a:srgbClr val="FFFFFF"/>
              </a:solidFill>
              <a:latin typeface="+mj-lt"/>
              <a:ea typeface="+mj-ea"/>
              <a:cs typeface="Calibri Light"/>
            </a:endParaRPr>
          </a:p>
        </p:txBody>
      </p:sp>
      <p:pic>
        <p:nvPicPr>
          <p:cNvPr id="2" name="Picture 2" descr="A screenshot of a cell phone&#10;&#10;Description generated with high confidence">
            <a:extLst>
              <a:ext uri="{FF2B5EF4-FFF2-40B4-BE49-F238E27FC236}">
                <a16:creationId xmlns:a16="http://schemas.microsoft.com/office/drawing/2014/main" id="{B4E7CEF1-C66A-4239-9900-5CD252A4816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37733" y="83113"/>
            <a:ext cx="7304171" cy="6415387"/>
          </a:xfrm>
          <a:prstGeom prst="rect">
            <a:avLst/>
          </a:prstGeom>
        </p:spPr>
      </p:pic>
      <p:sp>
        <p:nvSpPr>
          <p:cNvPr id="4" name="TextBox 1">
            <a:extLst>
              <a:ext uri="{FF2B5EF4-FFF2-40B4-BE49-F238E27FC236}">
                <a16:creationId xmlns:a16="http://schemas.microsoft.com/office/drawing/2014/main" id="{08E89FA2-31B4-4702-AFA4-7BB35D4B170C}"/>
              </a:ext>
            </a:extLst>
          </p:cNvPr>
          <p:cNvSpPr txBox="1"/>
          <p:nvPr/>
        </p:nvSpPr>
        <p:spPr>
          <a:xfrm>
            <a:off x="882251" y="5603093"/>
            <a:ext cx="2996285" cy="64633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</a:pPr>
            <a:r>
              <a:rPr lang="en-US" sz="1200" dirty="0">
                <a:solidFill>
                  <a:schemeClr val="bg1"/>
                </a:solidFill>
                <a:latin typeface="Helvetica"/>
                <a:cs typeface="Helvetica"/>
              </a:rPr>
              <a:t>Source: </a:t>
            </a:r>
            <a:r>
              <a:rPr lang="en-US" sz="1200" err="1">
                <a:solidFill>
                  <a:schemeClr val="bg1"/>
                </a:solidFill>
                <a:latin typeface="Helvetica"/>
                <a:cs typeface="Helvetica"/>
              </a:rPr>
              <a:t>www.sherpa.ac.uk</a:t>
            </a:r>
            <a:r>
              <a:rPr lang="en-US" sz="1200" dirty="0">
                <a:solidFill>
                  <a:schemeClr val="bg1"/>
                </a:solidFill>
                <a:latin typeface="Helvetica"/>
                <a:cs typeface="Helvetica"/>
              </a:rPr>
              <a:t>/</a:t>
            </a:r>
            <a:r>
              <a:rPr lang="en-US" sz="1200" err="1">
                <a:solidFill>
                  <a:schemeClr val="bg1"/>
                </a:solidFill>
                <a:latin typeface="Helvetica"/>
                <a:cs typeface="Helvetica"/>
              </a:rPr>
              <a:t>romeo</a:t>
            </a:r>
            <a:r>
              <a:rPr lang="en-US" sz="1200" dirty="0">
                <a:solidFill>
                  <a:schemeClr val="bg1"/>
                </a:solidFill>
                <a:latin typeface="Helvetica"/>
                <a:cs typeface="Helvetica"/>
              </a:rPr>
              <a:t>/</a:t>
            </a:r>
            <a:r>
              <a:rPr lang="en-US" sz="1200" err="1">
                <a:solidFill>
                  <a:schemeClr val="bg1"/>
                </a:solidFill>
                <a:latin typeface="Helvetica"/>
                <a:cs typeface="Helvetica"/>
              </a:rPr>
              <a:t>statistics.php?la</a:t>
            </a:r>
            <a:r>
              <a:rPr lang="en-US" sz="1200" dirty="0">
                <a:solidFill>
                  <a:schemeClr val="bg1"/>
                </a:solidFill>
                <a:latin typeface="Helvetica"/>
                <a:cs typeface="Helvetica"/>
              </a:rPr>
              <a:t>=</a:t>
            </a:r>
            <a:r>
              <a:rPr lang="en-US" sz="1200" err="1">
                <a:solidFill>
                  <a:schemeClr val="bg1"/>
                </a:solidFill>
                <a:latin typeface="Helvetica"/>
                <a:cs typeface="Helvetica"/>
              </a:rPr>
              <a:t>en&amp;fIDnum</a:t>
            </a:r>
            <a:r>
              <a:rPr lang="en-US" sz="1200" dirty="0">
                <a:solidFill>
                  <a:schemeClr val="bg1"/>
                </a:solidFill>
                <a:latin typeface="Helvetica"/>
                <a:cs typeface="Helvetica"/>
              </a:rPr>
              <a:t>=|&amp;mode=simple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4F6B5A9A-BEEB-4DB5-81DF-AD383C479E27}"/>
              </a:ext>
            </a:extLst>
          </p:cNvPr>
          <p:cNvSpPr txBox="1"/>
          <p:nvPr/>
        </p:nvSpPr>
        <p:spPr>
          <a:xfrm>
            <a:off x="13333862" y="5782101"/>
            <a:ext cx="2743200" cy="369332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l">
              <a:spcAft>
                <a:spcPts val="600"/>
              </a:spcAft>
            </a:pPr>
            <a:r>
              <a:rPr lang="en-US"/>
              <a:t>Clicto adtext</a:t>
            </a:r>
          </a:p>
        </p:txBody>
      </p:sp>
    </p:spTree>
    <p:extLst>
      <p:ext uri="{BB962C8B-B14F-4D97-AF65-F5344CB8AC3E}">
        <p14:creationId xmlns:p14="http://schemas.microsoft.com/office/powerpoint/2010/main" val="231679554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4E0095A-B8A7-4896-98FA-D8D236ED7A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94657" y="4056060"/>
            <a:ext cx="5731980" cy="1537222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Primary Use Case Value</a:t>
            </a:r>
            <a:br>
              <a:rPr lang="en-US" sz="3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r>
              <a:rPr lang="en-US" sz="2700" b="1" dirty="0"/>
              <a:t>Application</a:t>
            </a:r>
            <a:r>
              <a:rPr lang="en-US" sz="2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 of Structured Metadata Schema for Search Engine Optimization</a:t>
            </a:r>
            <a:br>
              <a:rPr lang="en-US" sz="27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22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F6E384F5-137A-40B1-97F0-694CC6ECD59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122218"/>
            <a:ext cx="3730752" cy="4735782"/>
          </a:xfrm>
          <a:custGeom>
            <a:avLst/>
            <a:gdLst>
              <a:gd name="connsiteX0" fmla="*/ 640080 w 3730752"/>
              <a:gd name="connsiteY0" fmla="*/ 0 h 4735782"/>
              <a:gd name="connsiteX1" fmla="*/ 3730752 w 3730752"/>
              <a:gd name="connsiteY1" fmla="*/ 3090672 h 4735782"/>
              <a:gd name="connsiteX2" fmla="*/ 3357725 w 3730752"/>
              <a:gd name="connsiteY2" fmla="*/ 4563870 h 4735782"/>
              <a:gd name="connsiteX3" fmla="*/ 3253285 w 3730752"/>
              <a:gd name="connsiteY3" fmla="*/ 4735782 h 4735782"/>
              <a:gd name="connsiteX4" fmla="*/ 0 w 3730752"/>
              <a:gd name="connsiteY4" fmla="*/ 4735782 h 4735782"/>
              <a:gd name="connsiteX5" fmla="*/ 0 w 3730752"/>
              <a:gd name="connsiteY5" fmla="*/ 67215 h 4735782"/>
              <a:gd name="connsiteX6" fmla="*/ 17202 w 3730752"/>
              <a:gd name="connsiteY6" fmla="*/ 62792 h 4735782"/>
              <a:gd name="connsiteX7" fmla="*/ 640080 w 3730752"/>
              <a:gd name="connsiteY7" fmla="*/ 0 h 47357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730752" h="4735782">
                <a:moveTo>
                  <a:pt x="640080" y="0"/>
                </a:moveTo>
                <a:cubicBezTo>
                  <a:pt x="2347011" y="0"/>
                  <a:pt x="3730752" y="1383741"/>
                  <a:pt x="3730752" y="3090672"/>
                </a:cubicBezTo>
                <a:cubicBezTo>
                  <a:pt x="3730752" y="3624088"/>
                  <a:pt x="3595621" y="4125943"/>
                  <a:pt x="3357725" y="4563870"/>
                </a:cubicBezTo>
                <a:lnTo>
                  <a:pt x="3253285" y="4735782"/>
                </a:lnTo>
                <a:lnTo>
                  <a:pt x="0" y="4735782"/>
                </a:lnTo>
                <a:lnTo>
                  <a:pt x="0" y="67215"/>
                </a:lnTo>
                <a:lnTo>
                  <a:pt x="17202" y="62792"/>
                </a:lnTo>
                <a:cubicBezTo>
                  <a:pt x="218397" y="21621"/>
                  <a:pt x="426714" y="0"/>
                  <a:pt x="64008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9DBC4630-03DA-474F-BBCB-BA3AE6B317A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1982" y="-4332"/>
            <a:ext cx="4242816" cy="2454158"/>
          </a:xfrm>
          <a:custGeom>
            <a:avLst/>
            <a:gdLst>
              <a:gd name="connsiteX0" fmla="*/ 28633 w 4242816"/>
              <a:gd name="connsiteY0" fmla="*/ 0 h 2454158"/>
              <a:gd name="connsiteX1" fmla="*/ 4214183 w 4242816"/>
              <a:gd name="connsiteY1" fmla="*/ 0 h 2454158"/>
              <a:gd name="connsiteX2" fmla="*/ 4231864 w 4242816"/>
              <a:gd name="connsiteY2" fmla="*/ 115848 h 2454158"/>
              <a:gd name="connsiteX3" fmla="*/ 4242816 w 4242816"/>
              <a:gd name="connsiteY3" fmla="*/ 332750 h 2454158"/>
              <a:gd name="connsiteX4" fmla="*/ 2121408 w 4242816"/>
              <a:gd name="connsiteY4" fmla="*/ 2454158 h 2454158"/>
              <a:gd name="connsiteX5" fmla="*/ 0 w 4242816"/>
              <a:gd name="connsiteY5" fmla="*/ 332750 h 2454158"/>
              <a:gd name="connsiteX6" fmla="*/ 10953 w 4242816"/>
              <a:gd name="connsiteY6" fmla="*/ 115848 h 24541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242816" h="2454158">
                <a:moveTo>
                  <a:pt x="28633" y="0"/>
                </a:moveTo>
                <a:lnTo>
                  <a:pt x="4214183" y="0"/>
                </a:lnTo>
                <a:lnTo>
                  <a:pt x="4231864" y="115848"/>
                </a:lnTo>
                <a:cubicBezTo>
                  <a:pt x="4239106" y="187164"/>
                  <a:pt x="4242816" y="259524"/>
                  <a:pt x="4242816" y="332750"/>
                </a:cubicBezTo>
                <a:cubicBezTo>
                  <a:pt x="4242816" y="1504371"/>
                  <a:pt x="3293029" y="2454158"/>
                  <a:pt x="2121408" y="2454158"/>
                </a:cubicBezTo>
                <a:cubicBezTo>
                  <a:pt x="949787" y="2454158"/>
                  <a:pt x="0" y="1504371"/>
                  <a:pt x="0" y="332750"/>
                </a:cubicBezTo>
                <a:cubicBezTo>
                  <a:pt x="0" y="259524"/>
                  <a:pt x="3710" y="187164"/>
                  <a:pt x="10953" y="11584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1314D230-6B55-48C7-9DFA-ECC90B9301D3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9469" r="-1" b="12675"/>
          <a:stretch/>
        </p:blipFill>
        <p:spPr>
          <a:xfrm>
            <a:off x="1246573" y="10"/>
            <a:ext cx="3913632" cy="2285224"/>
          </a:xfrm>
          <a:custGeom>
            <a:avLst/>
            <a:gdLst>
              <a:gd name="connsiteX0" fmla="*/ 29691 w 3913632"/>
              <a:gd name="connsiteY0" fmla="*/ 0 h 2285234"/>
              <a:gd name="connsiteX1" fmla="*/ 3883942 w 3913632"/>
              <a:gd name="connsiteY1" fmla="*/ 0 h 2285234"/>
              <a:gd name="connsiteX2" fmla="*/ 3903529 w 3913632"/>
              <a:gd name="connsiteY2" fmla="*/ 128345 h 2285234"/>
              <a:gd name="connsiteX3" fmla="*/ 3913632 w 3913632"/>
              <a:gd name="connsiteY3" fmla="*/ 328418 h 2285234"/>
              <a:gd name="connsiteX4" fmla="*/ 1956816 w 3913632"/>
              <a:gd name="connsiteY4" fmla="*/ 2285234 h 2285234"/>
              <a:gd name="connsiteX5" fmla="*/ 0 w 3913632"/>
              <a:gd name="connsiteY5" fmla="*/ 328418 h 2285234"/>
              <a:gd name="connsiteX6" fmla="*/ 10103 w 3913632"/>
              <a:gd name="connsiteY6" fmla="*/ 128345 h 228523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13632" h="2285234">
                <a:moveTo>
                  <a:pt x="29691" y="0"/>
                </a:moveTo>
                <a:lnTo>
                  <a:pt x="3883942" y="0"/>
                </a:lnTo>
                <a:lnTo>
                  <a:pt x="3903529" y="128345"/>
                </a:lnTo>
                <a:cubicBezTo>
                  <a:pt x="3910210" y="194127"/>
                  <a:pt x="3913632" y="260873"/>
                  <a:pt x="3913632" y="328418"/>
                </a:cubicBezTo>
                <a:cubicBezTo>
                  <a:pt x="3913632" y="1409138"/>
                  <a:pt x="3037536" y="2285234"/>
                  <a:pt x="1956816" y="2285234"/>
                </a:cubicBezTo>
                <a:cubicBezTo>
                  <a:pt x="876096" y="2285234"/>
                  <a:pt x="0" y="1409138"/>
                  <a:pt x="0" y="328418"/>
                </a:cubicBezTo>
                <a:cubicBezTo>
                  <a:pt x="0" y="260873"/>
                  <a:pt x="3422" y="194127"/>
                  <a:pt x="10103" y="128345"/>
                </a:cubicBezTo>
                <a:close/>
              </a:path>
            </a:pathLst>
          </a:cu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D6A51AB4-E806-49D3-961F-D3284EE038A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4362" r="9203" b="-1"/>
          <a:stretch/>
        </p:blipFill>
        <p:spPr>
          <a:xfrm>
            <a:off x="20" y="2288331"/>
            <a:ext cx="3564618" cy="4569668"/>
          </a:xfrm>
          <a:custGeom>
            <a:avLst/>
            <a:gdLst>
              <a:gd name="connsiteX0" fmla="*/ 640080 w 3564638"/>
              <a:gd name="connsiteY0" fmla="*/ 0 h 4569668"/>
              <a:gd name="connsiteX1" fmla="*/ 3564638 w 3564638"/>
              <a:gd name="connsiteY1" fmla="*/ 2924558 h 4569668"/>
              <a:gd name="connsiteX2" fmla="*/ 3065170 w 3564638"/>
              <a:gd name="connsiteY2" fmla="*/ 4559707 h 4569668"/>
              <a:gd name="connsiteX3" fmla="*/ 3057720 w 3564638"/>
              <a:gd name="connsiteY3" fmla="*/ 4569668 h 4569668"/>
              <a:gd name="connsiteX4" fmla="*/ 0 w 3564638"/>
              <a:gd name="connsiteY4" fmla="*/ 4569668 h 4569668"/>
              <a:gd name="connsiteX5" fmla="*/ 0 w 3564638"/>
              <a:gd name="connsiteY5" fmla="*/ 72448 h 4569668"/>
              <a:gd name="connsiteX6" fmla="*/ 50679 w 3564638"/>
              <a:gd name="connsiteY6" fmla="*/ 59417 h 4569668"/>
              <a:gd name="connsiteX7" fmla="*/ 640080 w 3564638"/>
              <a:gd name="connsiteY7" fmla="*/ 0 h 45696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64638" h="4569668">
                <a:moveTo>
                  <a:pt x="640080" y="0"/>
                </a:moveTo>
                <a:cubicBezTo>
                  <a:pt x="2255269" y="0"/>
                  <a:pt x="3564638" y="1309369"/>
                  <a:pt x="3564638" y="2924558"/>
                </a:cubicBezTo>
                <a:cubicBezTo>
                  <a:pt x="3564638" y="3530254"/>
                  <a:pt x="3380508" y="4092944"/>
                  <a:pt x="3065170" y="4559707"/>
                </a:cubicBezTo>
                <a:lnTo>
                  <a:pt x="3057720" y="4569668"/>
                </a:lnTo>
                <a:lnTo>
                  <a:pt x="0" y="4569668"/>
                </a:lnTo>
                <a:lnTo>
                  <a:pt x="0" y="72448"/>
                </a:lnTo>
                <a:lnTo>
                  <a:pt x="50679" y="59417"/>
                </a:lnTo>
                <a:cubicBezTo>
                  <a:pt x="241061" y="20459"/>
                  <a:pt x="438181" y="0"/>
                  <a:pt x="640080" y="0"/>
                </a:cubicBezTo>
                <a:close/>
              </a:path>
            </a:pathLst>
          </a:custGeom>
        </p:spPr>
      </p:pic>
      <p:sp>
        <p:nvSpPr>
          <p:cNvPr id="27" name="Oval 26">
            <a:extLst>
              <a:ext uri="{FF2B5EF4-FFF2-40B4-BE49-F238E27FC236}">
                <a16:creationId xmlns:a16="http://schemas.microsoft.com/office/drawing/2014/main" id="{78418A25-6EAC-4140-BFE6-284E1925B5E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360967" y="561316"/>
            <a:ext cx="3182112" cy="3182112"/>
          </a:xfrm>
          <a:prstGeom prst="ellipse">
            <a:avLst/>
          </a:pr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4B34D2D4-7B3D-47ED-BC8E-A15CC341F2DA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171" r="2" b="831"/>
          <a:stretch/>
        </p:blipFill>
        <p:spPr>
          <a:xfrm>
            <a:off x="5207366" y="421172"/>
            <a:ext cx="3545202" cy="3545202"/>
          </a:xfrm>
          <a:custGeom>
            <a:avLst/>
            <a:gdLst>
              <a:gd name="connsiteX0" fmla="*/ 1426464 w 2852928"/>
              <a:gd name="connsiteY0" fmla="*/ 0 h 2852928"/>
              <a:gd name="connsiteX1" fmla="*/ 2852928 w 2852928"/>
              <a:gd name="connsiteY1" fmla="*/ 1426464 h 2852928"/>
              <a:gd name="connsiteX2" fmla="*/ 1426464 w 2852928"/>
              <a:gd name="connsiteY2" fmla="*/ 2852928 h 2852928"/>
              <a:gd name="connsiteX3" fmla="*/ 0 w 2852928"/>
              <a:gd name="connsiteY3" fmla="*/ 1426464 h 2852928"/>
              <a:gd name="connsiteX4" fmla="*/ 1426464 w 2852928"/>
              <a:gd name="connsiteY4" fmla="*/ 0 h 285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852928" h="2852928">
                <a:moveTo>
                  <a:pt x="1426464" y="0"/>
                </a:moveTo>
                <a:cubicBezTo>
                  <a:pt x="2214278" y="0"/>
                  <a:pt x="2852928" y="638650"/>
                  <a:pt x="2852928" y="1426464"/>
                </a:cubicBezTo>
                <a:cubicBezTo>
                  <a:pt x="2852928" y="2214278"/>
                  <a:pt x="2214278" y="2852928"/>
                  <a:pt x="1426464" y="2852928"/>
                </a:cubicBezTo>
                <a:cubicBezTo>
                  <a:pt x="638650" y="2852928"/>
                  <a:pt x="0" y="2214278"/>
                  <a:pt x="0" y="1426464"/>
                </a:cubicBezTo>
                <a:cubicBezTo>
                  <a:pt x="0" y="638650"/>
                  <a:pt x="638650" y="0"/>
                  <a:pt x="1426464" y="0"/>
                </a:cubicBezTo>
                <a:close/>
              </a:path>
            </a:pathLst>
          </a:custGeom>
        </p:spPr>
      </p:pic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B9D64DB-4D5C-4A91-B45F-F301E3174F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752568" y="-4332"/>
            <a:ext cx="3439432" cy="3550083"/>
          </a:xfrm>
          <a:custGeom>
            <a:avLst/>
            <a:gdLst>
              <a:gd name="connsiteX0" fmla="*/ 115336 w 3439432"/>
              <a:gd name="connsiteY0" fmla="*/ 0 h 3550083"/>
              <a:gd name="connsiteX1" fmla="*/ 3439432 w 3439432"/>
              <a:gd name="connsiteY1" fmla="*/ 0 h 3550083"/>
              <a:gd name="connsiteX2" fmla="*/ 3439432 w 3439432"/>
              <a:gd name="connsiteY2" fmla="*/ 3462762 h 3550083"/>
              <a:gd name="connsiteX3" fmla="*/ 3318024 w 3439432"/>
              <a:gd name="connsiteY3" fmla="*/ 3493980 h 3550083"/>
              <a:gd name="connsiteX4" fmla="*/ 2761488 w 3439432"/>
              <a:gd name="connsiteY4" fmla="*/ 3550083 h 3550083"/>
              <a:gd name="connsiteX5" fmla="*/ 0 w 3439432"/>
              <a:gd name="connsiteY5" fmla="*/ 788595 h 3550083"/>
              <a:gd name="connsiteX6" fmla="*/ 70713 w 3439432"/>
              <a:gd name="connsiteY6" fmla="*/ 164949 h 35500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439432" h="3550083">
                <a:moveTo>
                  <a:pt x="115336" y="0"/>
                </a:moveTo>
                <a:lnTo>
                  <a:pt x="3439432" y="0"/>
                </a:lnTo>
                <a:lnTo>
                  <a:pt x="3439432" y="3462762"/>
                </a:lnTo>
                <a:lnTo>
                  <a:pt x="3318024" y="3493980"/>
                </a:lnTo>
                <a:cubicBezTo>
                  <a:pt x="3138258" y="3530765"/>
                  <a:pt x="2952129" y="3550083"/>
                  <a:pt x="2761488" y="3550083"/>
                </a:cubicBezTo>
                <a:cubicBezTo>
                  <a:pt x="1236360" y="3550083"/>
                  <a:pt x="0" y="2313723"/>
                  <a:pt x="0" y="788595"/>
                </a:cubicBezTo>
                <a:cubicBezTo>
                  <a:pt x="0" y="574124"/>
                  <a:pt x="24450" y="365364"/>
                  <a:pt x="70713" y="164949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02C9529C-3FA4-46F7-B46F-141722898956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9224" r="18231" b="3"/>
          <a:stretch/>
        </p:blipFill>
        <p:spPr>
          <a:xfrm>
            <a:off x="8918761" y="-4331"/>
            <a:ext cx="3273238" cy="3383891"/>
          </a:xfrm>
          <a:custGeom>
            <a:avLst/>
            <a:gdLst>
              <a:gd name="connsiteX0" fmla="*/ 122841 w 3273238"/>
              <a:gd name="connsiteY0" fmla="*/ 0 h 3383891"/>
              <a:gd name="connsiteX1" fmla="*/ 3273238 w 3273238"/>
              <a:gd name="connsiteY1" fmla="*/ 0 h 3383891"/>
              <a:gd name="connsiteX2" fmla="*/ 3273238 w 3273238"/>
              <a:gd name="connsiteY2" fmla="*/ 3291335 h 3383891"/>
              <a:gd name="connsiteX3" fmla="*/ 3118338 w 3273238"/>
              <a:gd name="connsiteY3" fmla="*/ 3331164 h 3383891"/>
              <a:gd name="connsiteX4" fmla="*/ 2595295 w 3273238"/>
              <a:gd name="connsiteY4" fmla="*/ 3383891 h 3383891"/>
              <a:gd name="connsiteX5" fmla="*/ 0 w 3273238"/>
              <a:gd name="connsiteY5" fmla="*/ 788596 h 3383891"/>
              <a:gd name="connsiteX6" fmla="*/ 116679 w 3273238"/>
              <a:gd name="connsiteY6" fmla="*/ 16835 h 33838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73238" h="3383891">
                <a:moveTo>
                  <a:pt x="122841" y="0"/>
                </a:moveTo>
                <a:lnTo>
                  <a:pt x="3273238" y="0"/>
                </a:lnTo>
                <a:lnTo>
                  <a:pt x="3273238" y="3291335"/>
                </a:lnTo>
                <a:lnTo>
                  <a:pt x="3118338" y="3331164"/>
                </a:lnTo>
                <a:cubicBezTo>
                  <a:pt x="2949390" y="3365736"/>
                  <a:pt x="2774463" y="3383891"/>
                  <a:pt x="2595295" y="3383891"/>
                </a:cubicBezTo>
                <a:cubicBezTo>
                  <a:pt x="1161953" y="3383891"/>
                  <a:pt x="0" y="2221938"/>
                  <a:pt x="0" y="788596"/>
                </a:cubicBezTo>
                <a:cubicBezTo>
                  <a:pt x="0" y="519845"/>
                  <a:pt x="40850" y="260634"/>
                  <a:pt x="116679" y="16835"/>
                </a:cubicBezTo>
                <a:close/>
              </a:path>
            </a:pathLst>
          </a:custGeom>
        </p:spPr>
      </p:pic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CB14CE1B-4BC5-4EF2-BE3D-05E4F580B3D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99331" y="3907418"/>
            <a:ext cx="2992669" cy="2950582"/>
          </a:xfrm>
          <a:custGeom>
            <a:avLst/>
            <a:gdLst>
              <a:gd name="connsiteX0" fmla="*/ 2052140 w 2992669"/>
              <a:gd name="connsiteY0" fmla="*/ 0 h 2950582"/>
              <a:gd name="connsiteX1" fmla="*/ 2850926 w 2992669"/>
              <a:gd name="connsiteY1" fmla="*/ 161267 h 2950582"/>
              <a:gd name="connsiteX2" fmla="*/ 2992669 w 2992669"/>
              <a:gd name="connsiteY2" fmla="*/ 229549 h 2950582"/>
              <a:gd name="connsiteX3" fmla="*/ 2992669 w 2992669"/>
              <a:gd name="connsiteY3" fmla="*/ 2950582 h 2950582"/>
              <a:gd name="connsiteX4" fmla="*/ 209274 w 2992669"/>
              <a:gd name="connsiteY4" fmla="*/ 2950582 h 2950582"/>
              <a:gd name="connsiteX5" fmla="*/ 161267 w 2992669"/>
              <a:gd name="connsiteY5" fmla="*/ 2850926 h 2950582"/>
              <a:gd name="connsiteX6" fmla="*/ 0 w 2992669"/>
              <a:gd name="connsiteY6" fmla="*/ 2052140 h 2950582"/>
              <a:gd name="connsiteX7" fmla="*/ 2052140 w 2992669"/>
              <a:gd name="connsiteY7" fmla="*/ 0 h 29505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92669" h="2950582">
                <a:moveTo>
                  <a:pt x="2052140" y="0"/>
                </a:moveTo>
                <a:cubicBezTo>
                  <a:pt x="2335482" y="0"/>
                  <a:pt x="2605411" y="57424"/>
                  <a:pt x="2850926" y="161267"/>
                </a:cubicBezTo>
                <a:lnTo>
                  <a:pt x="2992669" y="229549"/>
                </a:lnTo>
                <a:lnTo>
                  <a:pt x="2992669" y="2950582"/>
                </a:lnTo>
                <a:lnTo>
                  <a:pt x="209274" y="2950582"/>
                </a:lnTo>
                <a:lnTo>
                  <a:pt x="161267" y="2850926"/>
                </a:lnTo>
                <a:cubicBezTo>
                  <a:pt x="57423" y="2605411"/>
                  <a:pt x="0" y="2335482"/>
                  <a:pt x="0" y="2052140"/>
                </a:cubicBezTo>
                <a:cubicBezTo>
                  <a:pt x="0" y="918774"/>
                  <a:pt x="918774" y="0"/>
                  <a:pt x="2052140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81F6BC-CD18-47B5-A10F-12CD25DBCB19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1059" r="22809" b="1"/>
          <a:stretch/>
        </p:blipFill>
        <p:spPr>
          <a:xfrm>
            <a:off x="9363236" y="4071322"/>
            <a:ext cx="2828765" cy="2786678"/>
          </a:xfrm>
          <a:custGeom>
            <a:avLst/>
            <a:gdLst>
              <a:gd name="connsiteX0" fmla="*/ 1888236 w 2828765"/>
              <a:gd name="connsiteY0" fmla="*/ 0 h 2786678"/>
              <a:gd name="connsiteX1" fmla="*/ 2788281 w 2828765"/>
              <a:gd name="connsiteY1" fmla="*/ 227900 h 2786678"/>
              <a:gd name="connsiteX2" fmla="*/ 2828765 w 2828765"/>
              <a:gd name="connsiteY2" fmla="*/ 252495 h 2786678"/>
              <a:gd name="connsiteX3" fmla="*/ 2828765 w 2828765"/>
              <a:gd name="connsiteY3" fmla="*/ 2786678 h 2786678"/>
              <a:gd name="connsiteX4" fmla="*/ 227128 w 2828765"/>
              <a:gd name="connsiteY4" fmla="*/ 2786678 h 2786678"/>
              <a:gd name="connsiteX5" fmla="*/ 148387 w 2828765"/>
              <a:gd name="connsiteY5" fmla="*/ 2623223 h 2786678"/>
              <a:gd name="connsiteX6" fmla="*/ 0 w 2828765"/>
              <a:gd name="connsiteY6" fmla="*/ 1888236 h 2786678"/>
              <a:gd name="connsiteX7" fmla="*/ 1888236 w 2828765"/>
              <a:gd name="connsiteY7" fmla="*/ 0 h 27866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828765" h="2786678">
                <a:moveTo>
                  <a:pt x="1888236" y="0"/>
                </a:moveTo>
                <a:cubicBezTo>
                  <a:pt x="2214125" y="0"/>
                  <a:pt x="2520731" y="82558"/>
                  <a:pt x="2788281" y="227900"/>
                </a:cubicBezTo>
                <a:lnTo>
                  <a:pt x="2828765" y="252495"/>
                </a:lnTo>
                <a:lnTo>
                  <a:pt x="2828765" y="2786678"/>
                </a:lnTo>
                <a:lnTo>
                  <a:pt x="227128" y="2786678"/>
                </a:lnTo>
                <a:lnTo>
                  <a:pt x="148387" y="2623223"/>
                </a:lnTo>
                <a:cubicBezTo>
                  <a:pt x="52837" y="2397318"/>
                  <a:pt x="0" y="2148947"/>
                  <a:pt x="0" y="1888236"/>
                </a:cubicBezTo>
                <a:cubicBezTo>
                  <a:pt x="0" y="845392"/>
                  <a:pt x="845392" y="0"/>
                  <a:pt x="1888236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22287058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3281F6BC-CD18-47B5-A10F-12CD25DBCB19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554" y="0"/>
            <a:ext cx="5425399" cy="5479808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02C9529C-3FA4-46F7-B46F-1417228989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43600" y="-154693"/>
            <a:ext cx="6471936" cy="716738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4AA6565A-4EB8-49B0-9636-D9030D91BD9A}"/>
              </a:ext>
            </a:extLst>
          </p:cNvPr>
          <p:cNvSpPr txBox="1"/>
          <p:nvPr/>
        </p:nvSpPr>
        <p:spPr>
          <a:xfrm>
            <a:off x="1439694" y="5875506"/>
            <a:ext cx="3317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https://digital.library.txstate.edu/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76682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1314D230-6B55-48C7-9DFA-ECC90B9301D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17008" y="-175098"/>
            <a:ext cx="8127538" cy="7443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512694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94510" y="1487271"/>
            <a:ext cx="3344090" cy="3091145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Autofit/>
          </a:bodyPr>
          <a:lstStyle/>
          <a:p>
            <a:pPr algn="ctr">
              <a:defRPr sz="1800" b="0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2400" b="1" kern="1200" dirty="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Percent Increase in Article Citations by Discipline with Open Access Online Availability Through Google</a:t>
            </a:r>
          </a:p>
        </p:txBody>
      </p: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4038600" y="4884873"/>
            <a:ext cx="7188199" cy="1292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400" b="1" dirty="0"/>
              <a:t>Range = 36%-250% Increase in Citations over 2 Year period</a:t>
            </a:r>
          </a:p>
          <a:p>
            <a:pPr algn="ctr">
              <a:lnSpc>
                <a:spcPct val="90000"/>
              </a:lnSpc>
              <a:spcAft>
                <a:spcPts val="600"/>
              </a:spcAft>
              <a:defRPr/>
            </a:pPr>
            <a:r>
              <a:rPr lang="en-US" dirty="0"/>
              <a:t>(Data: </a:t>
            </a:r>
            <a:r>
              <a:rPr lang="en-US" dirty="0" err="1"/>
              <a:t>Stevan</a:t>
            </a:r>
            <a:r>
              <a:rPr lang="en-US" dirty="0"/>
              <a:t> </a:t>
            </a:r>
            <a:r>
              <a:rPr lang="en-US" dirty="0" err="1"/>
              <a:t>Harnad</a:t>
            </a:r>
            <a:r>
              <a:rPr lang="en-US" dirty="0"/>
              <a:t> and Heather Joseph, 2014)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377016525"/>
              </p:ext>
            </p:extLst>
          </p:nvPr>
        </p:nvGraphicFramePr>
        <p:xfrm>
          <a:off x="4559302" y="1487271"/>
          <a:ext cx="7188199" cy="30911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93147830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B0792D4F-247E-46FE-85FC-881DEFA41D9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Tw Cen MT" panose="020B0602020104020603"/>
              <a:ea typeface="+mn-ea"/>
              <a:cs typeface="+mn-cs"/>
            </a:endParaRPr>
          </a:p>
        </p:txBody>
      </p:sp>
      <p:sp>
        <p:nvSpPr>
          <p:cNvPr id="9" name="Rectangle 2"/>
          <p:cNvSpPr>
            <a:spLocks noGrp="1" noChangeArrowheads="1"/>
          </p:cNvSpPr>
          <p:nvPr>
            <p:ph type="title"/>
          </p:nvPr>
        </p:nvSpPr>
        <p:spPr>
          <a:xfrm>
            <a:off x="6684264" y="932688"/>
            <a:ext cx="4892040" cy="1773936"/>
          </a:xfrm>
        </p:spPr>
        <p:txBody>
          <a:bodyPr vert="horz" lIns="91440" tIns="45720" rIns="91440" bIns="45720" rtlCol="0" anchor="b">
            <a:normAutofit/>
          </a:bodyPr>
          <a:lstStyle/>
          <a:p>
            <a:pPr>
              <a:defRPr sz="1800" b="0" i="0" u="none" strike="noStrike" kern="1200" baseline="0">
                <a:solidFill>
                  <a:srgbClr val="000000"/>
                </a:solidFill>
                <a:latin typeface="Calibri"/>
                <a:ea typeface="Calibri"/>
                <a:cs typeface="Calibri"/>
              </a:defRPr>
            </a:pPr>
            <a:r>
              <a:rPr lang="en-US" sz="22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Percent Increase in Article Citations by Discipline with Open Access Online Availability Through Google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AD0F4D2-80E7-4A78-82EE-BEAEE49454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096000" y="1417320"/>
            <a:ext cx="0" cy="4023360"/>
          </a:xfrm>
          <a:prstGeom prst="line">
            <a:avLst/>
          </a:prstGeom>
          <a:ln w="158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 Box 4"/>
          <p:cNvSpPr txBox="1">
            <a:spLocks noChangeArrowheads="1"/>
          </p:cNvSpPr>
          <p:nvPr/>
        </p:nvSpPr>
        <p:spPr bwMode="auto">
          <a:xfrm>
            <a:off x="6684264" y="2898648"/>
            <a:ext cx="4892040" cy="320954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000" b="1" dirty="0"/>
              <a:t>Range = 36%-250%</a:t>
            </a:r>
          </a:p>
          <a:p>
            <a:pPr>
              <a:lnSpc>
                <a:spcPct val="90000"/>
              </a:lnSpc>
              <a:spcAft>
                <a:spcPts val="600"/>
              </a:spcAft>
              <a:defRPr/>
            </a:pPr>
            <a:r>
              <a:rPr lang="en-US" sz="2000" dirty="0"/>
              <a:t>(Data: </a:t>
            </a:r>
            <a:r>
              <a:rPr lang="en-US" sz="2000" dirty="0" err="1"/>
              <a:t>Stevan</a:t>
            </a:r>
            <a:r>
              <a:rPr lang="en-US" sz="2000" dirty="0"/>
              <a:t> </a:t>
            </a:r>
            <a:r>
              <a:rPr lang="en-US" sz="2000" dirty="0" err="1"/>
              <a:t>Harnad</a:t>
            </a:r>
            <a:r>
              <a:rPr lang="en-US" sz="2000" dirty="0"/>
              <a:t> and Heather Joseph, 2014)</a:t>
            </a:r>
          </a:p>
        </p:txBody>
      </p:sp>
      <p:graphicFrame>
        <p:nvGraphicFramePr>
          <p:cNvPr id="10" name="Object 2"/>
          <p:cNvGraphicFramePr>
            <a:graphicFrameLocks noChangeAspect="1"/>
          </p:cNvGraphicFramePr>
          <p:nvPr/>
        </p:nvGraphicFramePr>
        <p:xfrm>
          <a:off x="470018" y="576072"/>
          <a:ext cx="5025525" cy="5715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27223645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F32D3-5AFF-4C2C-BEE7-B1802FA4D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918" y="189229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sz="7200" dirty="0"/>
              <a:t>Vireo</a:t>
            </a:r>
            <a:br>
              <a:rPr lang="en-US" dirty="0"/>
            </a:br>
            <a:endParaRPr lang="en-US" sz="2000" dirty="0"/>
          </a:p>
        </p:txBody>
      </p:sp>
      <p:pic>
        <p:nvPicPr>
          <p:cNvPr id="9" name="Content Placeholder 8" descr="A picture containing drawing&#10;&#10;Description automatically generated">
            <a:extLst>
              <a:ext uri="{FF2B5EF4-FFF2-40B4-BE49-F238E27FC236}">
                <a16:creationId xmlns:a16="http://schemas.microsoft.com/office/drawing/2014/main" id="{901A4301-FB31-460E-8DCD-67506728CD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8918" y="1915267"/>
            <a:ext cx="5262378" cy="2706366"/>
          </a:xfr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03338815-7E43-4C80-961C-E00BFC897F0C}"/>
              </a:ext>
            </a:extLst>
          </p:cNvPr>
          <p:cNvSpPr txBox="1"/>
          <p:nvPr/>
        </p:nvSpPr>
        <p:spPr>
          <a:xfrm>
            <a:off x="7229980" y="2274837"/>
            <a:ext cx="475247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Electronic Thesis and Dissertation Management System</a:t>
            </a:r>
          </a:p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Bridges Student Thesis/Dissertation Submission with Graduate School Review,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Connects  the Collections Repository And Data Repository so graduate students can publish and link their theses/dissertations, data and research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Addresses Intermediary steps in the ETD  Process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679180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62BFD2-DB2C-418A-B28F-82AD1A68F8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1775618"/>
            <a:ext cx="5314536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Researcher Identity Management System</a:t>
            </a:r>
            <a:b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3100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5" name="Freeform: Shape 10">
            <a:extLst>
              <a:ext uri="{FF2B5EF4-FFF2-40B4-BE49-F238E27FC236}">
                <a16:creationId xmlns:a16="http://schemas.microsoft.com/office/drawing/2014/main" id="{E0D60ECE-8986-45DC-B7FE-EC7699B466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5438829" cy="5840278"/>
          </a:xfrm>
          <a:custGeom>
            <a:avLst/>
            <a:gdLst>
              <a:gd name="connsiteX0" fmla="*/ 0 w 5438829"/>
              <a:gd name="connsiteY0" fmla="*/ 0 h 5840278"/>
              <a:gd name="connsiteX1" fmla="*/ 4466700 w 5438829"/>
              <a:gd name="connsiteY1" fmla="*/ 0 h 5840278"/>
              <a:gd name="connsiteX2" fmla="*/ 4652178 w 5438829"/>
              <a:gd name="connsiteY2" fmla="*/ 204077 h 5840278"/>
              <a:gd name="connsiteX3" fmla="*/ 5438829 w 5438829"/>
              <a:gd name="connsiteY3" fmla="*/ 2395363 h 5840278"/>
              <a:gd name="connsiteX4" fmla="*/ 1993914 w 5438829"/>
              <a:gd name="connsiteY4" fmla="*/ 5840278 h 5840278"/>
              <a:gd name="connsiteX5" fmla="*/ 67829 w 5438829"/>
              <a:gd name="connsiteY5" fmla="*/ 5251941 h 5840278"/>
              <a:gd name="connsiteX6" fmla="*/ 0 w 5438829"/>
              <a:gd name="connsiteY6" fmla="*/ 5201220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438829" h="5840278">
                <a:moveTo>
                  <a:pt x="0" y="0"/>
                </a:moveTo>
                <a:lnTo>
                  <a:pt x="4466700" y="0"/>
                </a:lnTo>
                <a:lnTo>
                  <a:pt x="4652178" y="204077"/>
                </a:lnTo>
                <a:cubicBezTo>
                  <a:pt x="5143616" y="799562"/>
                  <a:pt x="5438829" y="1562987"/>
                  <a:pt x="5438829" y="2395363"/>
                </a:cubicBezTo>
                <a:cubicBezTo>
                  <a:pt x="5438829" y="4297937"/>
                  <a:pt x="3896488" y="5840278"/>
                  <a:pt x="1993914" y="5840278"/>
                </a:cubicBezTo>
                <a:cubicBezTo>
                  <a:pt x="1280449" y="5840278"/>
                  <a:pt x="617641" y="5623387"/>
                  <a:pt x="67829" y="5251941"/>
                </a:cubicBezTo>
                <a:lnTo>
                  <a:pt x="0" y="520122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2">
            <a:extLst>
              <a:ext uri="{FF2B5EF4-FFF2-40B4-BE49-F238E27FC236}">
                <a16:creationId xmlns:a16="http://schemas.microsoft.com/office/drawing/2014/main" id="{96964194-5878-40D2-8EC0-DDC58387FA5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5269134" cy="5654940"/>
          </a:xfrm>
          <a:custGeom>
            <a:avLst/>
            <a:gdLst>
              <a:gd name="connsiteX0" fmla="*/ 0 w 5269134"/>
              <a:gd name="connsiteY0" fmla="*/ 0 h 5654940"/>
              <a:gd name="connsiteX1" fmla="*/ 4227767 w 5269134"/>
              <a:gd name="connsiteY1" fmla="*/ 0 h 5654940"/>
              <a:gd name="connsiteX2" fmla="*/ 4312042 w 5269134"/>
              <a:gd name="connsiteY2" fmla="*/ 76595 h 5654940"/>
              <a:gd name="connsiteX3" fmla="*/ 5269134 w 5269134"/>
              <a:gd name="connsiteY3" fmla="*/ 2387221 h 5654940"/>
              <a:gd name="connsiteX4" fmla="*/ 2001415 w 5269134"/>
              <a:gd name="connsiteY4" fmla="*/ 5654940 h 5654940"/>
              <a:gd name="connsiteX5" fmla="*/ 198928 w 5269134"/>
              <a:gd name="connsiteY5" fmla="*/ 5113274 h 5654940"/>
              <a:gd name="connsiteX6" fmla="*/ 0 w 5269134"/>
              <a:gd name="connsiteY6" fmla="*/ 4969563 h 5654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269134" h="5654940">
                <a:moveTo>
                  <a:pt x="0" y="0"/>
                </a:moveTo>
                <a:lnTo>
                  <a:pt x="4227767" y="0"/>
                </a:lnTo>
                <a:lnTo>
                  <a:pt x="4312042" y="76595"/>
                </a:lnTo>
                <a:cubicBezTo>
                  <a:pt x="4903383" y="667936"/>
                  <a:pt x="5269134" y="1484866"/>
                  <a:pt x="5269134" y="2387221"/>
                </a:cubicBezTo>
                <a:cubicBezTo>
                  <a:pt x="5269134" y="4191932"/>
                  <a:pt x="3806126" y="5654940"/>
                  <a:pt x="2001415" y="5654940"/>
                </a:cubicBezTo>
                <a:cubicBezTo>
                  <a:pt x="1335223" y="5654940"/>
                  <a:pt x="715593" y="5455584"/>
                  <a:pt x="198928" y="5113274"/>
                </a:cubicBezTo>
                <a:lnTo>
                  <a:pt x="0" y="4969563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 descr="A close up of a logo&#10;&#10;Description automatically generated">
            <a:extLst>
              <a:ext uri="{FF2B5EF4-FFF2-40B4-BE49-F238E27FC236}">
                <a16:creationId xmlns:a16="http://schemas.microsoft.com/office/drawing/2014/main" id="{072829CB-7CB4-42F8-871D-34610C7522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156990" cy="4697163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18DAEBC6-79DE-4CA8-B102-540A79FD381D}"/>
              </a:ext>
            </a:extLst>
          </p:cNvPr>
          <p:cNvSpPr txBox="1"/>
          <p:nvPr/>
        </p:nvSpPr>
        <p:spPr>
          <a:xfrm>
            <a:off x="6367993" y="3009202"/>
            <a:ext cx="4871508" cy="3734497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Gives Researchers Unique Number (ORCID ID) Connecting and Disambiguate Scholars names:</a:t>
            </a:r>
            <a:br>
              <a:rPr lang="en-US" dirty="0"/>
            </a:br>
            <a:br>
              <a:rPr lang="en-US" dirty="0"/>
            </a:br>
            <a:r>
              <a:rPr lang="en-US" dirty="0"/>
              <a:t>Maria Hernandez, Biochemist</a:t>
            </a:r>
            <a:br>
              <a:rPr lang="en-US" dirty="0"/>
            </a:br>
            <a:r>
              <a:rPr lang="en-US" dirty="0"/>
              <a:t>Maria Hernandez, M.D. or Astrophysicist</a:t>
            </a:r>
            <a:br>
              <a:rPr lang="en-US" dirty="0"/>
            </a:br>
            <a:endParaRPr lang="en-US" dirty="0"/>
          </a:p>
          <a:p>
            <a:pPr marL="285750" indent="-28575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Allows Papers in the collections repository and datasets in data repository to be associated with ORCID ID’s for aggregation of research profiles. 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5A3E5C-4FD4-419A-93CD-40C3B911547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753172" y="478018"/>
            <a:ext cx="3876728" cy="1150756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0E8F8AD-EA8B-422B-83AC-393802A75A3B}"/>
              </a:ext>
            </a:extLst>
          </p:cNvPr>
          <p:cNvSpPr txBox="1"/>
          <p:nvPr/>
        </p:nvSpPr>
        <p:spPr>
          <a:xfrm>
            <a:off x="0" y="5840278"/>
            <a:ext cx="497385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Orcid</a:t>
            </a:r>
            <a:r>
              <a:rPr lang="en-US" dirty="0"/>
              <a:t> can act as a Network Hub aggregating from several sources and connecting to other internal and external networks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7435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F32D3-5AFF-4C2C-BEE7-B1802FA4D9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8918" y="189229"/>
            <a:ext cx="10515600" cy="1325563"/>
          </a:xfrm>
        </p:spPr>
        <p:txBody>
          <a:bodyPr>
            <a:normAutofit/>
          </a:bodyPr>
          <a:lstStyle/>
          <a:p>
            <a:pPr algn="ctr"/>
            <a:r>
              <a:rPr lang="en-US" sz="7200" dirty="0" err="1"/>
              <a:t>Omeka</a:t>
            </a:r>
            <a:r>
              <a:rPr lang="en-US" sz="7200" dirty="0"/>
              <a:t> and OJS3</a:t>
            </a:r>
            <a:endParaRPr lang="en-US" sz="2000" dirty="0"/>
          </a:p>
        </p:txBody>
      </p:sp>
      <p:pic>
        <p:nvPicPr>
          <p:cNvPr id="14" name="Picture 13" descr="A close up of a logo&#10;&#10;Description automatically generated">
            <a:extLst>
              <a:ext uri="{FF2B5EF4-FFF2-40B4-BE49-F238E27FC236}">
                <a16:creationId xmlns:a16="http://schemas.microsoft.com/office/drawing/2014/main" id="{2F880708-1430-4550-BA0C-ABB5A727B85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392" y="1633699"/>
            <a:ext cx="2174342" cy="2174342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B4F17B7D-DEC7-49DD-8E9C-E2A27F5FC678}"/>
              </a:ext>
            </a:extLst>
          </p:cNvPr>
          <p:cNvSpPr txBox="1"/>
          <p:nvPr/>
        </p:nvSpPr>
        <p:spPr>
          <a:xfrm>
            <a:off x="4949020" y="2053715"/>
            <a:ext cx="62904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Open Source  User Interface Software </a:t>
            </a:r>
            <a:br>
              <a:rPr lang="en-US" dirty="0"/>
            </a:br>
            <a:r>
              <a:rPr lang="en-US" dirty="0"/>
              <a:t>Provides a front end  gateway for more complex research projects  -  linking text, image  media and datasets and acting as a front end for connecting components.</a:t>
            </a:r>
          </a:p>
        </p:txBody>
      </p:sp>
      <p:pic>
        <p:nvPicPr>
          <p:cNvPr id="11" name="Picture 10" descr="A picture containing drawing, table&#10;&#10;Description automatically generated">
            <a:extLst>
              <a:ext uri="{FF2B5EF4-FFF2-40B4-BE49-F238E27FC236}">
                <a16:creationId xmlns:a16="http://schemas.microsoft.com/office/drawing/2014/main" id="{0C8495A1-F89E-43B0-827B-494683E1D543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002" y="4289645"/>
            <a:ext cx="2699367" cy="1869312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FE359853-8A27-4AAD-AB96-F2F55E97A05C}"/>
              </a:ext>
            </a:extLst>
          </p:cNvPr>
          <p:cNvSpPr/>
          <p:nvPr/>
        </p:nvSpPr>
        <p:spPr>
          <a:xfrm>
            <a:off x="5132818" y="4467911"/>
            <a:ext cx="639243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b="1" dirty="0">
                <a:solidFill>
                  <a:prstClr val="black"/>
                </a:solidFill>
              </a:rPr>
              <a:t>Open Access Academic Journal Software </a:t>
            </a:r>
            <a:r>
              <a:rPr lang="en-US" dirty="0">
                <a:solidFill>
                  <a:prstClr val="black"/>
                </a:solidFill>
              </a:rPr>
              <a:t>for refereed journal online publishing, workflow and connections with background research and datasets etc. through </a:t>
            </a:r>
            <a:r>
              <a:rPr lang="en-US" dirty="0" err="1">
                <a:solidFill>
                  <a:prstClr val="black"/>
                </a:solidFill>
              </a:rPr>
              <a:t>Dataverse</a:t>
            </a:r>
            <a:r>
              <a:rPr lang="en-US" dirty="0">
                <a:solidFill>
                  <a:prstClr val="black"/>
                </a:solidFill>
              </a:rPr>
              <a:t>/</a:t>
            </a:r>
            <a:r>
              <a:rPr lang="en-US" dirty="0" err="1">
                <a:solidFill>
                  <a:prstClr val="black"/>
                </a:solidFill>
              </a:rPr>
              <a:t>Dspace</a:t>
            </a:r>
            <a:r>
              <a:rPr lang="en-US" dirty="0">
                <a:solidFill>
                  <a:prstClr val="black"/>
                </a:solidFill>
              </a:rPr>
              <a:t> connections</a:t>
            </a:r>
          </a:p>
        </p:txBody>
      </p:sp>
    </p:spTree>
    <p:extLst>
      <p:ext uri="{BB962C8B-B14F-4D97-AF65-F5344CB8AC3E}">
        <p14:creationId xmlns:p14="http://schemas.microsoft.com/office/powerpoint/2010/main" val="34478891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7A6413-024B-4A30-BEF5-2F306DD10E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1060380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/>
              <a:t>What is a Digital Scholarship Ecosystem</a:t>
            </a:r>
            <a:br>
              <a:rPr lang="en-US" b="1" dirty="0"/>
            </a:br>
            <a:r>
              <a:rPr lang="en-US" b="1" dirty="0"/>
              <a:t>for Open Science?</a:t>
            </a:r>
            <a:br>
              <a:rPr lang="en-US" dirty="0"/>
            </a:br>
            <a:endParaRPr lang="en-US" sz="2400" dirty="0"/>
          </a:p>
        </p:txBody>
      </p:sp>
      <p:pic>
        <p:nvPicPr>
          <p:cNvPr id="5" name="Content Placeholder 4" descr="A screenshot of a cell phone&#10;&#10;Description automatically generated">
            <a:extLst>
              <a:ext uri="{FF2B5EF4-FFF2-40B4-BE49-F238E27FC236}">
                <a16:creationId xmlns:a16="http://schemas.microsoft.com/office/drawing/2014/main" id="{B7EE7FF5-ED3C-435A-B717-A036B3982E6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2126" y="2294386"/>
            <a:ext cx="6176454" cy="2769753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FD427B29-E026-48B1-8FC2-C2370EF6A55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38200" y="2294386"/>
            <a:ext cx="4616255" cy="2769753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5A22BFF7-E3AC-4878-A5A5-7E4A3470E1D8}"/>
              </a:ext>
            </a:extLst>
          </p:cNvPr>
          <p:cNvSpPr txBox="1"/>
          <p:nvPr/>
        </p:nvSpPr>
        <p:spPr>
          <a:xfrm>
            <a:off x="543340" y="5422338"/>
            <a:ext cx="1057737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br>
              <a:rPr lang="en-US" dirty="0"/>
            </a:br>
            <a:r>
              <a:rPr lang="en-US" dirty="0"/>
              <a:t>Network of Several Software Components to Enable Faculty and Graduate Student Research</a:t>
            </a:r>
            <a:br>
              <a:rPr lang="en-US" dirty="0"/>
            </a:br>
            <a:r>
              <a:rPr lang="en-US" dirty="0"/>
              <a:t>and Raise Research Profiles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EC1C2C4-A90D-40FD-BB57-29BBA1C5E2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" y="1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777773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1">
            <a:extLst>
              <a:ext uri="{FF2B5EF4-FFF2-40B4-BE49-F238E27FC236}">
                <a16:creationId xmlns:a16="http://schemas.microsoft.com/office/drawing/2014/main" id="{0EFD753D-6A49-46DD-9E82-AA6E2C62B46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7" name="Rectangle 23">
            <a:extLst>
              <a:ext uri="{FF2B5EF4-FFF2-40B4-BE49-F238E27FC236}">
                <a16:creationId xmlns:a16="http://schemas.microsoft.com/office/drawing/2014/main" id="{138A5824-1F4A-4EE7-BC13-5BB48FC0809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20044" y="321732"/>
            <a:ext cx="4568741" cy="6192603"/>
          </a:xfrm>
          <a:prstGeom prst="rect">
            <a:avLst/>
          </a:prstGeom>
          <a:solidFill>
            <a:srgbClr val="33363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3E53D71-7418-44B0-8B9A-97C2446494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98257" y="637523"/>
            <a:ext cx="3608896" cy="1690993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3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The Digitization Lab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A60D82F6-4E6D-4EAC-B153-97D5A00B6CDF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21471" r="3" b="19380"/>
          <a:stretch/>
        </p:blipFill>
        <p:spPr>
          <a:xfrm>
            <a:off x="4968250" y="325905"/>
            <a:ext cx="2249424" cy="2002611"/>
          </a:xfrm>
          <a:prstGeom prst="rect">
            <a:avLst/>
          </a:prstGeom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id="{ABB8B0C4-E4DB-45E1-8FAB-F5955C43A683}"/>
              </a:ext>
            </a:extLst>
          </p:cNvPr>
          <p:cNvSpPr/>
          <p:nvPr/>
        </p:nvSpPr>
        <p:spPr>
          <a:xfrm>
            <a:off x="798256" y="2474260"/>
            <a:ext cx="3607930" cy="367715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Expands Possibilities for Faculty/Graduate Student Research Projects</a:t>
            </a:r>
            <a:b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</a:b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34290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2000" b="0" i="0" u="none" strike="noStrike" kern="120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Possibilities range from OCR,  scientific slides, image, manuscript &amp;  journal digitization to 3D objects, audiovisual material, GIS and visualization technologies </a:t>
            </a: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  <a:p>
            <a:pPr marL="0" marR="0" lvl="0" indent="-22860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0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2C9FD6F1-C9BF-4192-A06F-77AE5445D4A6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/>
          <a:srcRect l="5882" r="19137" b="-6"/>
          <a:stretch/>
        </p:blipFill>
        <p:spPr>
          <a:xfrm>
            <a:off x="4968251" y="2419956"/>
            <a:ext cx="2249424" cy="2002611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753290DF-5B62-40BF-8859-C38F6B94803B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10681" r="3" b="4690"/>
          <a:stretch/>
        </p:blipFill>
        <p:spPr>
          <a:xfrm>
            <a:off x="7295203" y="325904"/>
            <a:ext cx="4570677" cy="3065565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89FECB3E-45E7-468B-8B0A-F44A355B55C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r="3673" b="-5"/>
          <a:stretch/>
        </p:blipFill>
        <p:spPr>
          <a:xfrm>
            <a:off x="4976656" y="4511800"/>
            <a:ext cx="2249424" cy="200253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3CA420F1-75EB-4FA7-BD80-CA061F01BA0A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14827" r="3" b="878"/>
          <a:stretch/>
        </p:blipFill>
        <p:spPr>
          <a:xfrm>
            <a:off x="7295203" y="3474720"/>
            <a:ext cx="4570677" cy="3053487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2D94647E-9F0D-4A4E-94FF-2D64BF8EAF39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295203" y="329794"/>
            <a:ext cx="4568742" cy="30534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445602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06017" y="190540"/>
            <a:ext cx="12085983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Together, These Research Ecosystem Components</a:t>
            </a:r>
            <a:br>
              <a:rPr lang="en-US" sz="4000" dirty="0"/>
            </a:br>
            <a:r>
              <a:rPr lang="en-US" sz="2200" b="1" dirty="0"/>
              <a:t>Open Amazing Possibilities For Digital Scholarship &amp; Collaboration</a:t>
            </a:r>
            <a:br>
              <a:rPr lang="en-US" sz="2200" dirty="0"/>
            </a:br>
            <a:endParaRPr lang="en-US" sz="2200" dirty="0"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>
          <a:xfrm>
            <a:off x="5714998" y="1905000"/>
            <a:ext cx="6477001" cy="4953000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en-US" sz="2600" b="1" dirty="0"/>
              <a:t> Complex Multimedia Archives/Cognitive Cartographies</a:t>
            </a:r>
            <a:br>
              <a:rPr lang="en-US" sz="2600" b="1" dirty="0"/>
            </a:br>
            <a:endParaRPr lang="en-US" sz="2600" b="1" dirty="0"/>
          </a:p>
          <a:p>
            <a:pPr marL="0" indent="0">
              <a:buNone/>
            </a:pPr>
            <a:br>
              <a:rPr lang="en-US" sz="2600" dirty="0">
                <a:hlinkClick r:id="rId2"/>
              </a:rPr>
            </a:br>
            <a:br>
              <a:rPr lang="en-US" sz="2600" dirty="0"/>
            </a:br>
            <a:r>
              <a:rPr lang="en-US" sz="2600" b="1" dirty="0"/>
              <a:t>Digital Archives/ETD Projects </a:t>
            </a:r>
            <a:br>
              <a:rPr lang="en-US" sz="2600" b="1" dirty="0"/>
            </a:br>
            <a:br>
              <a:rPr lang="en-US" sz="2600" dirty="0"/>
            </a:br>
            <a:br>
              <a:rPr lang="en-US" sz="2600" dirty="0"/>
            </a:br>
            <a:br>
              <a:rPr lang="en-US" sz="2600" dirty="0"/>
            </a:br>
            <a:r>
              <a:rPr lang="en-US" sz="2600" b="1" dirty="0"/>
              <a:t>Online Exhibits/ Online Academic Journals</a:t>
            </a:r>
            <a:br>
              <a:rPr lang="en-US" sz="2600" b="1" dirty="0"/>
            </a:br>
            <a:br>
              <a:rPr lang="en-US" sz="2600" dirty="0">
                <a:hlinkClick r:id="rId3"/>
              </a:rPr>
            </a:br>
            <a:br>
              <a:rPr lang="en-US" sz="2600" dirty="0"/>
            </a:br>
            <a:r>
              <a:rPr lang="en-US" sz="2600" b="1" dirty="0"/>
              <a:t>Interactive Image Archives/Data Projects </a:t>
            </a:r>
            <a:br>
              <a:rPr lang="en-US" sz="2600" dirty="0"/>
            </a:br>
            <a:br>
              <a:rPr lang="en-US" sz="2600" dirty="0"/>
            </a:br>
            <a:endParaRPr lang="en-US" sz="2600" b="1" dirty="0"/>
          </a:p>
          <a:p>
            <a:pPr marL="0" indent="0">
              <a:buNone/>
            </a:pPr>
            <a:r>
              <a:rPr lang="en-US" sz="2600" b="1" dirty="0"/>
              <a:t>Digital Libraries, Research Documentation Projects</a:t>
            </a:r>
            <a:br>
              <a:rPr lang="en-US" sz="2900" b="1" dirty="0"/>
            </a:br>
            <a:br>
              <a:rPr lang="en-US" sz="1600" dirty="0"/>
            </a:br>
            <a:br>
              <a:rPr lang="en-US" sz="1600" dirty="0"/>
            </a:br>
            <a:endParaRPr lang="en-US" sz="1600" dirty="0"/>
          </a:p>
          <a:p>
            <a:pPr marL="0" indent="0">
              <a:buNone/>
            </a:pPr>
            <a:br>
              <a:rPr lang="en-US" sz="2000" dirty="0">
                <a:hlinkClick r:id="rId4"/>
              </a:rPr>
            </a:br>
            <a:r>
              <a:rPr lang="en-US" sz="2000" dirty="0">
                <a:hlinkClick r:id="rId4"/>
              </a:rPr>
              <a:t>Faculty Digitization Proposals/Partnerships</a:t>
            </a:r>
            <a:r>
              <a:rPr lang="en-US" sz="2000" dirty="0"/>
              <a:t>  </a:t>
            </a:r>
            <a:br>
              <a:rPr lang="en-US" sz="2000" dirty="0"/>
            </a:br>
            <a:endParaRPr lang="en-US" sz="2000" dirty="0"/>
          </a:p>
        </p:txBody>
      </p:sp>
      <p:sp>
        <p:nvSpPr>
          <p:cNvPr id="2" name="Isosceles Triangle 1"/>
          <p:cNvSpPr/>
          <p:nvPr/>
        </p:nvSpPr>
        <p:spPr>
          <a:xfrm rot="10800000">
            <a:off x="1592093" y="1917412"/>
            <a:ext cx="3810000" cy="4343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cxnSp>
        <p:nvCxnSpPr>
          <p:cNvPr id="8" name="Straight Connector 7"/>
          <p:cNvCxnSpPr>
            <a:cxnSpLocks/>
          </p:cNvCxnSpPr>
          <p:nvPr/>
        </p:nvCxnSpPr>
        <p:spPr>
          <a:xfrm>
            <a:off x="4680329" y="2068748"/>
            <a:ext cx="979549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Content Placeholder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11F23532-1BD3-4BE5-ACE8-34B6F6178F45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1737" y="1941812"/>
            <a:ext cx="2455592" cy="1585134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497092" y="6212782"/>
            <a:ext cx="2118365" cy="4572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3549816" y="3886200"/>
            <a:ext cx="2165185" cy="46730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3541555" y="4660829"/>
            <a:ext cx="2118323" cy="45719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 flipV="1">
            <a:off x="3541554" y="5389181"/>
            <a:ext cx="2203946" cy="47567"/>
          </a:xfrm>
          <a:prstGeom prst="rect">
            <a:avLst/>
          </a:prstGeom>
        </p:spPr>
      </p:pic>
      <p:cxnSp>
        <p:nvCxnSpPr>
          <p:cNvPr id="17" name="Straight Connector 16"/>
          <p:cNvCxnSpPr>
            <a:cxnSpLocks/>
            <a:endCxn id="2" idx="0"/>
          </p:cNvCxnSpPr>
          <p:nvPr/>
        </p:nvCxnSpPr>
        <p:spPr>
          <a:xfrm>
            <a:off x="3469533" y="3526946"/>
            <a:ext cx="27560" cy="27338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226981" y="5855665"/>
            <a:ext cx="2057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err="1"/>
              <a:t>Projects,Prototypes</a:t>
            </a:r>
            <a:r>
              <a:rPr lang="en-US" sz="1600" b="1" dirty="0"/>
              <a:t> Grant Partnerships</a:t>
            </a:r>
          </a:p>
        </p:txBody>
      </p:sp>
      <p:cxnSp>
        <p:nvCxnSpPr>
          <p:cNvPr id="7" name="Straight Arrow Connector 6"/>
          <p:cNvCxnSpPr>
            <a:cxnSpLocks/>
            <a:endCxn id="19" idx="2"/>
          </p:cNvCxnSpPr>
          <p:nvPr/>
        </p:nvCxnSpPr>
        <p:spPr>
          <a:xfrm flipH="1" flipV="1">
            <a:off x="919784" y="2126478"/>
            <a:ext cx="55120" cy="3790746"/>
          </a:xfrm>
          <a:prstGeom prst="straightConnector1">
            <a:avLst/>
          </a:prstGeom>
          <a:ln w="571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302595" y="1757146"/>
            <a:ext cx="123437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Complexity</a:t>
            </a: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6B873FAD-5045-4D53-9418-060417C7CAF5}"/>
              </a:ext>
            </a:extLst>
          </p:cNvPr>
          <p:cNvCxnSpPr>
            <a:cxnSpLocks/>
          </p:cNvCxnSpPr>
          <p:nvPr/>
        </p:nvCxnSpPr>
        <p:spPr>
          <a:xfrm>
            <a:off x="4680329" y="3123202"/>
            <a:ext cx="979549" cy="0"/>
          </a:xfrm>
          <a:prstGeom prst="line">
            <a:avLst/>
          </a:prstGeom>
          <a:ln w="349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573148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EC9BAC-3381-4C12-955C-0A526FD2A1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96000" y="414705"/>
            <a:ext cx="5314536" cy="1325563"/>
          </a:xfrm>
        </p:spPr>
        <p:txBody>
          <a:bodyPr>
            <a:normAutofit/>
          </a:bodyPr>
          <a:lstStyle/>
          <a:p>
            <a:r>
              <a:rPr lang="en-US" b="1" dirty="0"/>
              <a:t>Human Resources</a:t>
            </a:r>
          </a:p>
        </p:txBody>
      </p:sp>
      <p:sp>
        <p:nvSpPr>
          <p:cNvPr id="13" name="Freeform: Shape 10">
            <a:extLst>
              <a:ext uri="{FF2B5EF4-FFF2-40B4-BE49-F238E27FC236}">
                <a16:creationId xmlns:a16="http://schemas.microsoft.com/office/drawing/2014/main" id="{CF62D2A7-8207-488C-9F46-316BA81A16C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2008"/>
            <a:ext cx="5609220" cy="5840278"/>
          </a:xfrm>
          <a:custGeom>
            <a:avLst/>
            <a:gdLst>
              <a:gd name="connsiteX0" fmla="*/ 0 w 5609220"/>
              <a:gd name="connsiteY0" fmla="*/ 0 h 5840278"/>
              <a:gd name="connsiteX1" fmla="*/ 4637091 w 5609220"/>
              <a:gd name="connsiteY1" fmla="*/ 0 h 5840278"/>
              <a:gd name="connsiteX2" fmla="*/ 4822569 w 5609220"/>
              <a:gd name="connsiteY2" fmla="*/ 204077 h 5840278"/>
              <a:gd name="connsiteX3" fmla="*/ 5609220 w 5609220"/>
              <a:gd name="connsiteY3" fmla="*/ 2395363 h 5840278"/>
              <a:gd name="connsiteX4" fmla="*/ 2164305 w 5609220"/>
              <a:gd name="connsiteY4" fmla="*/ 5840278 h 5840278"/>
              <a:gd name="connsiteX5" fmla="*/ 238220 w 5609220"/>
              <a:gd name="connsiteY5" fmla="*/ 5251941 h 5840278"/>
              <a:gd name="connsiteX6" fmla="*/ 0 w 5609220"/>
              <a:gd name="connsiteY6" fmla="*/ 5073803 h 58402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5609220" h="5840278">
                <a:moveTo>
                  <a:pt x="0" y="0"/>
                </a:moveTo>
                <a:lnTo>
                  <a:pt x="4637091" y="0"/>
                </a:lnTo>
                <a:lnTo>
                  <a:pt x="4822569" y="204077"/>
                </a:lnTo>
                <a:cubicBezTo>
                  <a:pt x="5314007" y="799562"/>
                  <a:pt x="5609220" y="1562987"/>
                  <a:pt x="5609220" y="2395363"/>
                </a:cubicBezTo>
                <a:cubicBezTo>
                  <a:pt x="5609220" y="4297937"/>
                  <a:pt x="4066879" y="5840278"/>
                  <a:pt x="2164305" y="5840278"/>
                </a:cubicBezTo>
                <a:cubicBezTo>
                  <a:pt x="1450840" y="5840278"/>
                  <a:pt x="788032" y="5623387"/>
                  <a:pt x="238220" y="5251941"/>
                </a:cubicBezTo>
                <a:lnTo>
                  <a:pt x="0" y="5073803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Picture 5" descr="A picture containing food&#10;&#10;Description automatically generated">
            <a:extLst>
              <a:ext uri="{FF2B5EF4-FFF2-40B4-BE49-F238E27FC236}">
                <a16:creationId xmlns:a16="http://schemas.microsoft.com/office/drawing/2014/main" id="{C172A615-C001-41D6-8E68-E783AF4593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398" r="2" b="2"/>
          <a:stretch/>
        </p:blipFill>
        <p:spPr>
          <a:xfrm>
            <a:off x="2" y="-2"/>
            <a:ext cx="5441859" cy="5654940"/>
          </a:xfrm>
          <a:custGeom>
            <a:avLst/>
            <a:gdLst/>
            <a:ahLst/>
            <a:cxnLst/>
            <a:rect l="l" t="t" r="r" b="b"/>
            <a:pathLst>
              <a:path w="5441859" h="5654940">
                <a:moveTo>
                  <a:pt x="0" y="0"/>
                </a:moveTo>
                <a:lnTo>
                  <a:pt x="4400491" y="0"/>
                </a:lnTo>
                <a:lnTo>
                  <a:pt x="4484766" y="76595"/>
                </a:lnTo>
                <a:cubicBezTo>
                  <a:pt x="5076107" y="667936"/>
                  <a:pt x="5441859" y="1484866"/>
                  <a:pt x="5441859" y="2387221"/>
                </a:cubicBezTo>
                <a:cubicBezTo>
                  <a:pt x="5441859" y="4191932"/>
                  <a:pt x="3978851" y="5654940"/>
                  <a:pt x="2174140" y="5654940"/>
                </a:cubicBezTo>
                <a:cubicBezTo>
                  <a:pt x="1412778" y="5654940"/>
                  <a:pt x="712231" y="5394557"/>
                  <a:pt x="156693" y="4957981"/>
                </a:cubicBezTo>
                <a:lnTo>
                  <a:pt x="0" y="4820612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DA6DFA-10BF-441D-BBC0-E7DEE13EB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829396" y="1623097"/>
            <a:ext cx="5847743" cy="4031841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1800" b="1" dirty="0"/>
              <a:t>Essential</a:t>
            </a:r>
          </a:p>
          <a:p>
            <a:r>
              <a:rPr lang="en-US" sz="1800" b="1" dirty="0"/>
              <a:t>System Administrator/Programmer</a:t>
            </a:r>
            <a:br>
              <a:rPr lang="en-US" sz="1800" b="1" dirty="0"/>
            </a:br>
            <a:r>
              <a:rPr lang="en-US" sz="1800" dirty="0"/>
              <a:t>server infrastructure set-up/maintenance/basic customization</a:t>
            </a:r>
          </a:p>
          <a:p>
            <a:r>
              <a:rPr lang="en-US" sz="1800" b="1" dirty="0"/>
              <a:t>Digital Collections Librarian</a:t>
            </a:r>
            <a:r>
              <a:rPr lang="en-US" sz="1800" dirty="0"/>
              <a:t>: Administration, Marketing, User Support, Collections and Data Repository, OJS/ORCID</a:t>
            </a:r>
            <a:br>
              <a:rPr lang="en-US" sz="1800" dirty="0"/>
            </a:br>
            <a:endParaRPr lang="en-US" sz="1800" dirty="0"/>
          </a:p>
          <a:p>
            <a:pPr marL="0" indent="0">
              <a:buNone/>
            </a:pPr>
            <a:r>
              <a:rPr lang="en-US" sz="1800" b="1" dirty="0"/>
              <a:t>Optional as System Expands</a:t>
            </a:r>
          </a:p>
          <a:p>
            <a:r>
              <a:rPr lang="en-US" sz="1800" b="1" dirty="0"/>
              <a:t>Metadata Librarian</a:t>
            </a:r>
            <a:r>
              <a:rPr lang="en-US" sz="1800" dirty="0"/>
              <a:t>: Dublin Core, Specialized Schema</a:t>
            </a:r>
          </a:p>
          <a:p>
            <a:r>
              <a:rPr lang="en-US" sz="1800" b="1" dirty="0"/>
              <a:t>Web Developer/Programmer</a:t>
            </a:r>
            <a:r>
              <a:rPr lang="en-US" sz="1800" dirty="0"/>
              <a:t>: OMEKA, System Integration</a:t>
            </a:r>
          </a:p>
          <a:p>
            <a:r>
              <a:rPr lang="en-US" sz="1800" b="1" dirty="0"/>
              <a:t>Project Manager/Department Head </a:t>
            </a:r>
            <a:r>
              <a:rPr lang="en-US" sz="1800" dirty="0"/>
              <a:t>(PMP Certification)</a:t>
            </a:r>
          </a:p>
          <a:p>
            <a:r>
              <a:rPr lang="en-US" sz="1800" b="1" dirty="0"/>
              <a:t>Digitization Specialist</a:t>
            </a:r>
          </a:p>
          <a:p>
            <a:r>
              <a:rPr lang="en-US" sz="1800" b="1" dirty="0"/>
              <a:t>GIS Specialist/Data Visualization Specialist</a:t>
            </a:r>
          </a:p>
          <a:p>
            <a:r>
              <a:rPr lang="en-US" sz="1800" b="1" dirty="0"/>
              <a:t>AI Specialist/Post-Doc/CLIR Fellow</a:t>
            </a:r>
          </a:p>
        </p:txBody>
      </p:sp>
    </p:spTree>
    <p:extLst>
      <p:ext uri="{BB962C8B-B14F-4D97-AF65-F5344CB8AC3E}">
        <p14:creationId xmlns:p14="http://schemas.microsoft.com/office/powerpoint/2010/main" val="18996104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1CC618-061B-46A9-9324-9C60D1523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24852" y="480906"/>
            <a:ext cx="6963347" cy="1325563"/>
          </a:xfrm>
        </p:spPr>
        <p:txBody>
          <a:bodyPr>
            <a:noAutofit/>
          </a:bodyPr>
          <a:lstStyle/>
          <a:p>
            <a:pPr algn="ctr"/>
            <a:br>
              <a:rPr lang="en-US" sz="3600" dirty="0"/>
            </a:br>
            <a:r>
              <a:rPr lang="en-US" sz="3600" dirty="0"/>
              <a:t>Implementation Paths  </a:t>
            </a:r>
            <a:br>
              <a:rPr lang="en-US" sz="3600" dirty="0"/>
            </a:br>
            <a:r>
              <a:rPr lang="en-US" sz="3600" dirty="0"/>
              <a:t>For Open Science</a:t>
            </a:r>
            <a:br>
              <a:rPr lang="en-US" sz="3600" dirty="0"/>
            </a:br>
            <a:r>
              <a:rPr lang="en-US" sz="2400" dirty="0"/>
              <a:t>(Many Roads To Rome for Timelines</a:t>
            </a:r>
            <a:r>
              <a:rPr lang="en-US" sz="3600" dirty="0"/>
              <a:t>, </a:t>
            </a:r>
            <a:r>
              <a:rPr lang="en-US" sz="2400" dirty="0"/>
              <a:t>1-5 Year Paths)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786BA0-6344-492A-972A-A2F9D23DD3B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65524" y="2327209"/>
            <a:ext cx="6382657" cy="3181684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2000" b="1" dirty="0"/>
              <a:t>Year 1 </a:t>
            </a:r>
            <a:br>
              <a:rPr lang="en-US" sz="2000" b="1" dirty="0"/>
            </a:br>
            <a:r>
              <a:rPr lang="en-US" sz="2000" dirty="0"/>
              <a:t>Data Repository and Digital Collection Repository </a:t>
            </a:r>
            <a:br>
              <a:rPr lang="en-US" sz="2000" dirty="0"/>
            </a:br>
            <a:br>
              <a:rPr lang="en-US" sz="2000" dirty="0"/>
            </a:br>
            <a:r>
              <a:rPr lang="en-US" sz="2000" b="1" dirty="0"/>
              <a:t>Year 2 </a:t>
            </a:r>
            <a:br>
              <a:rPr lang="en-US" sz="2000" b="1" dirty="0"/>
            </a:br>
            <a:r>
              <a:rPr lang="en-US" sz="2000" dirty="0"/>
              <a:t>User Interface Software (OMEKA), Identity Management System, ORCID </a:t>
            </a:r>
            <a:br>
              <a:rPr lang="en-US" sz="2000" dirty="0"/>
            </a:br>
            <a:br>
              <a:rPr lang="en-US" sz="2000" dirty="0"/>
            </a:br>
            <a:r>
              <a:rPr lang="en-US" sz="2000" b="1" dirty="0"/>
              <a:t>Year 3 </a:t>
            </a:r>
            <a:br>
              <a:rPr lang="en-US" sz="2000" b="1" dirty="0"/>
            </a:br>
            <a:r>
              <a:rPr lang="en-US" sz="2000" dirty="0"/>
              <a:t>Digitization Lab</a:t>
            </a:r>
            <a:br>
              <a:rPr lang="en-US" sz="2000" dirty="0"/>
            </a:br>
            <a:br>
              <a:rPr lang="en-US" sz="2000" dirty="0"/>
            </a:br>
            <a:r>
              <a:rPr lang="en-US" sz="2000" b="1" dirty="0"/>
              <a:t>Year 4 </a:t>
            </a:r>
            <a:br>
              <a:rPr lang="en-US" sz="2000" b="1" dirty="0"/>
            </a:br>
            <a:r>
              <a:rPr lang="en-US" sz="2000" dirty="0"/>
              <a:t>ETD Middleware (VIREO) and OJS Software</a:t>
            </a:r>
            <a:br>
              <a:rPr lang="en-US" sz="2000" dirty="0"/>
            </a:br>
            <a:br>
              <a:rPr lang="en-US" sz="2000" dirty="0"/>
            </a:br>
            <a:r>
              <a:rPr lang="en-US" sz="2000" b="1" dirty="0"/>
              <a:t>Year 5</a:t>
            </a:r>
            <a:br>
              <a:rPr lang="en-US" sz="2000" b="1" dirty="0"/>
            </a:br>
            <a:r>
              <a:rPr lang="en-US" sz="2000" b="1" dirty="0"/>
              <a:t> </a:t>
            </a:r>
            <a:r>
              <a:rPr lang="en-US" sz="2000" dirty="0"/>
              <a:t>Complex Digitization Projects, IIIF Server, Faculty Grant Projects etc.</a:t>
            </a:r>
          </a:p>
        </p:txBody>
      </p:sp>
      <p:sp>
        <p:nvSpPr>
          <p:cNvPr id="79" name="Freeform: Shape 78">
            <a:extLst>
              <a:ext uri="{FF2B5EF4-FFF2-40B4-BE49-F238E27FC236}">
                <a16:creationId xmlns:a16="http://schemas.microsoft.com/office/drawing/2014/main" id="{2C6A2225-94AF-4BC4-98F4-77746E7B10A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525108" y="1"/>
            <a:ext cx="4666892" cy="3612937"/>
          </a:xfrm>
          <a:custGeom>
            <a:avLst/>
            <a:gdLst>
              <a:gd name="connsiteX0" fmla="*/ 192227 w 4666892"/>
              <a:gd name="connsiteY0" fmla="*/ 0 h 3612937"/>
              <a:gd name="connsiteX1" fmla="*/ 4666892 w 4666892"/>
              <a:gd name="connsiteY1" fmla="*/ 0 h 3612937"/>
              <a:gd name="connsiteX2" fmla="*/ 4666892 w 4666892"/>
              <a:gd name="connsiteY2" fmla="*/ 2643684 h 3612937"/>
              <a:gd name="connsiteX3" fmla="*/ 4657487 w 4666892"/>
              <a:gd name="connsiteY3" fmla="*/ 2656262 h 3612937"/>
              <a:gd name="connsiteX4" fmla="*/ 2628900 w 4666892"/>
              <a:gd name="connsiteY4" fmla="*/ 3612937 h 3612937"/>
              <a:gd name="connsiteX5" fmla="*/ 0 w 4666892"/>
              <a:gd name="connsiteY5" fmla="*/ 984037 h 3612937"/>
              <a:gd name="connsiteX6" fmla="*/ 118190 w 4666892"/>
              <a:gd name="connsiteY6" fmla="*/ 202283 h 36129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666892" h="3612937">
                <a:moveTo>
                  <a:pt x="192227" y="0"/>
                </a:moveTo>
                <a:lnTo>
                  <a:pt x="4666892" y="0"/>
                </a:lnTo>
                <a:lnTo>
                  <a:pt x="4666892" y="2643684"/>
                </a:lnTo>
                <a:lnTo>
                  <a:pt x="4657487" y="2656262"/>
                </a:lnTo>
                <a:cubicBezTo>
                  <a:pt x="4175308" y="3240527"/>
                  <a:pt x="3445594" y="3612937"/>
                  <a:pt x="2628900" y="3612937"/>
                </a:cubicBezTo>
                <a:cubicBezTo>
                  <a:pt x="1176999" y="3612937"/>
                  <a:pt x="0" y="2435938"/>
                  <a:pt x="0" y="984037"/>
                </a:cubicBezTo>
                <a:cubicBezTo>
                  <a:pt x="0" y="711806"/>
                  <a:pt x="41379" y="449239"/>
                  <a:pt x="118190" y="202283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4" name="Picture 10" descr="Image result for timelines icon">
            <a:extLst>
              <a:ext uri="{FF2B5EF4-FFF2-40B4-BE49-F238E27FC236}">
                <a16:creationId xmlns:a16="http://schemas.microsoft.com/office/drawing/2014/main" id="{E92975EF-A39E-48A9-9847-A1B9908C685F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650" r="1" b="14760"/>
          <a:stretch/>
        </p:blipFill>
        <p:spPr bwMode="auto">
          <a:xfrm>
            <a:off x="7689829" y="10"/>
            <a:ext cx="4502173" cy="3448209"/>
          </a:xfrm>
          <a:custGeom>
            <a:avLst/>
            <a:gdLst/>
            <a:ahLst/>
            <a:cxnLst/>
            <a:rect l="l" t="t" r="r" b="b"/>
            <a:pathLst>
              <a:path w="4502173" h="3448219">
                <a:moveTo>
                  <a:pt x="205627" y="0"/>
                </a:moveTo>
                <a:lnTo>
                  <a:pt x="4502173" y="0"/>
                </a:lnTo>
                <a:lnTo>
                  <a:pt x="4502173" y="2368934"/>
                </a:lnTo>
                <a:lnTo>
                  <a:pt x="4365663" y="2551486"/>
                </a:lnTo>
                <a:cubicBezTo>
                  <a:pt x="3913696" y="3099144"/>
                  <a:pt x="3229704" y="3448219"/>
                  <a:pt x="2464181" y="3448219"/>
                </a:cubicBezTo>
                <a:cubicBezTo>
                  <a:pt x="1103251" y="3448219"/>
                  <a:pt x="0" y="2344968"/>
                  <a:pt x="0" y="984038"/>
                </a:cubicBezTo>
                <a:cubicBezTo>
                  <a:pt x="0" y="643806"/>
                  <a:pt x="68954" y="319678"/>
                  <a:pt x="193648" y="24867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1" name="Freeform: Shape 80">
            <a:extLst>
              <a:ext uri="{FF2B5EF4-FFF2-40B4-BE49-F238E27FC236}">
                <a16:creationId xmlns:a16="http://schemas.microsoft.com/office/drawing/2014/main" id="{648F5915-2CE1-4F74-88C5-D4366893D2D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04737" y="3918051"/>
            <a:ext cx="3587263" cy="2939948"/>
          </a:xfrm>
          <a:custGeom>
            <a:avLst/>
            <a:gdLst>
              <a:gd name="connsiteX0" fmla="*/ 2070613 w 3587263"/>
              <a:gd name="connsiteY0" fmla="*/ 0 h 2939948"/>
              <a:gd name="connsiteX1" fmla="*/ 3534758 w 3587263"/>
              <a:gd name="connsiteY1" fmla="*/ 606469 h 2939948"/>
              <a:gd name="connsiteX2" fmla="*/ 3587263 w 3587263"/>
              <a:gd name="connsiteY2" fmla="*/ 664240 h 2939948"/>
              <a:gd name="connsiteX3" fmla="*/ 3587263 w 3587263"/>
              <a:gd name="connsiteY3" fmla="*/ 2939948 h 2939948"/>
              <a:gd name="connsiteX4" fmla="*/ 193241 w 3587263"/>
              <a:gd name="connsiteY4" fmla="*/ 2939948 h 2939948"/>
              <a:gd name="connsiteX5" fmla="*/ 162719 w 3587263"/>
              <a:gd name="connsiteY5" fmla="*/ 2876589 h 2939948"/>
              <a:gd name="connsiteX6" fmla="*/ 0 w 3587263"/>
              <a:gd name="connsiteY6" fmla="*/ 2070613 h 2939948"/>
              <a:gd name="connsiteX7" fmla="*/ 2070613 w 3587263"/>
              <a:gd name="connsiteY7" fmla="*/ 0 h 29399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587263" h="2939948">
                <a:moveTo>
                  <a:pt x="2070613" y="0"/>
                </a:moveTo>
                <a:cubicBezTo>
                  <a:pt x="2642397" y="0"/>
                  <a:pt x="3160050" y="231761"/>
                  <a:pt x="3534758" y="606469"/>
                </a:cubicBezTo>
                <a:lnTo>
                  <a:pt x="3587263" y="664240"/>
                </a:lnTo>
                <a:lnTo>
                  <a:pt x="3587263" y="2939948"/>
                </a:lnTo>
                <a:lnTo>
                  <a:pt x="193241" y="2939948"/>
                </a:lnTo>
                <a:lnTo>
                  <a:pt x="162719" y="2876589"/>
                </a:lnTo>
                <a:cubicBezTo>
                  <a:pt x="57940" y="2628865"/>
                  <a:pt x="0" y="2356505"/>
                  <a:pt x="0" y="2070613"/>
                </a:cubicBezTo>
                <a:cubicBezTo>
                  <a:pt x="0" y="927045"/>
                  <a:pt x="927045" y="0"/>
                  <a:pt x="2070613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030" name="Picture 6" descr="Image result for timelines icon">
            <a:extLst>
              <a:ext uri="{FF2B5EF4-FFF2-40B4-BE49-F238E27FC236}">
                <a16:creationId xmlns:a16="http://schemas.microsoft.com/office/drawing/2014/main" id="{8607D9A9-9D96-4F81-AB5E-15A8503067C1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306" b="9604"/>
          <a:stretch/>
        </p:blipFill>
        <p:spPr bwMode="auto">
          <a:xfrm>
            <a:off x="8768827" y="4082141"/>
            <a:ext cx="3423175" cy="2775859"/>
          </a:xfrm>
          <a:custGeom>
            <a:avLst/>
            <a:gdLst/>
            <a:ahLst/>
            <a:cxnLst/>
            <a:rect l="l" t="t" r="r" b="b"/>
            <a:pathLst>
              <a:path w="3423175" h="2775859">
                <a:moveTo>
                  <a:pt x="1906524" y="0"/>
                </a:moveTo>
                <a:cubicBezTo>
                  <a:pt x="2498805" y="0"/>
                  <a:pt x="3028006" y="270078"/>
                  <a:pt x="3377691" y="693798"/>
                </a:cubicBezTo>
                <a:lnTo>
                  <a:pt x="3423175" y="754624"/>
                </a:lnTo>
                <a:lnTo>
                  <a:pt x="3423175" y="2775859"/>
                </a:lnTo>
                <a:lnTo>
                  <a:pt x="211114" y="2775859"/>
                </a:lnTo>
                <a:lnTo>
                  <a:pt x="149824" y="2648629"/>
                </a:lnTo>
                <a:cubicBezTo>
                  <a:pt x="53349" y="2420536"/>
                  <a:pt x="0" y="2169760"/>
                  <a:pt x="0" y="1906524"/>
                </a:cubicBezTo>
                <a:cubicBezTo>
                  <a:pt x="0" y="853580"/>
                  <a:pt x="853580" y="0"/>
                  <a:pt x="1906524" y="0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8202256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B4FB34-5C66-4CE5-A24D-DB5E73434A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8914" y="129184"/>
            <a:ext cx="11273936" cy="1325563"/>
          </a:xfrm>
        </p:spPr>
        <p:txBody>
          <a:bodyPr>
            <a:normAutofit fontScale="90000"/>
          </a:bodyPr>
          <a:lstStyle/>
          <a:p>
            <a:pPr algn="ctr"/>
            <a:r>
              <a:rPr lang="en-US" dirty="0"/>
              <a:t> </a:t>
            </a:r>
            <a:r>
              <a:rPr lang="en-US" sz="6700" dirty="0"/>
              <a:t>Assessment and Results</a:t>
            </a:r>
            <a:br>
              <a:rPr lang="en-US" dirty="0"/>
            </a:br>
            <a:r>
              <a:rPr lang="en-US" sz="2800" dirty="0"/>
              <a:t>Quantitative and Qualitative Measures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C8DB2479-D075-400B-8DB3-2D68B1263C3F}"/>
              </a:ext>
            </a:extLst>
          </p:cNvPr>
          <p:cNvSpPr/>
          <p:nvPr/>
        </p:nvSpPr>
        <p:spPr>
          <a:xfrm>
            <a:off x="9048749" y="458252"/>
            <a:ext cx="2963009" cy="63709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Annual Usage Growth</a:t>
            </a:r>
            <a:br>
              <a:rPr lang="en-US" dirty="0"/>
            </a:br>
            <a:r>
              <a:rPr lang="en-US" dirty="0"/>
              <a:t>(Downloads, Number of Items, ORCID ID’s </a:t>
            </a:r>
            <a:br>
              <a:rPr lang="en-US" dirty="0"/>
            </a:br>
            <a:r>
              <a:rPr lang="en-US" dirty="0"/>
              <a:t>and Hosted Journals)</a:t>
            </a:r>
          </a:p>
          <a:p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br>
              <a:rPr lang="en-US" sz="2400" dirty="0"/>
            </a:br>
            <a:endParaRPr lang="en-US" sz="2400" dirty="0"/>
          </a:p>
          <a:p>
            <a:br>
              <a:rPr lang="en-US" sz="2400" dirty="0"/>
            </a:br>
            <a:br>
              <a:rPr lang="en-US" sz="2400" dirty="0"/>
            </a:br>
            <a:r>
              <a:rPr lang="en-US" dirty="0" err="1"/>
              <a:t>LibQual</a:t>
            </a:r>
            <a:r>
              <a:rPr lang="en-US" dirty="0"/>
              <a:t> Biannual Survey 2013-2019, Faculty and Student System Perceptions, Comments</a:t>
            </a:r>
            <a:br>
              <a:rPr lang="en-US" sz="2400" dirty="0"/>
            </a:br>
            <a:r>
              <a:rPr lang="en-US" sz="2400" dirty="0"/>
              <a:t> </a:t>
            </a:r>
          </a:p>
        </p:txBody>
      </p:sp>
      <p:pic>
        <p:nvPicPr>
          <p:cNvPr id="10" name="Picture 9" descr="A screenshot of a cell phone&#10;&#10;Description automatically generated">
            <a:extLst>
              <a:ext uri="{FF2B5EF4-FFF2-40B4-BE49-F238E27FC236}">
                <a16:creationId xmlns:a16="http://schemas.microsoft.com/office/drawing/2014/main" id="{A5E026AA-8E19-468F-A3FB-EE3B94CC032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2432" y="5234166"/>
            <a:ext cx="6252342" cy="122572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5CD0F206-7F0A-4618-8C57-405E6358E06B}"/>
              </a:ext>
            </a:extLst>
          </p:cNvPr>
          <p:cNvSpPr txBox="1"/>
          <p:nvPr/>
        </p:nvSpPr>
        <p:spPr>
          <a:xfrm>
            <a:off x="324950" y="1464272"/>
            <a:ext cx="154378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Ecosystem Implemented in Stages, 2014-2019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886937FE-7056-49EA-82CD-0ABFC8A87D50}"/>
              </a:ext>
            </a:extLst>
          </p:cNvPr>
          <p:cNvGraphicFramePr>
            <a:graphicFrameLocks noGrp="1"/>
          </p:cNvGraphicFramePr>
          <p:nvPr/>
        </p:nvGraphicFramePr>
        <p:xfrm>
          <a:off x="2212974" y="1596961"/>
          <a:ext cx="6721474" cy="3296641"/>
        </p:xfrm>
        <a:graphic>
          <a:graphicData uri="http://schemas.openxmlformats.org/drawingml/2006/table">
            <a:tbl>
              <a:tblPr firstRow="1" firstCol="1" bandRow="1"/>
              <a:tblGrid>
                <a:gridCol w="958978">
                  <a:extLst>
                    <a:ext uri="{9D8B030D-6E8A-4147-A177-3AD203B41FA5}">
                      <a16:colId xmlns:a16="http://schemas.microsoft.com/office/drawing/2014/main" val="2355885191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3036533258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2194153925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2541743887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827644429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962860892"/>
                    </a:ext>
                  </a:extLst>
                </a:gridCol>
                <a:gridCol w="960416">
                  <a:extLst>
                    <a:ext uri="{9D8B030D-6E8A-4147-A177-3AD203B41FA5}">
                      <a16:colId xmlns:a16="http://schemas.microsoft.com/office/drawing/2014/main" val="2304019485"/>
                    </a:ext>
                  </a:extLst>
                </a:gridCol>
              </a:tblGrid>
              <a:tr h="26215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System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2014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2015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2016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2017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2018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2019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2F2F2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69763493"/>
                  </a:ext>
                </a:extLst>
              </a:tr>
              <a:tr h="240267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Downloads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44981837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DSpace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326,762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318,742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385,163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341,224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972,359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1,010,349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306822864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136,985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158,240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200,373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328,420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470,437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505,658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11804841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455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3,451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2,043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69237707"/>
                  </a:ext>
                </a:extLst>
              </a:tr>
              <a:tr h="391546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b="1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Number of Items</a:t>
                      </a:r>
                      <a:endParaRPr lang="en-US" sz="11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23563958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DSpace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1,340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1,437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1,546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1,660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2,135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2,720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02450206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ETDs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967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1,174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1,326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1,581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1,789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2,218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95476397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Dataverse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n/a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03702819"/>
                  </a:ext>
                </a:extLst>
              </a:tr>
              <a:tr h="240267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ORCID IDs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0070821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ORCID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101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190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316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438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545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669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54718904"/>
                  </a:ext>
                </a:extLst>
              </a:tr>
              <a:tr h="240267">
                <a:tc gridSpan="7"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300"/>
                        </a:spcAft>
                      </a:pPr>
                      <a:r>
                        <a:rPr lang="en-US" sz="1100" b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Hosted Journals</a:t>
                      </a:r>
                      <a:endParaRPr lang="en-US" sz="11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CE4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44092943"/>
                  </a:ext>
                </a:extLst>
              </a:tr>
              <a:tr h="240267"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OJS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1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2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3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100" dirty="0">
                          <a:effectLst/>
                          <a:latin typeface="Calibri" panose="020F0502020204030204" pitchFamily="34" charset="0"/>
                          <a:ea typeface="Calibri" panose="020F0502020204030204" pitchFamily="34" charset="0"/>
                          <a:cs typeface="Times New Roman" panose="02020603050405020304" pitchFamily="18" charset="0"/>
                        </a:rPr>
                        <a:t>4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691433080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74321794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F7A846-5FF1-44D2-9F22-19741501F5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4650" y="185439"/>
            <a:ext cx="4888306" cy="1325563"/>
          </a:xfrm>
        </p:spPr>
        <p:txBody>
          <a:bodyPr>
            <a:normAutofit/>
          </a:bodyPr>
          <a:lstStyle/>
          <a:p>
            <a:r>
              <a:rPr lang="en-US" sz="4100" dirty="0"/>
              <a:t> </a:t>
            </a:r>
            <a:br>
              <a:rPr lang="en-US" sz="4100" dirty="0"/>
            </a:br>
            <a:r>
              <a:rPr lang="en-US" sz="4100" b="1" dirty="0"/>
              <a:t>Summary Reflections</a:t>
            </a:r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B5809B1F-0726-44C0-B0A1-7FCE2A129E2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2560321" y="4232366"/>
            <a:ext cx="5610120" cy="2625634"/>
          </a:xfrm>
          <a:custGeom>
            <a:avLst/>
            <a:gdLst>
              <a:gd name="connsiteX0" fmla="*/ 0 w 6488456"/>
              <a:gd name="connsiteY0" fmla="*/ 0 h 3036711"/>
              <a:gd name="connsiteX1" fmla="*/ 6488456 w 6488456"/>
              <a:gd name="connsiteY1" fmla="*/ 0 h 3036711"/>
              <a:gd name="connsiteX2" fmla="*/ 6482686 w 6488456"/>
              <a:gd name="connsiteY2" fmla="*/ 114279 h 3036711"/>
              <a:gd name="connsiteX3" fmla="*/ 3244228 w 6488456"/>
              <a:gd name="connsiteY3" fmla="*/ 3036711 h 3036711"/>
              <a:gd name="connsiteX4" fmla="*/ 5771 w 6488456"/>
              <a:gd name="connsiteY4" fmla="*/ 114279 h 30367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488456" h="3036711">
                <a:moveTo>
                  <a:pt x="0" y="0"/>
                </a:moveTo>
                <a:lnTo>
                  <a:pt x="6488456" y="0"/>
                </a:lnTo>
                <a:lnTo>
                  <a:pt x="6482686" y="114279"/>
                </a:lnTo>
                <a:cubicBezTo>
                  <a:pt x="6315984" y="1755766"/>
                  <a:pt x="4929697" y="3036711"/>
                  <a:pt x="3244228" y="3036711"/>
                </a:cubicBezTo>
                <a:cubicBezTo>
                  <a:pt x="1558760" y="3036711"/>
                  <a:pt x="172473" y="1755766"/>
                  <a:pt x="5771" y="114279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26EE9A0B-C601-4E3F-8541-29CA20DE118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1" y="0"/>
            <a:ext cx="5904411" cy="4406393"/>
          </a:xfrm>
          <a:custGeom>
            <a:avLst/>
            <a:gdLst>
              <a:gd name="connsiteX0" fmla="*/ 2562355 w 6855833"/>
              <a:gd name="connsiteY0" fmla="*/ 0 h 5116428"/>
              <a:gd name="connsiteX1" fmla="*/ 6855833 w 6855833"/>
              <a:gd name="connsiteY1" fmla="*/ 4293479 h 5116428"/>
              <a:gd name="connsiteX2" fmla="*/ 6833667 w 6855833"/>
              <a:gd name="connsiteY2" fmla="*/ 4732462 h 5116428"/>
              <a:gd name="connsiteX3" fmla="*/ 6775067 w 6855833"/>
              <a:gd name="connsiteY3" fmla="*/ 5116428 h 5116428"/>
              <a:gd name="connsiteX4" fmla="*/ 0 w 6855833"/>
              <a:gd name="connsiteY4" fmla="*/ 5116428 h 5116428"/>
              <a:gd name="connsiteX5" fmla="*/ 0 w 6855833"/>
              <a:gd name="connsiteY5" fmla="*/ 854273 h 5116428"/>
              <a:gd name="connsiteX6" fmla="*/ 161831 w 6855833"/>
              <a:gd name="connsiteY6" fmla="*/ 733259 h 5116428"/>
              <a:gd name="connsiteX7" fmla="*/ 2562355 w 6855833"/>
              <a:gd name="connsiteY7" fmla="*/ 0 h 51164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6855833" h="5116428">
                <a:moveTo>
                  <a:pt x="2562355" y="0"/>
                </a:moveTo>
                <a:cubicBezTo>
                  <a:pt x="4933578" y="0"/>
                  <a:pt x="6855833" y="1922255"/>
                  <a:pt x="6855833" y="4293479"/>
                </a:cubicBezTo>
                <a:cubicBezTo>
                  <a:pt x="6855833" y="4441680"/>
                  <a:pt x="6848324" y="4588128"/>
                  <a:pt x="6833667" y="4732462"/>
                </a:cubicBezTo>
                <a:lnTo>
                  <a:pt x="6775067" y="5116428"/>
                </a:lnTo>
                <a:lnTo>
                  <a:pt x="0" y="5116428"/>
                </a:lnTo>
                <a:lnTo>
                  <a:pt x="0" y="854273"/>
                </a:lnTo>
                <a:lnTo>
                  <a:pt x="161831" y="733259"/>
                </a:lnTo>
                <a:cubicBezTo>
                  <a:pt x="847074" y="270317"/>
                  <a:pt x="1673147" y="0"/>
                  <a:pt x="2562355" y="0"/>
                </a:cubicBez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FCCFB87A-4EBF-458B-9ACF-C862227C2A2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727" r="24514" b="-1"/>
          <a:stretch/>
        </p:blipFill>
        <p:spPr>
          <a:xfrm>
            <a:off x="1" y="10"/>
            <a:ext cx="5681097" cy="4151910"/>
          </a:xfrm>
          <a:custGeom>
            <a:avLst/>
            <a:gdLst/>
            <a:ahLst/>
            <a:cxnLst/>
            <a:rect l="l" t="t" r="r" b="b"/>
            <a:pathLst>
              <a:path w="5681097" h="4151920">
                <a:moveTo>
                  <a:pt x="0" y="0"/>
                </a:moveTo>
                <a:lnTo>
                  <a:pt x="5611423" y="0"/>
                </a:lnTo>
                <a:lnTo>
                  <a:pt x="5663241" y="339527"/>
                </a:lnTo>
                <a:cubicBezTo>
                  <a:pt x="5675049" y="455800"/>
                  <a:pt x="5681097" y="573775"/>
                  <a:pt x="5681097" y="693164"/>
                </a:cubicBezTo>
                <a:cubicBezTo>
                  <a:pt x="5681097" y="2603383"/>
                  <a:pt x="4132560" y="4151920"/>
                  <a:pt x="2222343" y="4151920"/>
                </a:cubicBezTo>
                <a:cubicBezTo>
                  <a:pt x="1386622" y="4151920"/>
                  <a:pt x="620129" y="3855520"/>
                  <a:pt x="22252" y="3362108"/>
                </a:cubicBezTo>
                <a:lnTo>
                  <a:pt x="0" y="3341884"/>
                </a:ln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5C05A2-953B-412E-B9BB-FA49F101005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4650" y="1605167"/>
            <a:ext cx="4884189" cy="2438869"/>
          </a:xfrm>
        </p:spPr>
        <p:txBody>
          <a:bodyPr anchor="t">
            <a:noAutofit/>
          </a:bodyPr>
          <a:lstStyle/>
          <a:p>
            <a:pPr marL="0" indent="0">
              <a:buNone/>
            </a:pPr>
            <a:r>
              <a:rPr lang="en-US" sz="1800" dirty="0"/>
              <a:t>Placing Open Science Research Cycle Components within an Ecosystem Paradigm Enables: </a:t>
            </a:r>
          </a:p>
          <a:p>
            <a:pPr marL="0" indent="0">
              <a:buNone/>
            </a:pPr>
            <a:r>
              <a:rPr lang="en-US" sz="1800" dirty="0"/>
              <a:t>1) New Possibilities For Research </a:t>
            </a:r>
            <a:r>
              <a:rPr lang="en-US" sz="1800" dirty="0" err="1"/>
              <a:t>accessiblity</a:t>
            </a:r>
            <a:r>
              <a:rPr lang="en-US" sz="1800" dirty="0"/>
              <a:t>, retrieval and sharing</a:t>
            </a:r>
          </a:p>
          <a:p>
            <a:pPr marL="0" indent="0">
              <a:buNone/>
            </a:pPr>
            <a:r>
              <a:rPr lang="en-US" sz="1800" dirty="0"/>
              <a:t>2) Better  Roadmaps for Future Development of Digital Open Science Components</a:t>
            </a:r>
          </a:p>
          <a:p>
            <a:pPr marL="0" indent="0">
              <a:buNone/>
            </a:pPr>
            <a:r>
              <a:rPr lang="en-US" sz="1800" dirty="0"/>
              <a:t>3) Evolutionary Guideposts for Research Systems Development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C7675546-9721-4E29-B063-4E65D4C754A6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6420" r="-2" b="-2"/>
          <a:stretch/>
        </p:blipFill>
        <p:spPr>
          <a:xfrm>
            <a:off x="2785874" y="4448810"/>
            <a:ext cx="5148922" cy="2409190"/>
          </a:xfrm>
          <a:custGeom>
            <a:avLst/>
            <a:gdLst/>
            <a:ahLst/>
            <a:cxnLst/>
            <a:rect l="l" t="t" r="r" b="b"/>
            <a:pathLst>
              <a:path w="5148922" h="2409190">
                <a:moveTo>
                  <a:pt x="2574461" y="0"/>
                </a:moveTo>
                <a:cubicBezTo>
                  <a:pt x="3911983" y="0"/>
                  <a:pt x="5012087" y="1016507"/>
                  <a:pt x="5144375" y="2319127"/>
                </a:cubicBezTo>
                <a:lnTo>
                  <a:pt x="5148922" y="2409190"/>
                </a:lnTo>
                <a:lnTo>
                  <a:pt x="0" y="2409190"/>
                </a:lnTo>
                <a:lnTo>
                  <a:pt x="4548" y="2319127"/>
                </a:lnTo>
                <a:cubicBezTo>
                  <a:pt x="136837" y="1016507"/>
                  <a:pt x="1236939" y="0"/>
                  <a:pt x="2574461" y="0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3241431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2" name="Rectangle 14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3" name="Freeform: Shape 16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03F907-3517-48D5-9747-1E47A87B3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623" y="591344"/>
            <a:ext cx="3200400" cy="419917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Further References,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Papers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&amp; Working Examples</a:t>
            </a:r>
          </a:p>
        </p:txBody>
      </p:sp>
      <p:sp>
        <p:nvSpPr>
          <p:cNvPr id="34" name="Arc 18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AC412-903F-45C9-AC29-570BEDB50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7413515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US" sz="1800" dirty="0"/>
              <a:t>Uzwyshyn, R. 2020 </a:t>
            </a:r>
            <a:r>
              <a:rPr lang="en-US" sz="1800" b="1" dirty="0"/>
              <a:t>Developing an Open Source Digital Scholarship Ecosystem (Preprint)</a:t>
            </a:r>
            <a:r>
              <a:rPr lang="en-US" sz="1800" dirty="0"/>
              <a:t>. ICEIT2020.  Oxford, UK. </a:t>
            </a:r>
            <a:r>
              <a:rPr lang="en-US" sz="1600" dirty="0">
                <a:hlinkClick r:id="rId2"/>
              </a:rPr>
              <a:t>https://www.researchgate.net/publication/336923249_Developing_an_Open_Source_Digital_Scholarship_Ecosystem</a:t>
            </a:r>
            <a:endParaRPr lang="en-US" sz="1600" dirty="0"/>
          </a:p>
          <a:p>
            <a:pPr marL="0" indent="0">
              <a:buNone/>
            </a:pPr>
            <a:br>
              <a:rPr lang="en-US" sz="2000" dirty="0"/>
            </a:br>
            <a:r>
              <a:rPr lang="en-US" sz="1800" dirty="0"/>
              <a:t>Texas State University Libraries Website.</a:t>
            </a:r>
            <a:br>
              <a:rPr lang="en-US" sz="1800" dirty="0"/>
            </a:br>
            <a:r>
              <a:rPr lang="en-US" sz="1800" dirty="0"/>
              <a:t> </a:t>
            </a:r>
            <a:r>
              <a:rPr lang="en-US" sz="1800" dirty="0">
                <a:hlinkClick r:id="rId3"/>
              </a:rPr>
              <a:t>https://www.library.txstate.edu/</a:t>
            </a:r>
            <a:r>
              <a:rPr lang="en-US" sz="1800" dirty="0"/>
              <a:t>  </a:t>
            </a:r>
            <a:br>
              <a:rPr lang="en-US" sz="1800" dirty="0"/>
            </a:br>
            <a:r>
              <a:rPr lang="en-US" sz="1800" dirty="0"/>
              <a:t>Texas State Digital Collections Repository </a:t>
            </a:r>
            <a:br>
              <a:rPr lang="en-US" sz="1800" dirty="0"/>
            </a:br>
            <a:r>
              <a:rPr lang="en-US" sz="1800" dirty="0">
                <a:hlinkClick r:id="rId4"/>
              </a:rPr>
              <a:t>https://digital.library.txstate.edu/</a:t>
            </a:r>
            <a:br>
              <a:rPr lang="en-US" sz="1800" dirty="0"/>
            </a:br>
            <a:r>
              <a:rPr lang="en-US" sz="1800" dirty="0"/>
              <a:t>Texas State Data Research Repository </a:t>
            </a:r>
            <a:r>
              <a:rPr lang="en-US" sz="1800" dirty="0">
                <a:hlinkClick r:id="rId5"/>
              </a:rPr>
              <a:t>https://dataverse.tdl.org/dataverse/txstate</a:t>
            </a:r>
            <a:br>
              <a:rPr lang="en-US" sz="1800" dirty="0"/>
            </a:br>
            <a:r>
              <a:rPr lang="en-US" sz="1800" dirty="0"/>
              <a:t>Texas State Online Research Identity Management System: </a:t>
            </a:r>
            <a:br>
              <a:rPr lang="en-US" sz="1800" dirty="0"/>
            </a:br>
            <a:r>
              <a:rPr lang="en-US" sz="1800" dirty="0">
                <a:hlinkClick r:id="rId6"/>
              </a:rPr>
              <a:t>https://guides.library.txstate.edu/researcherprofile/orcid</a:t>
            </a:r>
            <a:br>
              <a:rPr lang="en-US" sz="1800" dirty="0">
                <a:hlinkClick r:id="rId6"/>
              </a:rPr>
            </a:br>
            <a:r>
              <a:rPr lang="en-US" sz="1800" dirty="0"/>
              <a:t>Texas State Electronic Thesis and Dissertation Management (VIREO): </a:t>
            </a:r>
            <a:r>
              <a:rPr lang="en-US" sz="1800" dirty="0">
                <a:hlinkClick r:id="rId7"/>
              </a:rPr>
              <a:t>https://www.tdl.org/etds/</a:t>
            </a:r>
            <a:r>
              <a:rPr lang="en-US" sz="1800" dirty="0"/>
              <a:t> </a:t>
            </a:r>
            <a:br>
              <a:rPr lang="en-US" sz="1800" dirty="0"/>
            </a:br>
            <a:r>
              <a:rPr lang="en-US" sz="1800" dirty="0"/>
              <a:t>Texas State Digital &amp; Web Services: </a:t>
            </a:r>
            <a:br>
              <a:rPr lang="en-US" sz="1800" dirty="0"/>
            </a:br>
            <a:r>
              <a:rPr lang="en-US" sz="1800" dirty="0">
                <a:hlinkClick r:id="rId8"/>
              </a:rPr>
              <a:t>https://www.library.txstate.edu/services/faculty-staff/digital-web-services.html</a:t>
            </a:r>
            <a:r>
              <a:rPr lang="en-US" sz="1800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73562784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5" name="Rectangle 14">
            <a:extLst>
              <a:ext uri="{FF2B5EF4-FFF2-40B4-BE49-F238E27FC236}">
                <a16:creationId xmlns:a16="http://schemas.microsoft.com/office/drawing/2014/main" id="{907EF6B7-1338-4443-8C46-6A318D952DF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DAAE4CDD-124C-4DCF-9584-B6033B545DD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" y="0"/>
            <a:ext cx="4167271" cy="6858000"/>
          </a:xfrm>
          <a:custGeom>
            <a:avLst/>
            <a:gdLst>
              <a:gd name="connsiteX0" fmla="*/ 0 w 4167271"/>
              <a:gd name="connsiteY0" fmla="*/ 0 h 6858000"/>
              <a:gd name="connsiteX1" fmla="*/ 2259550 w 4167271"/>
              <a:gd name="connsiteY1" fmla="*/ 0 h 6858000"/>
              <a:gd name="connsiteX2" fmla="*/ 2387803 w 4167271"/>
              <a:gd name="connsiteY2" fmla="*/ 82222 h 6858000"/>
              <a:gd name="connsiteX3" fmla="*/ 4167271 w 4167271"/>
              <a:gd name="connsiteY3" fmla="*/ 3429000 h 6858000"/>
              <a:gd name="connsiteX4" fmla="*/ 2387803 w 4167271"/>
              <a:gd name="connsiteY4" fmla="*/ 6775779 h 6858000"/>
              <a:gd name="connsiteX5" fmla="*/ 2259550 w 4167271"/>
              <a:gd name="connsiteY5" fmla="*/ 6858000 h 6858000"/>
              <a:gd name="connsiteX6" fmla="*/ 0 w 4167271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167271" h="6858000">
                <a:moveTo>
                  <a:pt x="0" y="0"/>
                </a:moveTo>
                <a:lnTo>
                  <a:pt x="2259550" y="0"/>
                </a:lnTo>
                <a:lnTo>
                  <a:pt x="2387803" y="82222"/>
                </a:lnTo>
                <a:cubicBezTo>
                  <a:pt x="3461407" y="807534"/>
                  <a:pt x="4167271" y="2035835"/>
                  <a:pt x="4167271" y="3429000"/>
                </a:cubicBezTo>
                <a:cubicBezTo>
                  <a:pt x="4167271" y="4822165"/>
                  <a:pt x="3461407" y="6050467"/>
                  <a:pt x="2387803" y="6775779"/>
                </a:cubicBezTo>
                <a:lnTo>
                  <a:pt x="225955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003F907-3517-48D5-9747-1E47A87B308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19906" y="978474"/>
            <a:ext cx="3145864" cy="4461163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Further  Links to Open Source</a:t>
            </a:r>
            <a:br>
              <a:rPr lang="en-US" dirty="0">
                <a:solidFill>
                  <a:srgbClr val="FFFFFF"/>
                </a:solidFill>
              </a:rPr>
            </a:br>
            <a:r>
              <a:rPr lang="en-US" dirty="0">
                <a:solidFill>
                  <a:srgbClr val="FFFFFF"/>
                </a:solidFill>
              </a:rPr>
              <a:t>Software  &amp; Downloads</a:t>
            </a: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7CAC412-903F-45C9-AC29-570BEDB504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14696" y="953293"/>
            <a:ext cx="3577422" cy="5585619"/>
          </a:xfrm>
        </p:spPr>
        <p:txBody>
          <a:bodyPr anchor="ctr">
            <a:normAutofit/>
          </a:bodyPr>
          <a:lstStyle/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Dspace</a:t>
            </a: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b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2"/>
              </a:rPr>
              <a:t>https://duraspace.org/dspace/</a:t>
            </a:r>
            <a:b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Dataverse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3"/>
              </a:rPr>
              <a:t>https://dataverse.org/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endParaRPr lang="en-US" sz="1800" b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spcBef>
                <a:spcPts val="0"/>
              </a:spcBef>
              <a:spcAft>
                <a:spcPts val="800"/>
              </a:spcAft>
            </a:pPr>
            <a:r>
              <a:rPr lang="en-US" sz="1800" b="1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Omeka</a:t>
            </a:r>
            <a:b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4"/>
              </a:rPr>
              <a:t>https://omeka.org/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Open Journal Systems 3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5"/>
              </a:rPr>
              <a:t>https://pkp.sfu.ca/ojs/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ORCID</a:t>
            </a:r>
            <a:b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6"/>
              </a:rPr>
              <a:t>https://orcid.org/</a:t>
            </a:r>
            <a:endParaRPr lang="en-US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marR="0" indent="0">
              <a:spcBef>
                <a:spcPts val="0"/>
              </a:spcBef>
              <a:spcAft>
                <a:spcPts val="800"/>
              </a:spcAft>
              <a:buNone/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spcBef>
                <a:spcPts val="0"/>
              </a:spcBef>
              <a:spcAft>
                <a:spcPts val="800"/>
              </a:spcAft>
            </a:pPr>
            <a:r>
              <a:rPr lang="en-US" sz="1800" b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Vireo</a:t>
            </a:r>
            <a:b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u="sng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  <a:hlinkClick r:id="rId7"/>
              </a:rPr>
              <a:t>https://www.tdl.org/etds/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</a:t>
            </a:r>
          </a:p>
          <a:p>
            <a:pPr marL="0" indent="0">
              <a:buNone/>
            </a:pPr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1897650227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4F4A06-1C15-4524-A2F3-5F3020EE3DB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23569" y="2103437"/>
            <a:ext cx="5418795" cy="1325563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Questions, Comments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4F74D28C-3268-4E35-8EE1-D92CB4A85A7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172782" cy="6858000"/>
          </a:xfrm>
          <a:custGeom>
            <a:avLst/>
            <a:gdLst>
              <a:gd name="connsiteX0" fmla="*/ 6172782 w 6172782"/>
              <a:gd name="connsiteY0" fmla="*/ 0 h 6858000"/>
              <a:gd name="connsiteX1" fmla="*/ 69075 w 6172782"/>
              <a:gd name="connsiteY1" fmla="*/ 0 h 6858000"/>
              <a:gd name="connsiteX2" fmla="*/ 35131 w 6172782"/>
              <a:gd name="connsiteY2" fmla="*/ 267128 h 6858000"/>
              <a:gd name="connsiteX3" fmla="*/ 0 w 6172782"/>
              <a:gd name="connsiteY3" fmla="*/ 962845 h 6858000"/>
              <a:gd name="connsiteX4" fmla="*/ 3276103 w 6172782"/>
              <a:gd name="connsiteY4" fmla="*/ 6782205 h 6858000"/>
              <a:gd name="connsiteX5" fmla="*/ 3407923 w 6172782"/>
              <a:gd name="connsiteY5" fmla="*/ 6858000 h 6858000"/>
              <a:gd name="connsiteX6" fmla="*/ 6172782 w 617278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172782" h="6858000">
                <a:moveTo>
                  <a:pt x="6172782" y="0"/>
                </a:moveTo>
                <a:lnTo>
                  <a:pt x="69075" y="0"/>
                </a:lnTo>
                <a:lnTo>
                  <a:pt x="35131" y="267128"/>
                </a:lnTo>
                <a:cubicBezTo>
                  <a:pt x="11901" y="495874"/>
                  <a:pt x="0" y="727970"/>
                  <a:pt x="0" y="962845"/>
                </a:cubicBezTo>
                <a:cubicBezTo>
                  <a:pt x="0" y="3429034"/>
                  <a:pt x="1312002" y="5588789"/>
                  <a:pt x="3276103" y="6782205"/>
                </a:cubicBezTo>
                <a:lnTo>
                  <a:pt x="3407923" y="6858000"/>
                </a:lnTo>
                <a:lnTo>
                  <a:pt x="6172782" y="6858000"/>
                </a:ln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58D44E42-C462-4105-BC86-FE75B4E3C4A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6024154" cy="6858000"/>
          </a:xfrm>
          <a:custGeom>
            <a:avLst/>
            <a:gdLst>
              <a:gd name="connsiteX0" fmla="*/ 70374 w 6024154"/>
              <a:gd name="connsiteY0" fmla="*/ 0 h 6858000"/>
              <a:gd name="connsiteX1" fmla="*/ 6024154 w 6024154"/>
              <a:gd name="connsiteY1" fmla="*/ 0 h 6858000"/>
              <a:gd name="connsiteX2" fmla="*/ 6024154 w 6024154"/>
              <a:gd name="connsiteY2" fmla="*/ 6858000 h 6858000"/>
              <a:gd name="connsiteX3" fmla="*/ 3587167 w 6024154"/>
              <a:gd name="connsiteY3" fmla="*/ 6858000 h 6858000"/>
              <a:gd name="connsiteX4" fmla="*/ 3474220 w 6024154"/>
              <a:gd name="connsiteY4" fmla="*/ 6800152 h 6858000"/>
              <a:gd name="connsiteX5" fmla="*/ 0 w 6024154"/>
              <a:gd name="connsiteY5" fmla="*/ 962844 h 6858000"/>
              <a:gd name="connsiteX6" fmla="*/ 34274 w 6024154"/>
              <a:gd name="connsiteY6" fmla="*/ 28409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024154" h="6858000">
                <a:moveTo>
                  <a:pt x="70374" y="0"/>
                </a:moveTo>
                <a:lnTo>
                  <a:pt x="6024154" y="0"/>
                </a:lnTo>
                <a:lnTo>
                  <a:pt x="6024154" y="6858000"/>
                </a:lnTo>
                <a:lnTo>
                  <a:pt x="3587167" y="6858000"/>
                </a:lnTo>
                <a:lnTo>
                  <a:pt x="3474220" y="6800152"/>
                </a:lnTo>
                <a:cubicBezTo>
                  <a:pt x="1404818" y="5675986"/>
                  <a:pt x="0" y="3483472"/>
                  <a:pt x="0" y="962844"/>
                </a:cubicBezTo>
                <a:cubicBezTo>
                  <a:pt x="0" y="733696"/>
                  <a:pt x="11610" y="507260"/>
                  <a:pt x="34274" y="284091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3AE467-6F61-46F6-8571-473F3A6B2E4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9606" y="1691852"/>
            <a:ext cx="4840612" cy="2613930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5E385A9E-B930-4069-9A43-CBCAE0BAF7C6}"/>
              </a:ext>
            </a:extLst>
          </p:cNvPr>
          <p:cNvSpPr txBox="1"/>
          <p:nvPr/>
        </p:nvSpPr>
        <p:spPr>
          <a:xfrm>
            <a:off x="6729798" y="4305782"/>
            <a:ext cx="5006336" cy="3181684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b="1" dirty="0"/>
              <a:t>Ray Uzwyshyn, Ph.D.  MBA MLIS</a:t>
            </a:r>
            <a:br>
              <a:rPr lang="en-US" dirty="0"/>
            </a:br>
            <a:r>
              <a:rPr lang="en-US" dirty="0"/>
              <a:t>Director, Collections and Digital Services</a:t>
            </a:r>
            <a:br>
              <a:rPr lang="en-US" dirty="0"/>
            </a:br>
            <a:r>
              <a:rPr lang="en-US" dirty="0"/>
              <a:t>Texas State University Libraries</a:t>
            </a:r>
            <a:br>
              <a:rPr lang="en-US" dirty="0"/>
            </a:br>
            <a:r>
              <a:rPr lang="en-US" dirty="0">
                <a:hlinkClick r:id="rId3"/>
              </a:rPr>
              <a:t>ruzwyshyn@txstate.edu</a:t>
            </a:r>
            <a:r>
              <a:rPr lang="en-US" dirty="0"/>
              <a:t>, 512-245-5687</a:t>
            </a:r>
            <a:br>
              <a:rPr lang="en-US" dirty="0"/>
            </a:br>
            <a:r>
              <a:rPr lang="en-US" dirty="0">
                <a:hlinkClick r:id="rId4"/>
              </a:rPr>
              <a:t>http://rayuzwyshyn.net</a:t>
            </a:r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1169513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90E066-8AA4-461F-B43A-A972C2D4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DA7BDCE-85B7-462B-9269-63CC7AD9C5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3351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31C072-9CEF-424E-832D-7591B876BF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872131" y="4652619"/>
            <a:ext cx="8048129" cy="1363215"/>
          </a:xfrm>
        </p:spPr>
        <p:txBody>
          <a:bodyPr vert="horz" lIns="91440" tIns="45720" rIns="91440" bIns="45720" rtlCol="0" anchor="t">
            <a:normAutofit fontScale="90000"/>
          </a:bodyPr>
          <a:lstStyle/>
          <a:p>
            <a:pPr algn="ctr"/>
            <a:br>
              <a:rPr lang="en-US" sz="2300" dirty="0"/>
            </a:br>
            <a:r>
              <a:rPr lang="en-US" sz="2300" dirty="0"/>
              <a:t>Collocating Open Source Digital Components in a Networked Research Ecosystem Enables Larger Connections and/or Network Effects</a:t>
            </a:r>
            <a:br>
              <a:rPr lang="en-US" sz="2300" dirty="0"/>
            </a:br>
            <a:br>
              <a:rPr lang="en-US" sz="2300" dirty="0"/>
            </a:br>
            <a:endParaRPr lang="en-US" sz="2300" dirty="0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C4051FED-CF0D-4DDD-A9BB-E58FEEFE7C4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967580" y="2042"/>
            <a:ext cx="3224421" cy="4020664"/>
          </a:xfrm>
          <a:custGeom>
            <a:avLst/>
            <a:gdLst>
              <a:gd name="connsiteX0" fmla="*/ 449733 w 3224421"/>
              <a:gd name="connsiteY0" fmla="*/ 0 h 4020664"/>
              <a:gd name="connsiteX1" fmla="*/ 3224421 w 3224421"/>
              <a:gd name="connsiteY1" fmla="*/ 0 h 4020664"/>
              <a:gd name="connsiteX2" fmla="*/ 3224421 w 3224421"/>
              <a:gd name="connsiteY2" fmla="*/ 3933205 h 4020664"/>
              <a:gd name="connsiteX3" fmla="*/ 3087301 w 3224421"/>
              <a:gd name="connsiteY3" fmla="*/ 3968462 h 4020664"/>
              <a:gd name="connsiteX4" fmla="*/ 2569464 w 3224421"/>
              <a:gd name="connsiteY4" fmla="*/ 4020664 h 4020664"/>
              <a:gd name="connsiteX5" fmla="*/ 0 w 3224421"/>
              <a:gd name="connsiteY5" fmla="*/ 1451200 h 4020664"/>
              <a:gd name="connsiteX6" fmla="*/ 438824 w 3224421"/>
              <a:gd name="connsiteY6" fmla="*/ 14588 h 40206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24421" h="4020664">
                <a:moveTo>
                  <a:pt x="449733" y="0"/>
                </a:moveTo>
                <a:lnTo>
                  <a:pt x="3224421" y="0"/>
                </a:lnTo>
                <a:lnTo>
                  <a:pt x="3224421" y="3933205"/>
                </a:lnTo>
                <a:lnTo>
                  <a:pt x="3087301" y="3968462"/>
                </a:lnTo>
                <a:cubicBezTo>
                  <a:pt x="2920035" y="4002689"/>
                  <a:pt x="2746849" y="4020664"/>
                  <a:pt x="2569464" y="4020664"/>
                </a:cubicBezTo>
                <a:cubicBezTo>
                  <a:pt x="1150388" y="4020664"/>
                  <a:pt x="0" y="2870276"/>
                  <a:pt x="0" y="1451200"/>
                </a:cubicBezTo>
                <a:cubicBezTo>
                  <a:pt x="0" y="919047"/>
                  <a:pt x="161773" y="424677"/>
                  <a:pt x="438824" y="14588"/>
                </a:cubicBezTo>
                <a:close/>
              </a:path>
            </a:pathLst>
          </a:custGeom>
          <a:solidFill>
            <a:schemeClr val="tx1"/>
          </a:solidFill>
          <a:ln w="952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F2E5A8E1-2A22-48D0-9556-E21648FA1E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46518"/>
            <a:ext cx="4100079" cy="6194580"/>
          </a:xfrm>
          <a:custGeom>
            <a:avLst/>
            <a:gdLst>
              <a:gd name="connsiteX0" fmla="*/ 1002789 w 4100079"/>
              <a:gd name="connsiteY0" fmla="*/ 0 h 6194580"/>
              <a:gd name="connsiteX1" fmla="*/ 4100079 w 4100079"/>
              <a:gd name="connsiteY1" fmla="*/ 3097290 h 6194580"/>
              <a:gd name="connsiteX2" fmla="*/ 1002789 w 4100079"/>
              <a:gd name="connsiteY2" fmla="*/ 6194580 h 6194580"/>
              <a:gd name="connsiteX3" fmla="*/ 81750 w 4100079"/>
              <a:gd name="connsiteY3" fmla="*/ 6055332 h 6194580"/>
              <a:gd name="connsiteX4" fmla="*/ 0 w 4100079"/>
              <a:gd name="connsiteY4" fmla="*/ 6025411 h 6194580"/>
              <a:gd name="connsiteX5" fmla="*/ 0 w 4100079"/>
              <a:gd name="connsiteY5" fmla="*/ 169169 h 6194580"/>
              <a:gd name="connsiteX6" fmla="*/ 81750 w 4100079"/>
              <a:gd name="connsiteY6" fmla="*/ 139248 h 6194580"/>
              <a:gd name="connsiteX7" fmla="*/ 1002789 w 4100079"/>
              <a:gd name="connsiteY7" fmla="*/ 0 h 61945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100079" h="6194580">
                <a:moveTo>
                  <a:pt x="1002789" y="0"/>
                </a:moveTo>
                <a:cubicBezTo>
                  <a:pt x="2713375" y="0"/>
                  <a:pt x="4100079" y="1386704"/>
                  <a:pt x="4100079" y="3097290"/>
                </a:cubicBezTo>
                <a:cubicBezTo>
                  <a:pt x="4100079" y="4807876"/>
                  <a:pt x="2713375" y="6194580"/>
                  <a:pt x="1002789" y="6194580"/>
                </a:cubicBezTo>
                <a:cubicBezTo>
                  <a:pt x="682054" y="6194580"/>
                  <a:pt x="372706" y="6145829"/>
                  <a:pt x="81750" y="6055332"/>
                </a:cubicBezTo>
                <a:lnTo>
                  <a:pt x="0" y="6025411"/>
                </a:lnTo>
                <a:lnTo>
                  <a:pt x="0" y="169169"/>
                </a:lnTo>
                <a:lnTo>
                  <a:pt x="81750" y="139248"/>
                </a:lnTo>
                <a:cubicBezTo>
                  <a:pt x="372706" y="48751"/>
                  <a:pt x="682054" y="0"/>
                  <a:pt x="1002789" y="0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92AA2300-0FA6-4328-9BD8-1D67925C0BD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353543" y="0"/>
            <a:ext cx="3566160" cy="3159748"/>
          </a:xfrm>
          <a:custGeom>
            <a:avLst/>
            <a:gdLst>
              <a:gd name="connsiteX0" fmla="*/ 649888 w 3566160"/>
              <a:gd name="connsiteY0" fmla="*/ 0 h 3159748"/>
              <a:gd name="connsiteX1" fmla="*/ 2916273 w 3566160"/>
              <a:gd name="connsiteY1" fmla="*/ 0 h 3159748"/>
              <a:gd name="connsiteX2" fmla="*/ 2917285 w 3566160"/>
              <a:gd name="connsiteY2" fmla="*/ 757 h 3159748"/>
              <a:gd name="connsiteX3" fmla="*/ 3566160 w 3566160"/>
              <a:gd name="connsiteY3" fmla="*/ 1376668 h 3159748"/>
              <a:gd name="connsiteX4" fmla="*/ 1783080 w 3566160"/>
              <a:gd name="connsiteY4" fmla="*/ 3159748 h 3159748"/>
              <a:gd name="connsiteX5" fmla="*/ 0 w 3566160"/>
              <a:gd name="connsiteY5" fmla="*/ 1376668 h 3159748"/>
              <a:gd name="connsiteX6" fmla="*/ 648876 w 3566160"/>
              <a:gd name="connsiteY6" fmla="*/ 757 h 31597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566160" h="3159748">
                <a:moveTo>
                  <a:pt x="649888" y="0"/>
                </a:moveTo>
                <a:lnTo>
                  <a:pt x="2916273" y="0"/>
                </a:lnTo>
                <a:lnTo>
                  <a:pt x="2917285" y="757"/>
                </a:lnTo>
                <a:cubicBezTo>
                  <a:pt x="3313569" y="327800"/>
                  <a:pt x="3566160" y="822736"/>
                  <a:pt x="3566160" y="1376668"/>
                </a:cubicBezTo>
                <a:cubicBezTo>
                  <a:pt x="3566160" y="2361436"/>
                  <a:pt x="2767848" y="3159748"/>
                  <a:pt x="1783080" y="3159748"/>
                </a:cubicBezTo>
                <a:cubicBezTo>
                  <a:pt x="798312" y="3159748"/>
                  <a:pt x="0" y="2361436"/>
                  <a:pt x="0" y="1376668"/>
                </a:cubicBezTo>
                <a:cubicBezTo>
                  <a:pt x="0" y="822736"/>
                  <a:pt x="252591" y="327800"/>
                  <a:pt x="648876" y="757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4" name="Freeform: Shape 17">
            <a:extLst>
              <a:ext uri="{FF2B5EF4-FFF2-40B4-BE49-F238E27FC236}">
                <a16:creationId xmlns:a16="http://schemas.microsoft.com/office/drawing/2014/main" id="{D3E1FE85-D0BF-41D3-8B85-04776368E1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518135" y="0"/>
            <a:ext cx="3236976" cy="2995156"/>
          </a:xfrm>
          <a:custGeom>
            <a:avLst/>
            <a:gdLst>
              <a:gd name="connsiteX0" fmla="*/ 770517 w 3236976"/>
              <a:gd name="connsiteY0" fmla="*/ 0 h 2995156"/>
              <a:gd name="connsiteX1" fmla="*/ 2466460 w 3236976"/>
              <a:gd name="connsiteY1" fmla="*/ 0 h 2995156"/>
              <a:gd name="connsiteX2" fmla="*/ 2523400 w 3236976"/>
              <a:gd name="connsiteY2" fmla="*/ 34592 h 2995156"/>
              <a:gd name="connsiteX3" fmla="*/ 3236976 w 3236976"/>
              <a:gd name="connsiteY3" fmla="*/ 1376668 h 2995156"/>
              <a:gd name="connsiteX4" fmla="*/ 1618488 w 3236976"/>
              <a:gd name="connsiteY4" fmla="*/ 2995156 h 2995156"/>
              <a:gd name="connsiteX5" fmla="*/ 0 w 3236976"/>
              <a:gd name="connsiteY5" fmla="*/ 1376668 h 2995156"/>
              <a:gd name="connsiteX6" fmla="*/ 713576 w 3236976"/>
              <a:gd name="connsiteY6" fmla="*/ 34592 h 29951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236976" h="2995156">
                <a:moveTo>
                  <a:pt x="770517" y="0"/>
                </a:moveTo>
                <a:lnTo>
                  <a:pt x="2466460" y="0"/>
                </a:lnTo>
                <a:lnTo>
                  <a:pt x="2523400" y="34592"/>
                </a:lnTo>
                <a:cubicBezTo>
                  <a:pt x="2953921" y="325446"/>
                  <a:pt x="3236976" y="818002"/>
                  <a:pt x="3236976" y="1376668"/>
                </a:cubicBezTo>
                <a:cubicBezTo>
                  <a:pt x="3236976" y="2270534"/>
                  <a:pt x="2512354" y="2995156"/>
                  <a:pt x="1618488" y="2995156"/>
                </a:cubicBezTo>
                <a:cubicBezTo>
                  <a:pt x="724622" y="2995156"/>
                  <a:pt x="0" y="2270534"/>
                  <a:pt x="0" y="1376668"/>
                </a:cubicBezTo>
                <a:cubicBezTo>
                  <a:pt x="0" y="818002"/>
                  <a:pt x="283056" y="325446"/>
                  <a:pt x="713576" y="34592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5" name="Freeform: Shape 19">
            <a:extLst>
              <a:ext uri="{FF2B5EF4-FFF2-40B4-BE49-F238E27FC236}">
                <a16:creationId xmlns:a16="http://schemas.microsoft.com/office/drawing/2014/main" id="{1072B470-1E76-42B5-86EA-1FB0F881D7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804396" y="2042"/>
            <a:ext cx="3387604" cy="4183848"/>
          </a:xfrm>
          <a:custGeom>
            <a:avLst/>
            <a:gdLst>
              <a:gd name="connsiteX0" fmla="*/ 420128 w 3387604"/>
              <a:gd name="connsiteY0" fmla="*/ 0 h 4183848"/>
              <a:gd name="connsiteX1" fmla="*/ 3387604 w 3387604"/>
              <a:gd name="connsiteY1" fmla="*/ 0 h 4183848"/>
              <a:gd name="connsiteX2" fmla="*/ 3387604 w 3387604"/>
              <a:gd name="connsiteY2" fmla="*/ 4101530 h 4183848"/>
              <a:gd name="connsiteX3" fmla="*/ 3283372 w 3387604"/>
              <a:gd name="connsiteY3" fmla="*/ 4128330 h 4183848"/>
              <a:gd name="connsiteX4" fmla="*/ 2732648 w 3387604"/>
              <a:gd name="connsiteY4" fmla="*/ 4183848 h 4183848"/>
              <a:gd name="connsiteX5" fmla="*/ 0 w 3387604"/>
              <a:gd name="connsiteY5" fmla="*/ 1451200 h 4183848"/>
              <a:gd name="connsiteX6" fmla="*/ 329816 w 3387604"/>
              <a:gd name="connsiteY6" fmla="*/ 148658 h 41838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387604" h="4183848">
                <a:moveTo>
                  <a:pt x="420128" y="0"/>
                </a:moveTo>
                <a:lnTo>
                  <a:pt x="3387604" y="0"/>
                </a:lnTo>
                <a:lnTo>
                  <a:pt x="3387604" y="4101530"/>
                </a:lnTo>
                <a:lnTo>
                  <a:pt x="3283372" y="4128330"/>
                </a:lnTo>
                <a:cubicBezTo>
                  <a:pt x="3105483" y="4164732"/>
                  <a:pt x="2921298" y="4183848"/>
                  <a:pt x="2732648" y="4183848"/>
                </a:cubicBezTo>
                <a:cubicBezTo>
                  <a:pt x="1223448" y="4183848"/>
                  <a:pt x="0" y="2960400"/>
                  <a:pt x="0" y="1451200"/>
                </a:cubicBezTo>
                <a:cubicBezTo>
                  <a:pt x="0" y="979575"/>
                  <a:pt x="119477" y="535856"/>
                  <a:pt x="329816" y="148658"/>
                </a:cubicBezTo>
                <a:close/>
              </a:path>
            </a:pathLst>
          </a:custGeom>
          <a:solidFill>
            <a:srgbClr val="FFFFFF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6" name="Freeform: Shape 21">
            <a:extLst>
              <a:ext uri="{FF2B5EF4-FFF2-40B4-BE49-F238E27FC236}">
                <a16:creationId xmlns:a16="http://schemas.microsoft.com/office/drawing/2014/main" id="{DDD8B025-3845-4DEF-98B6-7C0BF531DB7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413156"/>
            <a:ext cx="3933440" cy="5861304"/>
          </a:xfrm>
          <a:custGeom>
            <a:avLst/>
            <a:gdLst>
              <a:gd name="connsiteX0" fmla="*/ 1002788 w 3933440"/>
              <a:gd name="connsiteY0" fmla="*/ 0 h 5861304"/>
              <a:gd name="connsiteX1" fmla="*/ 3933440 w 3933440"/>
              <a:gd name="connsiteY1" fmla="*/ 2930652 h 5861304"/>
              <a:gd name="connsiteX2" fmla="*/ 1002788 w 3933440"/>
              <a:gd name="connsiteY2" fmla="*/ 5861304 h 5861304"/>
              <a:gd name="connsiteX3" fmla="*/ 131302 w 3933440"/>
              <a:gd name="connsiteY3" fmla="*/ 5729548 h 5861304"/>
              <a:gd name="connsiteX4" fmla="*/ 0 w 3933440"/>
              <a:gd name="connsiteY4" fmla="*/ 5681491 h 5861304"/>
              <a:gd name="connsiteX5" fmla="*/ 0 w 3933440"/>
              <a:gd name="connsiteY5" fmla="*/ 179814 h 5861304"/>
              <a:gd name="connsiteX6" fmla="*/ 131302 w 3933440"/>
              <a:gd name="connsiteY6" fmla="*/ 131756 h 5861304"/>
              <a:gd name="connsiteX7" fmla="*/ 1002788 w 3933440"/>
              <a:gd name="connsiteY7" fmla="*/ 0 h 58613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933440" h="5861304">
                <a:moveTo>
                  <a:pt x="1002788" y="0"/>
                </a:moveTo>
                <a:cubicBezTo>
                  <a:pt x="2621342" y="0"/>
                  <a:pt x="3933440" y="1312098"/>
                  <a:pt x="3933440" y="2930652"/>
                </a:cubicBezTo>
                <a:cubicBezTo>
                  <a:pt x="3933440" y="4549206"/>
                  <a:pt x="2621342" y="5861304"/>
                  <a:pt x="1002788" y="5861304"/>
                </a:cubicBezTo>
                <a:cubicBezTo>
                  <a:pt x="699309" y="5861304"/>
                  <a:pt x="406604" y="5815176"/>
                  <a:pt x="131302" y="5729548"/>
                </a:cubicBezTo>
                <a:lnTo>
                  <a:pt x="0" y="5681491"/>
                </a:lnTo>
                <a:lnTo>
                  <a:pt x="0" y="179814"/>
                </a:lnTo>
                <a:lnTo>
                  <a:pt x="131302" y="131756"/>
                </a:lnTo>
                <a:cubicBezTo>
                  <a:pt x="406604" y="46129"/>
                  <a:pt x="699309" y="0"/>
                  <a:pt x="1002788" y="0"/>
                </a:cubicBezTo>
                <a:close/>
              </a:path>
            </a:pathLst>
          </a:custGeom>
          <a:solidFill>
            <a:schemeClr val="tx1"/>
          </a:solidFill>
          <a:ln w="95250" cmpd="dbl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867FE4-B1D1-46C2-B93F-A9FA928D8D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18097" y="1781207"/>
            <a:ext cx="3486947" cy="3190874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7FD01C5-FE5B-4290-9F21-7D17FD7450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2364" y="748938"/>
            <a:ext cx="2668517" cy="1400255"/>
          </a:xfrm>
          <a:prstGeom prst="rect">
            <a:avLst/>
          </a:prstGeom>
        </p:spPr>
      </p:pic>
      <p:pic>
        <p:nvPicPr>
          <p:cNvPr id="4" name="Content Placeholder 3">
            <a:extLst>
              <a:ext uri="{FF2B5EF4-FFF2-40B4-BE49-F238E27FC236}">
                <a16:creationId xmlns:a16="http://schemas.microsoft.com/office/drawing/2014/main" id="{080FCA52-2D9D-495F-9E16-E68E94AA42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5"/>
          <a:stretch>
            <a:fillRect/>
          </a:stretch>
        </p:blipFill>
        <p:spPr>
          <a:xfrm>
            <a:off x="9120851" y="1010554"/>
            <a:ext cx="3071150" cy="1138639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E21E971-282A-4D97-8756-981F29A429FE}"/>
              </a:ext>
            </a:extLst>
          </p:cNvPr>
          <p:cNvSpPr txBox="1"/>
          <p:nvPr/>
        </p:nvSpPr>
        <p:spPr>
          <a:xfrm>
            <a:off x="4604182" y="3535464"/>
            <a:ext cx="479580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dirty="0"/>
              <a:t>Simple Larger Idea</a:t>
            </a:r>
          </a:p>
        </p:txBody>
      </p:sp>
    </p:spTree>
    <p:extLst>
      <p:ext uri="{BB962C8B-B14F-4D97-AF65-F5344CB8AC3E}">
        <p14:creationId xmlns:p14="http://schemas.microsoft.com/office/powerpoint/2010/main" val="3470389766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0700D48D-C9AA-4000-A912-29A4FEA98A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75138" y="394887"/>
            <a:ext cx="5720862" cy="606822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2967CC5-BB80-4004-AEC6-924F0EB404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8321" y="438969"/>
            <a:ext cx="4924996" cy="3311764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z="7200" dirty="0">
                <a:solidFill>
                  <a:srgbClr val="FFFFFF"/>
                </a:solidFill>
              </a:rPr>
              <a:t>Future</a:t>
            </a:r>
            <a:br>
              <a:rPr lang="en-US" sz="7200" dirty="0">
                <a:solidFill>
                  <a:srgbClr val="FFFFFF"/>
                </a:solidFill>
              </a:rPr>
            </a:br>
            <a:r>
              <a:rPr lang="en-US" sz="7200" dirty="0">
                <a:solidFill>
                  <a:srgbClr val="FFFFFF"/>
                </a:solidFill>
              </a:rPr>
              <a:t>Pathways</a:t>
            </a:r>
            <a:br>
              <a:rPr lang="en-US" sz="3600" dirty="0">
                <a:solidFill>
                  <a:srgbClr val="FFFFFF"/>
                </a:solidFill>
              </a:rPr>
            </a:br>
            <a:r>
              <a:rPr lang="en-US" sz="3200" dirty="0">
                <a:solidFill>
                  <a:srgbClr val="FFFFFF"/>
                </a:solidFill>
              </a:rPr>
              <a:t>Networked Global Scholarly Research Environment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D861551-E2C6-4233-8CFD-38DBAFA31BF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676039" y="321734"/>
            <a:ext cx="4996473" cy="2785534"/>
          </a:xfrm>
          <a:prstGeom prst="rect">
            <a:avLst/>
          </a:prstGeom>
        </p:spPr>
      </p:pic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805E69BC-D844-4AB5-9E35-ED458EE2965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rot="16200000">
            <a:off x="9184178" y="1874520"/>
            <a:ext cx="0" cy="310896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4312C673-8179-457E-AD2A-D1FAE4CC961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114009" y="4201833"/>
            <a:ext cx="3400425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185DABAB-E8BA-4F51-9458-513131344E2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6959937" y="4112615"/>
            <a:ext cx="4337429" cy="23504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3635416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>
            <a:extLst>
              <a:ext uri="{FF2B5EF4-FFF2-40B4-BE49-F238E27FC236}">
                <a16:creationId xmlns:a16="http://schemas.microsoft.com/office/drawing/2014/main" id="{C991AD47-9C99-472F-BDAA-21B183F33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1"/>
            <a:ext cx="12192001" cy="685799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9E706731-3860-4E73-9335-A870F6741F0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742603" cy="6858000"/>
          </a:xfrm>
          <a:custGeom>
            <a:avLst/>
            <a:gdLst>
              <a:gd name="connsiteX0" fmla="*/ 0 w 9742603"/>
              <a:gd name="connsiteY0" fmla="*/ 0 h 6858000"/>
              <a:gd name="connsiteX1" fmla="*/ 152400 w 9742603"/>
              <a:gd name="connsiteY1" fmla="*/ 0 h 6858000"/>
              <a:gd name="connsiteX2" fmla="*/ 6566449 w 9742603"/>
              <a:gd name="connsiteY2" fmla="*/ 0 h 6858000"/>
              <a:gd name="connsiteX3" fmla="*/ 9742603 w 9742603"/>
              <a:gd name="connsiteY3" fmla="*/ 6858000 h 6858000"/>
              <a:gd name="connsiteX4" fmla="*/ 152400 w 9742603"/>
              <a:gd name="connsiteY4" fmla="*/ 6858000 h 6858000"/>
              <a:gd name="connsiteX5" fmla="*/ 0 w 9742603"/>
              <a:gd name="connsiteY5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9742603" h="6858000">
                <a:moveTo>
                  <a:pt x="0" y="0"/>
                </a:moveTo>
                <a:lnTo>
                  <a:pt x="152400" y="0"/>
                </a:lnTo>
                <a:lnTo>
                  <a:pt x="6566449" y="0"/>
                </a:lnTo>
                <a:lnTo>
                  <a:pt x="9742603" y="6858000"/>
                </a:lnTo>
                <a:lnTo>
                  <a:pt x="152400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 11">
            <a:extLst>
              <a:ext uri="{FF2B5EF4-FFF2-40B4-BE49-F238E27FC236}">
                <a16:creationId xmlns:a16="http://schemas.microsoft.com/office/drawing/2014/main" id="{CD2ED21F-DC95-4AD1-8327-D561F5FCA3A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9380336" cy="6858000"/>
          </a:xfrm>
          <a:custGeom>
            <a:avLst/>
            <a:gdLst>
              <a:gd name="connsiteX0" fmla="*/ 0 w 9380336"/>
              <a:gd name="connsiteY0" fmla="*/ 0 h 6858000"/>
              <a:gd name="connsiteX1" fmla="*/ 6204182 w 9380336"/>
              <a:gd name="connsiteY1" fmla="*/ 0 h 6858000"/>
              <a:gd name="connsiteX2" fmla="*/ 9380336 w 9380336"/>
              <a:gd name="connsiteY2" fmla="*/ 6858000 h 6858000"/>
              <a:gd name="connsiteX3" fmla="*/ 0 w 9380336"/>
              <a:gd name="connsiteY3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9380336" h="6858000">
                <a:moveTo>
                  <a:pt x="0" y="0"/>
                </a:moveTo>
                <a:lnTo>
                  <a:pt x="6204182" y="0"/>
                </a:lnTo>
                <a:lnTo>
                  <a:pt x="9380336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bg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73F8D66-E115-49E9-93E8-ADB6CEDB839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74706" y="187439"/>
            <a:ext cx="5821293" cy="1325563"/>
          </a:xfrm>
        </p:spPr>
        <p:txBody>
          <a:bodyPr>
            <a:noAutofit/>
          </a:bodyPr>
          <a:lstStyle/>
          <a:p>
            <a:r>
              <a:rPr lang="en-US" sz="3600" dirty="0"/>
              <a:t>Research Universities and Digital Research Ecosystems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333D1A-132B-4B2C-8C0A-6042B756EBB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74706" y="2133175"/>
            <a:ext cx="5911318" cy="3345963"/>
          </a:xfrm>
        </p:spPr>
        <p:txBody>
          <a:bodyPr>
            <a:noAutofit/>
          </a:bodyPr>
          <a:lstStyle/>
          <a:p>
            <a:r>
              <a:rPr lang="en-US" sz="2000" dirty="0"/>
              <a:t>~</a:t>
            </a:r>
            <a:r>
              <a:rPr lang="en-US" sz="2000" b="1" dirty="0"/>
              <a:t>266-300</a:t>
            </a:r>
            <a:r>
              <a:rPr lang="en-US" sz="2000" dirty="0"/>
              <a:t> </a:t>
            </a:r>
            <a:r>
              <a:rPr lang="en-US" sz="2000" b="1" dirty="0"/>
              <a:t>Research Institutions US &amp; Canada </a:t>
            </a:r>
            <a:br>
              <a:rPr lang="en-US" sz="2000" dirty="0"/>
            </a:br>
            <a:r>
              <a:rPr lang="en-US" sz="1600" dirty="0"/>
              <a:t>Carnegie R1 &amp; R2, Very High or High Research Activity</a:t>
            </a:r>
            <a:br>
              <a:rPr lang="en-US" sz="1600" dirty="0"/>
            </a:br>
            <a:endParaRPr lang="en-US" sz="1600" dirty="0"/>
          </a:p>
          <a:p>
            <a:r>
              <a:rPr lang="en-US" sz="2000" b="1" dirty="0"/>
              <a:t>~1000-1250</a:t>
            </a:r>
            <a:r>
              <a:rPr lang="en-US" sz="2000" dirty="0"/>
              <a:t> </a:t>
            </a:r>
            <a:r>
              <a:rPr lang="en-US" sz="2000" b="1" dirty="0"/>
              <a:t>Research Universities Worldwide</a:t>
            </a:r>
            <a:br>
              <a:rPr lang="en-US" sz="2000" dirty="0"/>
            </a:br>
            <a:r>
              <a:rPr lang="en-US" sz="2000" dirty="0"/>
              <a:t> </a:t>
            </a:r>
            <a:r>
              <a:rPr lang="en-US" sz="1400" b="1" dirty="0"/>
              <a:t>QS Rankings and Times Higher Education Supplement. </a:t>
            </a:r>
            <a:r>
              <a:rPr lang="en-US" sz="1400" dirty="0"/>
              <a:t>(40% Europe, 26.5% Asia Pacific, US/Canada 18%, Latin America  9% and Middle East/Africa.  </a:t>
            </a:r>
            <a:br>
              <a:rPr lang="en-US" sz="1400" dirty="0"/>
            </a:br>
            <a:br>
              <a:rPr lang="en-US" sz="1400" b="1" dirty="0"/>
            </a:br>
            <a:endParaRPr lang="en-US" sz="1600" dirty="0"/>
          </a:p>
          <a:p>
            <a:r>
              <a:rPr lang="en-US" sz="2000" dirty="0"/>
              <a:t> </a:t>
            </a:r>
            <a:r>
              <a:rPr lang="en-US" sz="2000" b="1" dirty="0"/>
              <a:t>Enable Top 2-3% Research Institutions Globally,  1000 Institutions beyond the US and Canada. </a:t>
            </a:r>
            <a:br>
              <a:rPr lang="en-US" sz="2000" dirty="0"/>
            </a:br>
            <a:r>
              <a:rPr lang="en-US" sz="1400" dirty="0"/>
              <a:t>(This represents the other 90% of Research Libraries Globally)</a:t>
            </a:r>
            <a:br>
              <a:rPr lang="en-US" sz="2000" dirty="0"/>
            </a:br>
            <a:br>
              <a:rPr lang="en-US" sz="2000" dirty="0"/>
            </a:br>
            <a:endParaRPr lang="en-US" sz="1600" dirty="0"/>
          </a:p>
          <a:p>
            <a:endParaRPr lang="en-US" sz="1600" dirty="0"/>
          </a:p>
          <a:p>
            <a:pPr marL="0" indent="0">
              <a:buNone/>
            </a:pP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000" b="1" dirty="0"/>
            </a:br>
            <a:br>
              <a:rPr lang="en-US" sz="2400" b="1" dirty="0"/>
            </a:br>
            <a:endParaRPr lang="en-US" sz="2400" b="1" dirty="0"/>
          </a:p>
        </p:txBody>
      </p:sp>
      <p:pic>
        <p:nvPicPr>
          <p:cNvPr id="7" name="Picture 6" descr="A screenshot of a cell phone&#10;&#10;Description automatically generated">
            <a:extLst>
              <a:ext uri="{FF2B5EF4-FFF2-40B4-BE49-F238E27FC236}">
                <a16:creationId xmlns:a16="http://schemas.microsoft.com/office/drawing/2014/main" id="{F0802D61-0625-4FD5-9345-B1CBC3FC96D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2" b="7624"/>
          <a:stretch/>
        </p:blipFill>
        <p:spPr>
          <a:xfrm>
            <a:off x="7991428" y="321732"/>
            <a:ext cx="3631308" cy="181144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E3E8EC40-2BA2-40E7-9B19-401F6F4E381F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170" r="5" b="17163"/>
          <a:stretch/>
        </p:blipFill>
        <p:spPr>
          <a:xfrm>
            <a:off x="8772525" y="2562155"/>
            <a:ext cx="3097743" cy="153937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89F81282-D731-452E-AE55-78FCEC442597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6295" r="5" b="17288"/>
          <a:stretch/>
        </p:blipFill>
        <p:spPr>
          <a:xfrm>
            <a:off x="9553574" y="4884359"/>
            <a:ext cx="2316691" cy="11469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820560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42E9B-3B29-4EF7-886A-9CFBFC6656B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6360"/>
            <a:ext cx="1051560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4000" dirty="0"/>
            </a:br>
            <a:r>
              <a:rPr lang="en-US" sz="4900" b="1" dirty="0"/>
              <a:t>One Server Per Research Institution </a:t>
            </a:r>
            <a:br>
              <a:rPr lang="en-US" sz="4900" b="1" dirty="0"/>
            </a:br>
            <a:r>
              <a:rPr lang="en-US" sz="4900" b="1" dirty="0"/>
              <a:t>2020-2025</a:t>
            </a:r>
          </a:p>
        </p:txBody>
      </p:sp>
      <p:pic>
        <p:nvPicPr>
          <p:cNvPr id="11" name="Picture 10" descr="A close up of a logo&#10;&#10;Description automatically generated">
            <a:extLst>
              <a:ext uri="{FF2B5EF4-FFF2-40B4-BE49-F238E27FC236}">
                <a16:creationId xmlns:a16="http://schemas.microsoft.com/office/drawing/2014/main" id="{4FEC90DB-3812-4652-8CFA-E3E115DC31A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99042" y="1827608"/>
            <a:ext cx="1677873" cy="1677873"/>
          </a:xfrm>
          <a:prstGeom prst="rect">
            <a:avLst/>
          </a:prstGeom>
        </p:spPr>
      </p:pic>
      <p:pic>
        <p:nvPicPr>
          <p:cNvPr id="13" name="Picture 12" descr="A close up of a logo&#10;&#10;Description automatically generated">
            <a:extLst>
              <a:ext uri="{FF2B5EF4-FFF2-40B4-BE49-F238E27FC236}">
                <a16:creationId xmlns:a16="http://schemas.microsoft.com/office/drawing/2014/main" id="{AB7A2E37-D95A-437F-AF69-7BD9A18E5D5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5123" y="3876514"/>
            <a:ext cx="2068758" cy="2068758"/>
          </a:xfrm>
          <a:prstGeom prst="rect">
            <a:avLst/>
          </a:prstGeom>
        </p:spPr>
      </p:pic>
      <p:pic>
        <p:nvPicPr>
          <p:cNvPr id="15" name="Picture 14" descr="A close up of a logo&#10;&#10;Description automatically generated">
            <a:extLst>
              <a:ext uri="{FF2B5EF4-FFF2-40B4-BE49-F238E27FC236}">
                <a16:creationId xmlns:a16="http://schemas.microsoft.com/office/drawing/2014/main" id="{B0750A07-75B4-4E64-B877-64C78186304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802420" y="4024709"/>
            <a:ext cx="1901511" cy="1901511"/>
          </a:xfrm>
          <a:prstGeom prst="rect">
            <a:avLst/>
          </a:prstGeom>
        </p:spPr>
      </p:pic>
      <p:pic>
        <p:nvPicPr>
          <p:cNvPr id="17" name="Picture 16" descr="A close up of a logo&#10;&#10;Description automatically generated">
            <a:extLst>
              <a:ext uri="{FF2B5EF4-FFF2-40B4-BE49-F238E27FC236}">
                <a16:creationId xmlns:a16="http://schemas.microsoft.com/office/drawing/2014/main" id="{C29F3B5B-50B2-4C48-966F-418C795F5D1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04992" y="1473110"/>
            <a:ext cx="2236081" cy="2236081"/>
          </a:xfrm>
          <a:prstGeom prst="rect">
            <a:avLst/>
          </a:prstGeom>
        </p:spPr>
      </p:pic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C5EA222-E20E-4B67-BFA2-84647D1B9A27}"/>
              </a:ext>
            </a:extLst>
          </p:cNvPr>
          <p:cNvCxnSpPr/>
          <p:nvPr/>
        </p:nvCxnSpPr>
        <p:spPr>
          <a:xfrm>
            <a:off x="9426823" y="1614025"/>
            <a:ext cx="0" cy="4352925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951C5AF7-78F1-4C9B-9838-908EF0709A12}"/>
              </a:ext>
            </a:extLst>
          </p:cNvPr>
          <p:cNvCxnSpPr>
            <a:cxnSpLocks/>
          </p:cNvCxnSpPr>
          <p:nvPr/>
        </p:nvCxnSpPr>
        <p:spPr>
          <a:xfrm flipH="1">
            <a:off x="7395060" y="3709191"/>
            <a:ext cx="4276725" cy="0"/>
          </a:xfrm>
          <a:prstGeom prst="line">
            <a:avLst/>
          </a:prstGeom>
          <a:ln w="762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44269053-30ED-421F-9C0B-50AF6B4A45DD}"/>
              </a:ext>
            </a:extLst>
          </p:cNvPr>
          <p:cNvSpPr txBox="1"/>
          <p:nvPr/>
        </p:nvSpPr>
        <p:spPr>
          <a:xfrm>
            <a:off x="321392" y="1827608"/>
            <a:ext cx="6708903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Empower 1000 Research University Institutions/Research Libraries Globally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Gift each Research University  One Configured Server Ecosystem with 6 Open Source Scholarly Research  Software  Components, </a:t>
            </a:r>
            <a:br>
              <a:rPr lang="en-US" dirty="0"/>
            </a:br>
            <a:r>
              <a:rPr lang="en-US" dirty="0"/>
              <a:t>&lt; $1000.00 US/Server or set up Fractional Server Space with Mirror Sites Globally (SAAS)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Set Up brief weeklong training over five continents</a:t>
            </a:r>
            <a:br>
              <a:rPr lang="en-US" dirty="0"/>
            </a:b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Connect Networks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Measure the Effects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4089E422-C715-4C4E-B639-BEA5BF39FF9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41792" y="4869277"/>
            <a:ext cx="2997449" cy="1344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45792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CA2BD0-5E92-4AEB-90CD-64D90596B46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81306" y="891927"/>
            <a:ext cx="6304630" cy="1325563"/>
          </a:xfrm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br>
              <a:rPr lang="en-US" sz="2100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4000" b="1" dirty="0"/>
            </a:br>
            <a:r>
              <a:rPr lang="en-US" sz="4000" b="1" dirty="0"/>
              <a:t>What are the General Characteristics </a:t>
            </a:r>
            <a:br>
              <a:rPr lang="en-US" sz="4000" b="1" dirty="0"/>
            </a:br>
            <a:r>
              <a:rPr lang="en-US" sz="4000" b="1" dirty="0"/>
              <a:t>of  this Digital </a:t>
            </a:r>
            <a: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  <a:t>Scholarship Ecosystem?</a:t>
            </a:r>
            <a:b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br>
              <a:rPr lang="en-US" sz="4000" b="1" kern="1200" dirty="0">
                <a:solidFill>
                  <a:schemeClr val="tx1"/>
                </a:solidFill>
                <a:latin typeface="+mj-lt"/>
                <a:ea typeface="+mj-ea"/>
                <a:cs typeface="+mj-cs"/>
              </a:rPr>
            </a:br>
            <a:endParaRPr lang="en-US" sz="4000" b="1" kern="1200" dirty="0">
              <a:solidFill>
                <a:schemeClr val="tx1"/>
              </a:solidFill>
              <a:latin typeface="+mj-lt"/>
              <a:ea typeface="+mj-ea"/>
              <a:cs typeface="+mj-cs"/>
            </a:endParaRPr>
          </a:p>
        </p:txBody>
      </p:sp>
      <p:pic>
        <p:nvPicPr>
          <p:cNvPr id="4" name="Content Placeholder 3" descr="A screenshot of a cell phone&#10;&#10;Description automatically generated">
            <a:extLst>
              <a:ext uri="{FF2B5EF4-FFF2-40B4-BE49-F238E27FC236}">
                <a16:creationId xmlns:a16="http://schemas.microsoft.com/office/drawing/2014/main" id="{4D7D55E1-2FD3-4CB3-AC3B-7DCCE018BC8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345958"/>
            <a:ext cx="7159801" cy="4433509"/>
          </a:xfrm>
          <a:prstGeom prst="rect">
            <a:avLst/>
          </a:prstGeom>
        </p:spPr>
      </p:pic>
      <p:graphicFrame>
        <p:nvGraphicFramePr>
          <p:cNvPr id="17" name="TextBox 4">
            <a:extLst>
              <a:ext uri="{FF2B5EF4-FFF2-40B4-BE49-F238E27FC236}">
                <a16:creationId xmlns:a16="http://schemas.microsoft.com/office/drawing/2014/main" id="{F7DF46BA-D941-4E78-964F-8497841A16C3}"/>
              </a:ext>
            </a:extLst>
          </p:cNvPr>
          <p:cNvGraphicFramePr/>
          <p:nvPr/>
        </p:nvGraphicFramePr>
        <p:xfrm>
          <a:off x="7159801" y="2803870"/>
          <a:ext cx="5163444" cy="422922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6334134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CBDC9681-2FBC-4761-A599-4ADFF694BD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63946" y="1778238"/>
            <a:ext cx="5632054" cy="4396632"/>
          </a:xfrm>
          <a:prstGeom prst="rect">
            <a:avLst/>
          </a:prstGeom>
        </p:spPr>
      </p:pic>
      <p:sp>
        <p:nvSpPr>
          <p:cNvPr id="7" name="Title 6">
            <a:extLst>
              <a:ext uri="{FF2B5EF4-FFF2-40B4-BE49-F238E27FC236}">
                <a16:creationId xmlns:a16="http://schemas.microsoft.com/office/drawing/2014/main" id="{578DBDA7-B593-4BA3-8EAE-2DE63C8E30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019219" y="371525"/>
            <a:ext cx="6172781" cy="1325563"/>
          </a:xfrm>
        </p:spPr>
        <p:txBody>
          <a:bodyPr>
            <a:noAutofit/>
          </a:bodyPr>
          <a:lstStyle/>
          <a:p>
            <a:pPr algn="ctr"/>
            <a:r>
              <a:rPr lang="en-US" sz="4000" b="1" dirty="0"/>
              <a:t>Digital Scholarship Ecosystem Consists of Six Open Source  Software Components</a:t>
            </a:r>
            <a:endParaRPr lang="en-US" sz="4000" dirty="0"/>
          </a:p>
        </p:txBody>
      </p:sp>
      <p:graphicFrame>
        <p:nvGraphicFramePr>
          <p:cNvPr id="15" name="TextBox 4">
            <a:extLst>
              <a:ext uri="{FF2B5EF4-FFF2-40B4-BE49-F238E27FC236}">
                <a16:creationId xmlns:a16="http://schemas.microsoft.com/office/drawing/2014/main" id="{AD03C934-DCC4-4E96-A728-8FBC75DA914E}"/>
              </a:ext>
            </a:extLst>
          </p:cNvPr>
          <p:cNvGraphicFramePr/>
          <p:nvPr/>
        </p:nvGraphicFramePr>
        <p:xfrm>
          <a:off x="6526158" y="1466633"/>
          <a:ext cx="5457757" cy="50198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" name="TextBox 1">
            <a:extLst>
              <a:ext uri="{FF2B5EF4-FFF2-40B4-BE49-F238E27FC236}">
                <a16:creationId xmlns:a16="http://schemas.microsoft.com/office/drawing/2014/main" id="{9AEEA308-9B00-48A1-8EBA-3318C4810D1B}"/>
              </a:ext>
            </a:extLst>
          </p:cNvPr>
          <p:cNvSpPr txBox="1"/>
          <p:nvPr/>
        </p:nvSpPr>
        <p:spPr>
          <a:xfrm>
            <a:off x="8786959" y="2245341"/>
            <a:ext cx="93615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Content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FBE948B-3C47-4DB9-BFE9-E25D78B5F488}"/>
              </a:ext>
            </a:extLst>
          </p:cNvPr>
          <p:cNvSpPr txBox="1"/>
          <p:nvPr/>
        </p:nvSpPr>
        <p:spPr>
          <a:xfrm>
            <a:off x="8528539" y="5292969"/>
            <a:ext cx="16730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Communication</a:t>
            </a:r>
          </a:p>
        </p:txBody>
      </p:sp>
    </p:spTree>
    <p:extLst>
      <p:ext uri="{BB962C8B-B14F-4D97-AF65-F5344CB8AC3E}">
        <p14:creationId xmlns:p14="http://schemas.microsoft.com/office/powerpoint/2010/main" val="21137301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2DB81B-0DA5-4375-805C-1C824B6996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17565" y="74771"/>
            <a:ext cx="11098820" cy="1325563"/>
          </a:xfrm>
        </p:spPr>
        <p:txBody>
          <a:bodyPr>
            <a:normAutofit fontScale="90000"/>
          </a:bodyPr>
          <a:lstStyle/>
          <a:p>
            <a:pPr algn="ctr"/>
            <a:br>
              <a:rPr lang="en-US" sz="2400" dirty="0"/>
            </a:br>
            <a:r>
              <a:rPr lang="en-US" sz="4000" b="1" dirty="0"/>
              <a:t>These Digital Ecosystem Components Together</a:t>
            </a:r>
            <a:br>
              <a:rPr lang="en-US" sz="4000" b="1" dirty="0"/>
            </a:br>
            <a:r>
              <a:rPr lang="en-US" sz="4000" b="1" dirty="0"/>
              <a:t> Enable  the Academic Research Cycle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DA5CDC97-75B4-4A6D-97D0-7A5DC09A00B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66975" y="1607489"/>
            <a:ext cx="6069623" cy="4552217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80736DE5-F90F-4B6B-85DB-7AA97C9A18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029" y="1550339"/>
            <a:ext cx="5715000" cy="5248275"/>
          </a:xfrm>
          <a:prstGeom prst="rect">
            <a:avLst/>
          </a:prstGeom>
        </p:spPr>
      </p:pic>
      <p:sp>
        <p:nvSpPr>
          <p:cNvPr id="3" name="Oval 2">
            <a:extLst>
              <a:ext uri="{FF2B5EF4-FFF2-40B4-BE49-F238E27FC236}">
                <a16:creationId xmlns:a16="http://schemas.microsoft.com/office/drawing/2014/main" id="{05C8E073-1202-4C28-9209-B2C012AFA0DD}"/>
              </a:ext>
            </a:extLst>
          </p:cNvPr>
          <p:cNvSpPr/>
          <p:nvPr/>
        </p:nvSpPr>
        <p:spPr>
          <a:xfrm rot="2828502">
            <a:off x="-20441" y="3959435"/>
            <a:ext cx="3958696" cy="2426305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E95083F2-783B-4F2A-BF74-E19B24F74873}"/>
              </a:ext>
            </a:extLst>
          </p:cNvPr>
          <p:cNvSpPr/>
          <p:nvPr/>
        </p:nvSpPr>
        <p:spPr>
          <a:xfrm>
            <a:off x="6325766" y="2256472"/>
            <a:ext cx="2306366" cy="1750218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DEABF1E7-D38D-47B7-B932-D7F3CB02C1C3}"/>
              </a:ext>
            </a:extLst>
          </p:cNvPr>
          <p:cNvSpPr/>
          <p:nvPr/>
        </p:nvSpPr>
        <p:spPr>
          <a:xfrm>
            <a:off x="6553486" y="4175696"/>
            <a:ext cx="5142035" cy="2580420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2B0F9D0-9434-4989-9E9B-D2AD003FDEB4}"/>
              </a:ext>
            </a:extLst>
          </p:cNvPr>
          <p:cNvSpPr/>
          <p:nvPr/>
        </p:nvSpPr>
        <p:spPr>
          <a:xfrm rot="5400000">
            <a:off x="2797842" y="3134292"/>
            <a:ext cx="3695700" cy="2352674"/>
          </a:xfrm>
          <a:prstGeom prst="ellipse">
            <a:avLst/>
          </a:prstGeom>
          <a:solidFill>
            <a:srgbClr val="4472C4">
              <a:alpha val="14118"/>
            </a:srgbClr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841C105-5B5B-43AC-8A55-81D6733EEA45}"/>
              </a:ext>
            </a:extLst>
          </p:cNvPr>
          <p:cNvSpPr txBox="1"/>
          <p:nvPr/>
        </p:nvSpPr>
        <p:spPr>
          <a:xfrm>
            <a:off x="4153914" y="1730152"/>
            <a:ext cx="17437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Pragmatic Levels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0509798E-9786-47FC-8FBF-70282A08192F}"/>
              </a:ext>
            </a:extLst>
          </p:cNvPr>
          <p:cNvSpPr txBox="1"/>
          <p:nvPr/>
        </p:nvSpPr>
        <p:spPr>
          <a:xfrm>
            <a:off x="10107266" y="1874217"/>
            <a:ext cx="15882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Abstract Levels</a:t>
            </a:r>
          </a:p>
        </p:txBody>
      </p:sp>
    </p:spTree>
    <p:extLst>
      <p:ext uri="{BB962C8B-B14F-4D97-AF65-F5344CB8AC3E}">
        <p14:creationId xmlns:p14="http://schemas.microsoft.com/office/powerpoint/2010/main" val="143455218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21A2D5-44B4-4BD2-A4DB-47D268958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405759" y="1333805"/>
            <a:ext cx="6563306" cy="316785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dirty="0"/>
              <a:t>  #1 Component</a:t>
            </a:r>
            <a:br>
              <a:rPr lang="en-US" dirty="0"/>
            </a:br>
            <a:r>
              <a:rPr lang="en-US" dirty="0"/>
              <a:t>for Open Science, </a:t>
            </a:r>
            <a:br>
              <a:rPr lang="en-US" dirty="0"/>
            </a:br>
            <a:r>
              <a:rPr lang="en-US" dirty="0"/>
              <a:t>Research Data Repository</a:t>
            </a:r>
          </a:p>
        </p:txBody>
      </p:sp>
      <p:sp>
        <p:nvSpPr>
          <p:cNvPr id="33" name="Freeform: Shape 32">
            <a:extLst>
              <a:ext uri="{FF2B5EF4-FFF2-40B4-BE49-F238E27FC236}">
                <a16:creationId xmlns:a16="http://schemas.microsoft.com/office/drawing/2014/main" id="{C62225A2-D3F0-45D1-9C47-B10375316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711927" y="-1"/>
            <a:ext cx="6480073" cy="6858002"/>
          </a:xfrm>
          <a:custGeom>
            <a:avLst/>
            <a:gdLst>
              <a:gd name="connsiteX0" fmla="*/ 6130244 w 6480073"/>
              <a:gd name="connsiteY0" fmla="*/ 0 h 6858002"/>
              <a:gd name="connsiteX1" fmla="*/ 6212951 w 6480073"/>
              <a:gd name="connsiteY1" fmla="*/ 314584 h 6858002"/>
              <a:gd name="connsiteX2" fmla="*/ 5540779 w 6480073"/>
              <a:gd name="connsiteY2" fmla="*/ 6756649 h 6858002"/>
              <a:gd name="connsiteX3" fmla="*/ 5489971 w 6480073"/>
              <a:gd name="connsiteY3" fmla="*/ 6858002 h 6858002"/>
              <a:gd name="connsiteX4" fmla="*/ 0 w 6480073"/>
              <a:gd name="connsiteY4" fmla="*/ 6858002 h 6858002"/>
              <a:gd name="connsiteX5" fmla="*/ 0 w 6480073"/>
              <a:gd name="connsiteY5" fmla="*/ 0 h 68580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480073" h="6858002">
                <a:moveTo>
                  <a:pt x="6130244" y="0"/>
                </a:moveTo>
                <a:lnTo>
                  <a:pt x="6212951" y="314584"/>
                </a:lnTo>
                <a:cubicBezTo>
                  <a:pt x="6745828" y="2551616"/>
                  <a:pt x="6460994" y="4808873"/>
                  <a:pt x="5540779" y="6756649"/>
                </a:cubicBezTo>
                <a:lnTo>
                  <a:pt x="5489971" y="6858002"/>
                </a:lnTo>
                <a:lnTo>
                  <a:pt x="0" y="6858002"/>
                </a:lnTo>
                <a:lnTo>
                  <a:pt x="0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B9FBFA8-6AF4-4091-9C8B-DEC6D89338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5942784" y="0"/>
            <a:ext cx="6249216" cy="6858001"/>
          </a:xfrm>
          <a:custGeom>
            <a:avLst/>
            <a:gdLst>
              <a:gd name="connsiteX0" fmla="*/ 0 w 6249216"/>
              <a:gd name="connsiteY0" fmla="*/ 0 h 6858001"/>
              <a:gd name="connsiteX1" fmla="*/ 5893742 w 6249216"/>
              <a:gd name="connsiteY1" fmla="*/ 1 h 6858001"/>
              <a:gd name="connsiteX2" fmla="*/ 5993697 w 6249216"/>
              <a:gd name="connsiteY2" fmla="*/ 380651 h 6858001"/>
              <a:gd name="connsiteX3" fmla="*/ 5308924 w 6249216"/>
              <a:gd name="connsiteY3" fmla="*/ 6647018 h 6858001"/>
              <a:gd name="connsiteX4" fmla="*/ 5200672 w 6249216"/>
              <a:gd name="connsiteY4" fmla="*/ 6858001 h 6858001"/>
              <a:gd name="connsiteX5" fmla="*/ 1 w 6249216"/>
              <a:gd name="connsiteY5" fmla="*/ 6858001 h 6858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249216" h="6858001">
                <a:moveTo>
                  <a:pt x="0" y="0"/>
                </a:moveTo>
                <a:lnTo>
                  <a:pt x="5893742" y="1"/>
                </a:lnTo>
                <a:lnTo>
                  <a:pt x="5993697" y="380651"/>
                </a:lnTo>
                <a:cubicBezTo>
                  <a:pt x="6511353" y="2559611"/>
                  <a:pt x="6222352" y="4758249"/>
                  <a:pt x="5308924" y="6647018"/>
                </a:cubicBezTo>
                <a:lnTo>
                  <a:pt x="5200672" y="6858001"/>
                </a:lnTo>
                <a:lnTo>
                  <a:pt x="1" y="6858001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6B52241E-3729-4155-A3BE-0FF1E5F6433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021847" y="405824"/>
            <a:ext cx="4797746" cy="5023818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23AF97-371B-4CEC-977C-41D936584FBA}"/>
              </a:ext>
            </a:extLst>
          </p:cNvPr>
          <p:cNvSpPr txBox="1"/>
          <p:nvPr/>
        </p:nvSpPr>
        <p:spPr>
          <a:xfrm>
            <a:off x="7392619" y="6022475"/>
            <a:ext cx="4690743" cy="557018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  <a:hlinkClick r:id="rId3"/>
              </a:rPr>
              <a:t>https://dataverse.tdl.org/dataverse/txstate</a:t>
            </a: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67757572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F21A2D5-44B4-4BD2-A4DB-47D26895802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46351" y="433545"/>
            <a:ext cx="11139854" cy="930447"/>
          </a:xfrm>
        </p:spPr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en-US" sz="5400" dirty="0">
                <a:solidFill>
                  <a:srgbClr val="FFFFFF"/>
                </a:solidFill>
              </a:rPr>
              <a:t>  Research Data Repository</a:t>
            </a:r>
          </a:p>
        </p:txBody>
      </p: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 descr="A close up of a map&#10;&#10;Description automatically generated">
            <a:extLst>
              <a:ext uri="{FF2B5EF4-FFF2-40B4-BE49-F238E27FC236}">
                <a16:creationId xmlns:a16="http://schemas.microsoft.com/office/drawing/2014/main" id="{702361F7-2BF4-40B7-A454-5B9ABECE060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7983" y="2241132"/>
            <a:ext cx="5250556" cy="476488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23AF97-371B-4CEC-977C-41D936584FBA}"/>
              </a:ext>
            </a:extLst>
          </p:cNvPr>
          <p:cNvSpPr txBox="1"/>
          <p:nvPr/>
        </p:nvSpPr>
        <p:spPr>
          <a:xfrm>
            <a:off x="3789555" y="1638795"/>
            <a:ext cx="492362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hlinkClick r:id="rId3"/>
              </a:rPr>
              <a:t>https://dataverse.tdl.org/dataverse/txstate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0228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823AC064-BC96-4F32-8AE1-B2FD3875482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96882" y="280374"/>
            <a:ext cx="11438793" cy="1844256"/>
          </a:xfrm>
          <a:prstGeom prst="rect">
            <a:avLst/>
          </a:prstGeom>
          <a:solidFill>
            <a:srgbClr val="404040"/>
          </a:solidFill>
          <a:ln w="127000" cap="sq" cmpd="thinThick">
            <a:solidFill>
              <a:srgbClr val="40404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C3E0F43-10C5-482B-8DB1-AD8A13B6C9C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55264" y="1227216"/>
            <a:ext cx="11139854" cy="930447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pPr algn="ctr"/>
            <a:br>
              <a:rPr lang="en-US" sz="5400" dirty="0">
                <a:solidFill>
                  <a:srgbClr val="FFFFFF"/>
                </a:solidFill>
              </a:rPr>
            </a:br>
            <a:br>
              <a:rPr lang="en-US" sz="5400" dirty="0">
                <a:solidFill>
                  <a:srgbClr val="FFFFFF"/>
                </a:solidFill>
              </a:rPr>
            </a:br>
            <a:br>
              <a:rPr lang="en-US" sz="4900" dirty="0">
                <a:solidFill>
                  <a:srgbClr val="FFFFFF"/>
                </a:solidFill>
              </a:rPr>
            </a:br>
            <a:r>
              <a:rPr lang="en-US" sz="4900" dirty="0">
                <a:solidFill>
                  <a:srgbClr val="FFFFFF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Dataverse</a:t>
            </a:r>
            <a:r>
              <a:rPr lang="en-US" dirty="0">
                <a:solidFill>
                  <a:schemeClr val="bg1"/>
                </a:solidFill>
              </a:rPr>
              <a:t> can be configured as Single Instance or as a </a:t>
            </a:r>
            <a:r>
              <a:rPr lang="en-US" dirty="0" err="1">
                <a:solidFill>
                  <a:schemeClr val="bg1"/>
                </a:solidFill>
              </a:rPr>
              <a:t>Consortial</a:t>
            </a:r>
            <a:r>
              <a:rPr lang="en-US" dirty="0">
                <a:solidFill>
                  <a:schemeClr val="bg1"/>
                </a:solidFill>
              </a:rPr>
              <a:t> Model </a:t>
            </a:r>
            <a:br>
              <a:rPr lang="en-US" dirty="0">
                <a:solidFill>
                  <a:schemeClr val="bg1"/>
                </a:solidFill>
              </a:rPr>
            </a:br>
            <a:endParaRPr lang="en-US" dirty="0">
              <a:solidFill>
                <a:schemeClr val="bg1"/>
              </a:solidFill>
            </a:endParaRP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7E7C77BC-7138-40B1-A15B-20F57A49462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30078" y="1522292"/>
            <a:ext cx="7772400" cy="0"/>
          </a:xfrm>
          <a:prstGeom prst="line">
            <a:avLst/>
          </a:prstGeom>
          <a:ln w="22225">
            <a:solidFill>
              <a:srgbClr val="D9D9D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7" name="Picture 6">
            <a:extLst>
              <a:ext uri="{FF2B5EF4-FFF2-40B4-BE49-F238E27FC236}">
                <a16:creationId xmlns:a16="http://schemas.microsoft.com/office/drawing/2014/main" id="{34FB627F-6D85-4EF6-9F2C-A2306AB755F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85068" y="2277801"/>
            <a:ext cx="6106932" cy="4580199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DB146403-F3D6-484B-B2ED-97F9565D03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6116278" y="2596836"/>
            <a:ext cx="0" cy="3657600"/>
          </a:xfrm>
          <a:prstGeom prst="line">
            <a:avLst/>
          </a:prstGeom>
          <a:ln w="101600" cmpd="dbl">
            <a:solidFill>
              <a:srgbClr val="59595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9" name="Picture 8">
            <a:extLst>
              <a:ext uri="{FF2B5EF4-FFF2-40B4-BE49-F238E27FC236}">
                <a16:creationId xmlns:a16="http://schemas.microsoft.com/office/drawing/2014/main" id="{E4DF3F9C-28F3-47D7-9201-004B71A2291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60361" y="2533377"/>
            <a:ext cx="5455917" cy="332811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B25FBD46-14A0-424B-AAEC-61C4F52DA77F}"/>
              </a:ext>
            </a:extLst>
          </p:cNvPr>
          <p:cNvSpPr/>
          <p:nvPr/>
        </p:nvSpPr>
        <p:spPr>
          <a:xfrm>
            <a:off x="10374173" y="3334375"/>
            <a:ext cx="181782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Calibri Light" panose="020F0302020204030204"/>
                <a:ea typeface="+mj-ea"/>
                <a:cs typeface="+mj-cs"/>
              </a:rPr>
              <a:t>(Texas Aggregates</a:t>
            </a:r>
            <a:br>
              <a:rPr lang="en-US" dirty="0">
                <a:latin typeface="Calibri Light" panose="020F0302020204030204"/>
                <a:ea typeface="+mj-ea"/>
                <a:cs typeface="+mj-cs"/>
              </a:rPr>
            </a:br>
            <a:r>
              <a:rPr lang="en-US" dirty="0">
                <a:latin typeface="Calibri Light" panose="020F0302020204030204"/>
                <a:ea typeface="+mj-ea"/>
                <a:cs typeface="+mj-cs"/>
              </a:rPr>
              <a:t>22 Individual Instances,  through the Texas</a:t>
            </a:r>
            <a:br>
              <a:rPr lang="en-US" dirty="0">
                <a:latin typeface="Calibri Light" panose="020F0302020204030204"/>
                <a:ea typeface="+mj-ea"/>
                <a:cs typeface="+mj-cs"/>
              </a:rPr>
            </a:br>
            <a:r>
              <a:rPr lang="en-US" dirty="0">
                <a:latin typeface="Calibri Light" panose="020F0302020204030204"/>
                <a:ea typeface="+mj-ea"/>
                <a:cs typeface="+mj-cs"/>
              </a:rPr>
              <a:t>Digital Library)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6AD8021-886F-41AE-84CB-ABA066D739A9}"/>
              </a:ext>
            </a:extLst>
          </p:cNvPr>
          <p:cNvSpPr txBox="1"/>
          <p:nvPr/>
        </p:nvSpPr>
        <p:spPr>
          <a:xfrm>
            <a:off x="1965529" y="5934670"/>
            <a:ext cx="258282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4"/>
              </a:rPr>
              <a:t>https://dataverse.tdl.org/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312355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201</TotalTime>
  <Words>1668</Words>
  <Application>Microsoft Office PowerPoint</Application>
  <PresentationFormat>Widescreen</PresentationFormat>
  <Paragraphs>200</Paragraphs>
  <Slides>32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8" baseType="lpstr">
      <vt:lpstr>Arial</vt:lpstr>
      <vt:lpstr>Calibri</vt:lpstr>
      <vt:lpstr>Calibri Light</vt:lpstr>
      <vt:lpstr>Helvetica</vt:lpstr>
      <vt:lpstr>Tw Cen MT</vt:lpstr>
      <vt:lpstr>Office Theme</vt:lpstr>
      <vt:lpstr>Digital Scholarship Ecosystems  for Open Science (Lightning Talk) </vt:lpstr>
      <vt:lpstr>What is a Digital Scholarship Ecosystem for Open Science? </vt:lpstr>
      <vt:lpstr> Collocating Open Source Digital Components in a Networked Research Ecosystem Enables Larger Connections and/or Network Effects  </vt:lpstr>
      <vt:lpstr>  What are the General Characteristics  of  this Digital Scholarship Ecosystem?  </vt:lpstr>
      <vt:lpstr>Digital Scholarship Ecosystem Consists of Six Open Source  Software Components</vt:lpstr>
      <vt:lpstr> These Digital Ecosystem Components Together  Enable  the Academic Research Cycle</vt:lpstr>
      <vt:lpstr>  #1 Component for Open Science,  Research Data Repository</vt:lpstr>
      <vt:lpstr>  Research Data Repository</vt:lpstr>
      <vt:lpstr>    Dataverse can be configured as Single Instance or as a Consortial Model  </vt:lpstr>
      <vt:lpstr>#2 Institutional Digital Collections Repository (Dspace)</vt:lpstr>
      <vt:lpstr>PowerPoint Presentation</vt:lpstr>
      <vt:lpstr>Primary Use Case Value Application of Structured Metadata Schema for Search Engine Optimization </vt:lpstr>
      <vt:lpstr>PowerPoint Presentation</vt:lpstr>
      <vt:lpstr>PowerPoint Presentation</vt:lpstr>
      <vt:lpstr>Percent Increase in Article Citations by Discipline with Open Access Online Availability Through Google</vt:lpstr>
      <vt:lpstr>Percent Increase in Article Citations by Discipline with Open Access Online Availability Through Google</vt:lpstr>
      <vt:lpstr>Vireo </vt:lpstr>
      <vt:lpstr>Researcher Identity Management System </vt:lpstr>
      <vt:lpstr>Omeka and OJS3</vt:lpstr>
      <vt:lpstr>The Digitization Lab</vt:lpstr>
      <vt:lpstr>Together, These Research Ecosystem Components Open Amazing Possibilities For Digital Scholarship &amp; Collaboration </vt:lpstr>
      <vt:lpstr>Human Resources</vt:lpstr>
      <vt:lpstr> Implementation Paths   For Open Science (Many Roads To Rome for Timelines, 1-5 Year Paths)</vt:lpstr>
      <vt:lpstr> Assessment and Results Quantitative and Qualitative Measures</vt:lpstr>
      <vt:lpstr>  Summary Reflections</vt:lpstr>
      <vt:lpstr>Further References, Papers &amp; Working Examples</vt:lpstr>
      <vt:lpstr>Further  Links to Open Source Software  &amp; Downloads</vt:lpstr>
      <vt:lpstr>Questions, Comments</vt:lpstr>
      <vt:lpstr>PowerPoint Presentation</vt:lpstr>
      <vt:lpstr>Future Pathways Networked Global Scholarly Research Environment</vt:lpstr>
      <vt:lpstr>Research Universities and Digital Research Ecosystems</vt:lpstr>
      <vt:lpstr> One Server Per Research Institution  2020-2025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Digital Scholarship Ecosystems  for Open Science (Lightning Talk) </dc:title>
  <dc:creator>Uzwyshyn, Raymond J</dc:creator>
  <cp:lastModifiedBy>Uzwyshyn, Raymond J</cp:lastModifiedBy>
  <cp:revision>20</cp:revision>
  <dcterms:created xsi:type="dcterms:W3CDTF">2020-10-13T18:06:50Z</dcterms:created>
  <dcterms:modified xsi:type="dcterms:W3CDTF">2020-10-26T12:52:23Z</dcterms:modified>
</cp:coreProperties>
</file>