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1"/>
  </p:notesMasterIdLst>
  <p:sldIdLst>
    <p:sldId id="256" r:id="rId5"/>
    <p:sldId id="261" r:id="rId6"/>
    <p:sldId id="257" r:id="rId7"/>
    <p:sldId id="258" r:id="rId8"/>
    <p:sldId id="259" r:id="rId9"/>
    <p:sldId id="26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2C2060-1897-4D1F-B0F3-348A7F8D3121}" v="1" dt="2020-10-22T21:43:03.396"/>
    <p1510:client id="{56F3A256-55D3-43C6-917C-42885A1B8F80}" v="237" dt="2020-10-24T21:58:48.281"/>
    <p1510:client id="{DBE2D268-474F-4117-A675-3AB8E048A3C7}" v="2" dt="2020-10-22T22:17:00.7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2977" autoAdjust="0"/>
  </p:normalViewPr>
  <p:slideViewPr>
    <p:cSldViewPr snapToGrid="0">
      <p:cViewPr varScale="1">
        <p:scale>
          <a:sx n="66" d="100"/>
          <a:sy n="66" d="100"/>
        </p:scale>
        <p:origin x="120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B07372-B04B-421D-ABEA-5B76977CB5AF}" type="datetimeFigureOut">
              <a:rPr lang="en-US"/>
              <a:t>10/27/2020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17E0B1-4393-4DAF-BCCA-920B46367603}" type="slidenum">
              <a:rPr lang="en-US"/>
              <a:t>‹#›</a:t>
            </a:fld>
            <a:endParaRPr lang="en-US"/>
          </a:p>
        </p:txBody>
      </p:sp>
    </p:spTree>
    <p:extLst>
      <p:ext uri="{BB962C8B-B14F-4D97-AF65-F5344CB8AC3E}">
        <p14:creationId xmlns:p14="http://schemas.microsoft.com/office/powerpoint/2010/main" val="870864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All</a:t>
            </a:r>
          </a:p>
          <a:p>
            <a:r>
              <a:rPr lang="en-US" dirty="0"/>
              <a:t>My name is Jodi Brown and I am the collection development librarian at Texas State University</a:t>
            </a:r>
          </a:p>
          <a:p>
            <a:endParaRPr lang="en-US" dirty="0"/>
          </a:p>
          <a:p>
            <a:r>
              <a:rPr lang="en-US" dirty="0"/>
              <a:t>This presentation focuses on a project which aims to document the experiences and expressions of both the campus and local community living with and through COVID-19</a:t>
            </a:r>
          </a:p>
        </p:txBody>
      </p:sp>
      <p:sp>
        <p:nvSpPr>
          <p:cNvPr id="4" name="Slide Number Placeholder 3"/>
          <p:cNvSpPr>
            <a:spLocks noGrp="1"/>
          </p:cNvSpPr>
          <p:nvPr>
            <p:ph type="sldNum" sz="quarter" idx="5"/>
          </p:nvPr>
        </p:nvSpPr>
        <p:spPr/>
        <p:txBody>
          <a:bodyPr/>
          <a:lstStyle/>
          <a:p>
            <a:fld id="{0217E0B1-4393-4DAF-BCCA-920B46367603}" type="slidenum">
              <a:rPr lang="en-US" smtClean="0"/>
              <a:t>1</a:t>
            </a:fld>
            <a:endParaRPr lang="en-US"/>
          </a:p>
        </p:txBody>
      </p:sp>
    </p:spTree>
    <p:extLst>
      <p:ext uri="{BB962C8B-B14F-4D97-AF65-F5344CB8AC3E}">
        <p14:creationId xmlns:p14="http://schemas.microsoft.com/office/powerpoint/2010/main" val="1119001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was a collaborative project between: </a:t>
            </a:r>
          </a:p>
        </p:txBody>
      </p:sp>
      <p:sp>
        <p:nvSpPr>
          <p:cNvPr id="4" name="Slide Number Placeholder 3"/>
          <p:cNvSpPr>
            <a:spLocks noGrp="1"/>
          </p:cNvSpPr>
          <p:nvPr>
            <p:ph type="sldNum" sz="quarter" idx="5"/>
          </p:nvPr>
        </p:nvSpPr>
        <p:spPr/>
        <p:txBody>
          <a:bodyPr/>
          <a:lstStyle/>
          <a:p>
            <a:fld id="{0217E0B1-4393-4DAF-BCCA-920B46367603}" type="slidenum">
              <a:rPr lang="en-US" smtClean="0"/>
              <a:t>2</a:t>
            </a:fld>
            <a:endParaRPr lang="en-US"/>
          </a:p>
        </p:txBody>
      </p:sp>
    </p:spTree>
    <p:extLst>
      <p:ext uri="{BB962C8B-B14F-4D97-AF65-F5344CB8AC3E}">
        <p14:creationId xmlns:p14="http://schemas.microsoft.com/office/powerpoint/2010/main" val="3013516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ARCHIVES:  Laura took notice of </a:t>
            </a:r>
          </a:p>
          <a:p>
            <a:r>
              <a:rPr lang="en-US" dirty="0">
                <a:cs typeface="Calibri"/>
              </a:rPr>
              <a:t>Other institutions’ initiatives on documenting the pandemic. Originally the plan was to have students interns work on a similar project for TXST's University Archives. Unfortunately students weren't available when needed &amp; Laura began planning to get the project in place sooner. Laura and I began discussing the project and how we might form a collaborative project between UA &amp;  collection development.</a:t>
            </a:r>
          </a:p>
          <a:p>
            <a:r>
              <a:rPr lang="en-US" dirty="0">
                <a:cs typeface="Calibri"/>
              </a:rPr>
              <a:t>The Archives did have one student, Nikolas Koetting, working on oral histories over the summer. These will become part of the </a:t>
            </a:r>
            <a:r>
              <a:rPr lang="en-US" dirty="0" err="1">
                <a:cs typeface="Calibri"/>
              </a:rPr>
              <a:t>covid</a:t>
            </a:r>
            <a:r>
              <a:rPr lang="en-US" dirty="0">
                <a:cs typeface="Calibri"/>
              </a:rPr>
              <a:t> collection. </a:t>
            </a:r>
            <a:endParaRPr lang="en-US" dirty="0"/>
          </a:p>
          <a:p>
            <a:endParaRPr lang="en-US" dirty="0">
              <a:cs typeface="Calibri"/>
            </a:endParaRPr>
          </a:p>
          <a:p>
            <a:r>
              <a:rPr lang="en-US" dirty="0">
                <a:cs typeface="Calibri"/>
              </a:rPr>
              <a:t>COLLECTION DEVELOPMENT: </a:t>
            </a:r>
          </a:p>
          <a:p>
            <a:r>
              <a:rPr lang="en-US" dirty="0">
                <a:cs typeface="Calibri"/>
              </a:rPr>
              <a:t>For CD, I wanted also to bring awareness to the materials/resources the library already has. This includes info on 1918 flu and its parallels to covid-19. We created a </a:t>
            </a:r>
            <a:r>
              <a:rPr lang="en-US" dirty="0" err="1">
                <a:cs typeface="Calibri"/>
              </a:rPr>
              <a:t>LibGuide</a:t>
            </a:r>
            <a:r>
              <a:rPr lang="en-US" dirty="0">
                <a:cs typeface="Calibri"/>
              </a:rPr>
              <a:t> including a section for submissions, and several tabs with info on various resources such as art, history, and experiences, which all relate to the pandemic now and in 1918.</a:t>
            </a:r>
          </a:p>
          <a:p>
            <a:endParaRPr lang="en-US" dirty="0">
              <a:cs typeface="Calibri"/>
            </a:endParaRPr>
          </a:p>
          <a:p>
            <a:r>
              <a:rPr lang="en-US" dirty="0">
                <a:cs typeface="Calibri"/>
              </a:rPr>
              <a:t>DIGITAL COLLECTIONS: </a:t>
            </a:r>
          </a:p>
          <a:p>
            <a:r>
              <a:rPr lang="en-US" dirty="0">
                <a:cs typeface="Calibri"/>
              </a:rPr>
              <a:t>The goal was to store and preserve expressions/experiences for future, which is why we felt it vital to invite Laura Waugh to collaborate since she manages the IR. To eliminate potential barriers to submission/participation we collectively determined that accepting most any file format or size  in the Digital Collections Repository was key. In addition we were able to use our existing workflows for transcription or captioning. For security, and based on the tools available at our institution, we chose to create a submission form in Qualtrics that the team could access and setup to send us each alerts of new submissions (which allowed various file format and sizes)</a:t>
            </a:r>
            <a:endParaRPr lang="en-US" dirty="0"/>
          </a:p>
          <a:p>
            <a:endParaRPr lang="en-US" dirty="0">
              <a:cs typeface="Calibri"/>
            </a:endParaRPr>
          </a:p>
          <a:p>
            <a:r>
              <a:rPr lang="en-US" dirty="0">
                <a:cs typeface="Calibri"/>
              </a:rPr>
              <a:t>COPYRIGHT: </a:t>
            </a:r>
          </a:p>
          <a:p>
            <a:r>
              <a:rPr lang="en-US" dirty="0">
                <a:cs typeface="Calibri"/>
              </a:rPr>
              <a:t>Stephanie Towery is the copy right librarian (holds a JD) and her expertise was very much needed to carry out this project </a:t>
            </a:r>
          </a:p>
          <a:p>
            <a:r>
              <a:rPr lang="en-US" dirty="0">
                <a:cs typeface="Calibri"/>
              </a:rPr>
              <a:t>We reviewed releases from similar COVID projects at other universities, and Stephanie assisted with creating a release that we thought would work for our institution. In discussion, we decided to include an option for items to be archived and made available anonymously. While an internal record of the submission, is kept, identifying information will not be made available publicly.</a:t>
            </a:r>
            <a:endParaRPr lang="en-US" dirty="0"/>
          </a:p>
        </p:txBody>
      </p:sp>
      <p:sp>
        <p:nvSpPr>
          <p:cNvPr id="4" name="Slide Number Placeholder 3"/>
          <p:cNvSpPr>
            <a:spLocks noGrp="1"/>
          </p:cNvSpPr>
          <p:nvPr>
            <p:ph type="sldNum" sz="quarter" idx="5"/>
          </p:nvPr>
        </p:nvSpPr>
        <p:spPr/>
        <p:txBody>
          <a:bodyPr/>
          <a:lstStyle/>
          <a:p>
            <a:fld id="{0217E0B1-4393-4DAF-BCCA-920B46367603}" type="slidenum">
              <a:rPr lang="en-US"/>
              <a:t>3</a:t>
            </a:fld>
            <a:endParaRPr lang="en-US"/>
          </a:p>
        </p:txBody>
      </p:sp>
    </p:spTree>
    <p:extLst>
      <p:ext uri="{BB962C8B-B14F-4D97-AF65-F5344CB8AC3E}">
        <p14:creationId xmlns:p14="http://schemas.microsoft.com/office/powerpoint/2010/main" val="2427437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this project elicits personal expression, our group saw this as an opportunity to demonstrate its correlation to the ACRL Framework for Information Literacy</a:t>
            </a:r>
          </a:p>
          <a:p>
            <a:endParaRPr lang="en-US" dirty="0"/>
          </a:p>
          <a:p>
            <a:r>
              <a:rPr lang="en-US" dirty="0"/>
              <a:t>Let me work backwards from the bottom of the slide:</a:t>
            </a:r>
          </a:p>
          <a:p>
            <a:endParaRPr lang="en-US" dirty="0"/>
          </a:p>
          <a:p>
            <a:r>
              <a:rPr lang="en-US" dirty="0"/>
              <a:t>This group felt it important to reach out to our campus and local community and to provide a format and opportunity to let their voices be heard.</a:t>
            </a:r>
          </a:p>
          <a:p>
            <a:endParaRPr lang="en-US" dirty="0"/>
          </a:p>
          <a:p>
            <a:r>
              <a:rPr lang="en-US" dirty="0"/>
              <a:t>As I have explained to students in the past, living through a movement or other significant period in history equals specialized experience that is authoritative! They have lived to tell the tale! Much like prominent figures in the American Civil Rights Movement or Black Lives Matter Movement.</a:t>
            </a:r>
          </a:p>
          <a:p>
            <a:endParaRPr lang="en-US" dirty="0"/>
          </a:p>
          <a:p>
            <a:r>
              <a:rPr lang="en-US" dirty="0"/>
              <a:t>The voices of today will become our primary sources later, and this is an opportunity to capture history as it happens for future generations. These expressions are part of the scholarly conversation landscape.</a:t>
            </a:r>
          </a:p>
          <a:p>
            <a:endParaRPr lang="en-US" dirty="0"/>
          </a:p>
          <a:p>
            <a:r>
              <a:rPr lang="en-US" dirty="0"/>
              <a:t>For anyone interested, please take a look at the link provided at the bottom of this slide.</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0217E0B1-4393-4DAF-BCCA-920B46367603}" type="slidenum">
              <a:rPr lang="en-US" smtClean="0"/>
              <a:t>4</a:t>
            </a:fld>
            <a:endParaRPr lang="en-US"/>
          </a:p>
        </p:txBody>
      </p:sp>
    </p:spTree>
    <p:extLst>
      <p:ext uri="{BB962C8B-B14F-4D97-AF65-F5344CB8AC3E}">
        <p14:creationId xmlns:p14="http://schemas.microsoft.com/office/powerpoint/2010/main" val="1374602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Myself in CD and Laura Kennedy wanted to also use this project as an opportunity to highlight the vast and interesting collections help both in the library and the archives.</a:t>
            </a:r>
          </a:p>
          <a:p>
            <a:endParaRPr lang="en-US" dirty="0"/>
          </a:p>
          <a:p>
            <a:r>
              <a:rPr lang="en-US" dirty="0"/>
              <a:t>Because this pandemic shares so many elements with the 1918 Influenza we felt it necessary to include those resources to show the parallels and help others to see clearly the events of today through sources of the past.</a:t>
            </a:r>
          </a:p>
          <a:p>
            <a:endParaRPr lang="en-US" dirty="0"/>
          </a:p>
          <a:p>
            <a:r>
              <a:rPr lang="en-US" dirty="0"/>
              <a:t>In San Marcos, our campus community is embedded in the local community and we wanted to be able to offer our community members the ability to give voice to their experiences as well.</a:t>
            </a:r>
          </a:p>
          <a:p>
            <a:endParaRPr lang="en-US" dirty="0"/>
          </a:p>
          <a:p>
            <a:r>
              <a:rPr lang="en-US" dirty="0"/>
              <a:t>Finally,</a:t>
            </a:r>
          </a:p>
          <a:p>
            <a:r>
              <a:rPr lang="en-US" dirty="0"/>
              <a:t>I want to give a huge thank you to the SMPL, specifically Pamela </a:t>
            </a:r>
            <a:r>
              <a:rPr lang="en-US" dirty="0" err="1"/>
              <a:t>Carlile</a:t>
            </a:r>
            <a:r>
              <a:rPr lang="en-US" dirty="0"/>
              <a:t> and Kim Morgan-Benson who helped myself and my colleagues promote the project via social media.</a:t>
            </a:r>
          </a:p>
        </p:txBody>
      </p:sp>
      <p:sp>
        <p:nvSpPr>
          <p:cNvPr id="4" name="Slide Number Placeholder 3"/>
          <p:cNvSpPr>
            <a:spLocks noGrp="1"/>
          </p:cNvSpPr>
          <p:nvPr>
            <p:ph type="sldNum" sz="quarter" idx="5"/>
          </p:nvPr>
        </p:nvSpPr>
        <p:spPr/>
        <p:txBody>
          <a:bodyPr/>
          <a:lstStyle/>
          <a:p>
            <a:fld id="{0217E0B1-4393-4DAF-BCCA-920B46367603}" type="slidenum">
              <a:rPr lang="en-US" smtClean="0"/>
              <a:t>5</a:t>
            </a:fld>
            <a:endParaRPr lang="en-US"/>
          </a:p>
        </p:txBody>
      </p:sp>
    </p:spTree>
    <p:extLst>
      <p:ext uri="{BB962C8B-B14F-4D97-AF65-F5344CB8AC3E}">
        <p14:creationId xmlns:p14="http://schemas.microsoft.com/office/powerpoint/2010/main" val="3420658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for attending! </a:t>
            </a:r>
          </a:p>
          <a:p>
            <a:endParaRPr lang="en-US" dirty="0"/>
          </a:p>
          <a:p>
            <a:r>
              <a:rPr lang="en-US" dirty="0"/>
              <a:t>And thank you to my colleagues for allowing me to pull them into </a:t>
            </a:r>
            <a:r>
              <a:rPr lang="en-US"/>
              <a:t>this project.</a:t>
            </a:r>
          </a:p>
        </p:txBody>
      </p:sp>
      <p:sp>
        <p:nvSpPr>
          <p:cNvPr id="4" name="Slide Number Placeholder 3"/>
          <p:cNvSpPr>
            <a:spLocks noGrp="1"/>
          </p:cNvSpPr>
          <p:nvPr>
            <p:ph type="sldNum" sz="quarter" idx="5"/>
          </p:nvPr>
        </p:nvSpPr>
        <p:spPr/>
        <p:txBody>
          <a:bodyPr/>
          <a:lstStyle/>
          <a:p>
            <a:fld id="{0217E0B1-4393-4DAF-BCCA-920B46367603}" type="slidenum">
              <a:rPr lang="en-US" smtClean="0"/>
              <a:t>6</a:t>
            </a:fld>
            <a:endParaRPr lang="en-US"/>
          </a:p>
        </p:txBody>
      </p:sp>
    </p:spTree>
    <p:extLst>
      <p:ext uri="{BB962C8B-B14F-4D97-AF65-F5344CB8AC3E}">
        <p14:creationId xmlns:p14="http://schemas.microsoft.com/office/powerpoint/2010/main" val="4195214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3B13E-8647-4C4C-A19C-24F3F11C6DA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5A9C126-7E6A-43BC-B00D-63514508D4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477E887-245E-4B55-9EDD-55365EB63A15}"/>
              </a:ext>
            </a:extLst>
          </p:cNvPr>
          <p:cNvSpPr>
            <a:spLocks noGrp="1"/>
          </p:cNvSpPr>
          <p:nvPr>
            <p:ph type="dt" sz="half" idx="10"/>
          </p:nvPr>
        </p:nvSpPr>
        <p:spPr/>
        <p:txBody>
          <a:bodyPr/>
          <a:lstStyle/>
          <a:p>
            <a:fld id="{8EABE297-7477-4707-9A51-5DF851679E02}" type="datetimeFigureOut">
              <a:rPr lang="en-US" smtClean="0"/>
              <a:t>10/27/2020</a:t>
            </a:fld>
            <a:endParaRPr lang="en-US"/>
          </a:p>
        </p:txBody>
      </p:sp>
      <p:sp>
        <p:nvSpPr>
          <p:cNvPr id="5" name="Footer Placeholder 4">
            <a:extLst>
              <a:ext uri="{FF2B5EF4-FFF2-40B4-BE49-F238E27FC236}">
                <a16:creationId xmlns:a16="http://schemas.microsoft.com/office/drawing/2014/main" id="{9EF9E6E4-FBF7-4C7A-B32D-F2E6E126D2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733741-1549-45D4-9C64-FE37F4AF2AA7}"/>
              </a:ext>
            </a:extLst>
          </p:cNvPr>
          <p:cNvSpPr>
            <a:spLocks noGrp="1"/>
          </p:cNvSpPr>
          <p:nvPr>
            <p:ph type="sldNum" sz="quarter" idx="12"/>
          </p:nvPr>
        </p:nvSpPr>
        <p:spPr/>
        <p:txBody>
          <a:bodyPr/>
          <a:lstStyle/>
          <a:p>
            <a:fld id="{F8821FD5-E005-41D5-8CF2-25E0D342CE44}" type="slidenum">
              <a:rPr lang="en-US" smtClean="0"/>
              <a:t>‹#›</a:t>
            </a:fld>
            <a:endParaRPr lang="en-US"/>
          </a:p>
        </p:txBody>
      </p:sp>
    </p:spTree>
    <p:extLst>
      <p:ext uri="{BB962C8B-B14F-4D97-AF65-F5344CB8AC3E}">
        <p14:creationId xmlns:p14="http://schemas.microsoft.com/office/powerpoint/2010/main" val="676848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082DB-AFF8-4696-BD0C-DB07F96EE5E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6327BB8-4DF8-412D-B7E5-29272929BFE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C23C4B-8EEF-4BFF-BA4F-0175CA4C3AFE}"/>
              </a:ext>
            </a:extLst>
          </p:cNvPr>
          <p:cNvSpPr>
            <a:spLocks noGrp="1"/>
          </p:cNvSpPr>
          <p:nvPr>
            <p:ph type="dt" sz="half" idx="10"/>
          </p:nvPr>
        </p:nvSpPr>
        <p:spPr/>
        <p:txBody>
          <a:bodyPr/>
          <a:lstStyle/>
          <a:p>
            <a:fld id="{8EABE297-7477-4707-9A51-5DF851679E02}" type="datetimeFigureOut">
              <a:rPr lang="en-US" smtClean="0"/>
              <a:t>10/27/2020</a:t>
            </a:fld>
            <a:endParaRPr lang="en-US"/>
          </a:p>
        </p:txBody>
      </p:sp>
      <p:sp>
        <p:nvSpPr>
          <p:cNvPr id="5" name="Footer Placeholder 4">
            <a:extLst>
              <a:ext uri="{FF2B5EF4-FFF2-40B4-BE49-F238E27FC236}">
                <a16:creationId xmlns:a16="http://schemas.microsoft.com/office/drawing/2014/main" id="{411448BD-7A02-4136-A857-19FAA20D76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808344-C390-4BD2-81A7-004EE304E846}"/>
              </a:ext>
            </a:extLst>
          </p:cNvPr>
          <p:cNvSpPr>
            <a:spLocks noGrp="1"/>
          </p:cNvSpPr>
          <p:nvPr>
            <p:ph type="sldNum" sz="quarter" idx="12"/>
          </p:nvPr>
        </p:nvSpPr>
        <p:spPr/>
        <p:txBody>
          <a:bodyPr/>
          <a:lstStyle/>
          <a:p>
            <a:fld id="{F8821FD5-E005-41D5-8CF2-25E0D342CE44}" type="slidenum">
              <a:rPr lang="en-US" smtClean="0"/>
              <a:t>‹#›</a:t>
            </a:fld>
            <a:endParaRPr lang="en-US"/>
          </a:p>
        </p:txBody>
      </p:sp>
    </p:spTree>
    <p:extLst>
      <p:ext uri="{BB962C8B-B14F-4D97-AF65-F5344CB8AC3E}">
        <p14:creationId xmlns:p14="http://schemas.microsoft.com/office/powerpoint/2010/main" val="2091120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EDCF723-C8F4-4B2D-A0B6-93B99E9702B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C4BEFBA-0DE1-440F-AA51-71E2227D23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379589-2CF2-41A5-8373-E42429753FB2}"/>
              </a:ext>
            </a:extLst>
          </p:cNvPr>
          <p:cNvSpPr>
            <a:spLocks noGrp="1"/>
          </p:cNvSpPr>
          <p:nvPr>
            <p:ph type="dt" sz="half" idx="10"/>
          </p:nvPr>
        </p:nvSpPr>
        <p:spPr/>
        <p:txBody>
          <a:bodyPr/>
          <a:lstStyle/>
          <a:p>
            <a:fld id="{8EABE297-7477-4707-9A51-5DF851679E02}" type="datetimeFigureOut">
              <a:rPr lang="en-US" smtClean="0"/>
              <a:t>10/27/2020</a:t>
            </a:fld>
            <a:endParaRPr lang="en-US"/>
          </a:p>
        </p:txBody>
      </p:sp>
      <p:sp>
        <p:nvSpPr>
          <p:cNvPr id="5" name="Footer Placeholder 4">
            <a:extLst>
              <a:ext uri="{FF2B5EF4-FFF2-40B4-BE49-F238E27FC236}">
                <a16:creationId xmlns:a16="http://schemas.microsoft.com/office/drawing/2014/main" id="{5B2E99FF-8AB7-4EEB-9282-F68186F74C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91F97B-3AB0-46F7-9E69-E25B6C662941}"/>
              </a:ext>
            </a:extLst>
          </p:cNvPr>
          <p:cNvSpPr>
            <a:spLocks noGrp="1"/>
          </p:cNvSpPr>
          <p:nvPr>
            <p:ph type="sldNum" sz="quarter" idx="12"/>
          </p:nvPr>
        </p:nvSpPr>
        <p:spPr/>
        <p:txBody>
          <a:bodyPr/>
          <a:lstStyle/>
          <a:p>
            <a:fld id="{F8821FD5-E005-41D5-8CF2-25E0D342CE44}" type="slidenum">
              <a:rPr lang="en-US" smtClean="0"/>
              <a:t>‹#›</a:t>
            </a:fld>
            <a:endParaRPr lang="en-US"/>
          </a:p>
        </p:txBody>
      </p:sp>
    </p:spTree>
    <p:extLst>
      <p:ext uri="{BB962C8B-B14F-4D97-AF65-F5344CB8AC3E}">
        <p14:creationId xmlns:p14="http://schemas.microsoft.com/office/powerpoint/2010/main" val="2415005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974B8-C254-4904-B2A7-D2382B0452A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FCC047-13D0-4DD0-996E-4F92DC3C86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2FC237-02B0-4764-9B75-6813E7EF2D03}"/>
              </a:ext>
            </a:extLst>
          </p:cNvPr>
          <p:cNvSpPr>
            <a:spLocks noGrp="1"/>
          </p:cNvSpPr>
          <p:nvPr>
            <p:ph type="dt" sz="half" idx="10"/>
          </p:nvPr>
        </p:nvSpPr>
        <p:spPr/>
        <p:txBody>
          <a:bodyPr/>
          <a:lstStyle/>
          <a:p>
            <a:fld id="{8EABE297-7477-4707-9A51-5DF851679E02}" type="datetimeFigureOut">
              <a:rPr lang="en-US" smtClean="0"/>
              <a:t>10/27/2020</a:t>
            </a:fld>
            <a:endParaRPr lang="en-US"/>
          </a:p>
        </p:txBody>
      </p:sp>
      <p:sp>
        <p:nvSpPr>
          <p:cNvPr id="5" name="Footer Placeholder 4">
            <a:extLst>
              <a:ext uri="{FF2B5EF4-FFF2-40B4-BE49-F238E27FC236}">
                <a16:creationId xmlns:a16="http://schemas.microsoft.com/office/drawing/2014/main" id="{925818C4-548B-4A91-910F-212E9A7A8D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212B43-BA03-42E3-8081-61EBFA0ED64B}"/>
              </a:ext>
            </a:extLst>
          </p:cNvPr>
          <p:cNvSpPr>
            <a:spLocks noGrp="1"/>
          </p:cNvSpPr>
          <p:nvPr>
            <p:ph type="sldNum" sz="quarter" idx="12"/>
          </p:nvPr>
        </p:nvSpPr>
        <p:spPr/>
        <p:txBody>
          <a:bodyPr/>
          <a:lstStyle/>
          <a:p>
            <a:fld id="{F8821FD5-E005-41D5-8CF2-25E0D342CE44}" type="slidenum">
              <a:rPr lang="en-US" smtClean="0"/>
              <a:t>‹#›</a:t>
            </a:fld>
            <a:endParaRPr lang="en-US"/>
          </a:p>
        </p:txBody>
      </p:sp>
    </p:spTree>
    <p:extLst>
      <p:ext uri="{BB962C8B-B14F-4D97-AF65-F5344CB8AC3E}">
        <p14:creationId xmlns:p14="http://schemas.microsoft.com/office/powerpoint/2010/main" val="3601122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D6B3E-FF48-46D2-BD1C-ADF851273EB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8372E17-0A2B-47AE-B38D-F5765F990E5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AC04187-9BDD-4D96-AC76-11D1C5478FF2}"/>
              </a:ext>
            </a:extLst>
          </p:cNvPr>
          <p:cNvSpPr>
            <a:spLocks noGrp="1"/>
          </p:cNvSpPr>
          <p:nvPr>
            <p:ph type="dt" sz="half" idx="10"/>
          </p:nvPr>
        </p:nvSpPr>
        <p:spPr/>
        <p:txBody>
          <a:bodyPr/>
          <a:lstStyle/>
          <a:p>
            <a:fld id="{8EABE297-7477-4707-9A51-5DF851679E02}" type="datetimeFigureOut">
              <a:rPr lang="en-US" smtClean="0"/>
              <a:t>10/27/2020</a:t>
            </a:fld>
            <a:endParaRPr lang="en-US"/>
          </a:p>
        </p:txBody>
      </p:sp>
      <p:sp>
        <p:nvSpPr>
          <p:cNvPr id="5" name="Footer Placeholder 4">
            <a:extLst>
              <a:ext uri="{FF2B5EF4-FFF2-40B4-BE49-F238E27FC236}">
                <a16:creationId xmlns:a16="http://schemas.microsoft.com/office/drawing/2014/main" id="{C75EEE7A-C4A5-45AC-A367-3DF7518748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0EC5B6-F916-4A85-BF80-A29B3E38175D}"/>
              </a:ext>
            </a:extLst>
          </p:cNvPr>
          <p:cNvSpPr>
            <a:spLocks noGrp="1"/>
          </p:cNvSpPr>
          <p:nvPr>
            <p:ph type="sldNum" sz="quarter" idx="12"/>
          </p:nvPr>
        </p:nvSpPr>
        <p:spPr/>
        <p:txBody>
          <a:bodyPr/>
          <a:lstStyle/>
          <a:p>
            <a:fld id="{F8821FD5-E005-41D5-8CF2-25E0D342CE44}" type="slidenum">
              <a:rPr lang="en-US" smtClean="0"/>
              <a:t>‹#›</a:t>
            </a:fld>
            <a:endParaRPr lang="en-US"/>
          </a:p>
        </p:txBody>
      </p:sp>
    </p:spTree>
    <p:extLst>
      <p:ext uri="{BB962C8B-B14F-4D97-AF65-F5344CB8AC3E}">
        <p14:creationId xmlns:p14="http://schemas.microsoft.com/office/powerpoint/2010/main" val="3686734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8CABC-64F0-4BB4-9177-F621FD11FFC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2F2627A-4949-4EA7-B985-DE182F8E40C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E06B0F-D23C-4891-B2B4-C00644E91E7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EDA2F55-D21A-4DD3-B274-B815AD07848F}"/>
              </a:ext>
            </a:extLst>
          </p:cNvPr>
          <p:cNvSpPr>
            <a:spLocks noGrp="1"/>
          </p:cNvSpPr>
          <p:nvPr>
            <p:ph type="dt" sz="half" idx="10"/>
          </p:nvPr>
        </p:nvSpPr>
        <p:spPr/>
        <p:txBody>
          <a:bodyPr/>
          <a:lstStyle/>
          <a:p>
            <a:fld id="{8EABE297-7477-4707-9A51-5DF851679E02}" type="datetimeFigureOut">
              <a:rPr lang="en-US" smtClean="0"/>
              <a:t>10/27/2020</a:t>
            </a:fld>
            <a:endParaRPr lang="en-US"/>
          </a:p>
        </p:txBody>
      </p:sp>
      <p:sp>
        <p:nvSpPr>
          <p:cNvPr id="6" name="Footer Placeholder 5">
            <a:extLst>
              <a:ext uri="{FF2B5EF4-FFF2-40B4-BE49-F238E27FC236}">
                <a16:creationId xmlns:a16="http://schemas.microsoft.com/office/drawing/2014/main" id="{554A4584-CD5D-4DA0-AD4E-FC4C10FAE7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76EE19-F0A0-4764-B66C-796999608F53}"/>
              </a:ext>
            </a:extLst>
          </p:cNvPr>
          <p:cNvSpPr>
            <a:spLocks noGrp="1"/>
          </p:cNvSpPr>
          <p:nvPr>
            <p:ph type="sldNum" sz="quarter" idx="12"/>
          </p:nvPr>
        </p:nvSpPr>
        <p:spPr/>
        <p:txBody>
          <a:bodyPr/>
          <a:lstStyle/>
          <a:p>
            <a:fld id="{F8821FD5-E005-41D5-8CF2-25E0D342CE44}" type="slidenum">
              <a:rPr lang="en-US" smtClean="0"/>
              <a:t>‹#›</a:t>
            </a:fld>
            <a:endParaRPr lang="en-US"/>
          </a:p>
        </p:txBody>
      </p:sp>
    </p:spTree>
    <p:extLst>
      <p:ext uri="{BB962C8B-B14F-4D97-AF65-F5344CB8AC3E}">
        <p14:creationId xmlns:p14="http://schemas.microsoft.com/office/powerpoint/2010/main" val="1352320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C03C7-41FB-4533-B721-A40BEDDD44F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018C117-A451-4063-A1EA-BEFEEEF6D0D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CC1623D-24D9-4FFD-9433-82FDE0A7752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12791F8-0E41-48DE-A194-503FD267B9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F464E1E-BA2C-4F44-A080-3CD63BF90DE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00CC7BF-D861-4532-9717-2F76A247FEA8}"/>
              </a:ext>
            </a:extLst>
          </p:cNvPr>
          <p:cNvSpPr>
            <a:spLocks noGrp="1"/>
          </p:cNvSpPr>
          <p:nvPr>
            <p:ph type="dt" sz="half" idx="10"/>
          </p:nvPr>
        </p:nvSpPr>
        <p:spPr/>
        <p:txBody>
          <a:bodyPr/>
          <a:lstStyle/>
          <a:p>
            <a:fld id="{8EABE297-7477-4707-9A51-5DF851679E02}" type="datetimeFigureOut">
              <a:rPr lang="en-US" smtClean="0"/>
              <a:t>10/27/2020</a:t>
            </a:fld>
            <a:endParaRPr lang="en-US"/>
          </a:p>
        </p:txBody>
      </p:sp>
      <p:sp>
        <p:nvSpPr>
          <p:cNvPr id="8" name="Footer Placeholder 7">
            <a:extLst>
              <a:ext uri="{FF2B5EF4-FFF2-40B4-BE49-F238E27FC236}">
                <a16:creationId xmlns:a16="http://schemas.microsoft.com/office/drawing/2014/main" id="{AEDA17DF-B4D7-4225-8FBA-437F6B9E73E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A615C56-F542-4A05-A51E-C346A2BC0D98}"/>
              </a:ext>
            </a:extLst>
          </p:cNvPr>
          <p:cNvSpPr>
            <a:spLocks noGrp="1"/>
          </p:cNvSpPr>
          <p:nvPr>
            <p:ph type="sldNum" sz="quarter" idx="12"/>
          </p:nvPr>
        </p:nvSpPr>
        <p:spPr/>
        <p:txBody>
          <a:bodyPr/>
          <a:lstStyle/>
          <a:p>
            <a:fld id="{F8821FD5-E005-41D5-8CF2-25E0D342CE44}" type="slidenum">
              <a:rPr lang="en-US" smtClean="0"/>
              <a:t>‹#›</a:t>
            </a:fld>
            <a:endParaRPr lang="en-US"/>
          </a:p>
        </p:txBody>
      </p:sp>
    </p:spTree>
    <p:extLst>
      <p:ext uri="{BB962C8B-B14F-4D97-AF65-F5344CB8AC3E}">
        <p14:creationId xmlns:p14="http://schemas.microsoft.com/office/powerpoint/2010/main" val="3712955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95EBF-F530-4639-8745-BCDDF0E5781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2F6705-5019-453C-8287-CB07B2980EC5}"/>
              </a:ext>
            </a:extLst>
          </p:cNvPr>
          <p:cNvSpPr>
            <a:spLocks noGrp="1"/>
          </p:cNvSpPr>
          <p:nvPr>
            <p:ph type="dt" sz="half" idx="10"/>
          </p:nvPr>
        </p:nvSpPr>
        <p:spPr/>
        <p:txBody>
          <a:bodyPr/>
          <a:lstStyle/>
          <a:p>
            <a:fld id="{8EABE297-7477-4707-9A51-5DF851679E02}" type="datetimeFigureOut">
              <a:rPr lang="en-US" smtClean="0"/>
              <a:t>10/27/2020</a:t>
            </a:fld>
            <a:endParaRPr lang="en-US"/>
          </a:p>
        </p:txBody>
      </p:sp>
      <p:sp>
        <p:nvSpPr>
          <p:cNvPr id="4" name="Footer Placeholder 3">
            <a:extLst>
              <a:ext uri="{FF2B5EF4-FFF2-40B4-BE49-F238E27FC236}">
                <a16:creationId xmlns:a16="http://schemas.microsoft.com/office/drawing/2014/main" id="{A2F6A319-2818-4C49-AF32-B7C49373694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CC817F-6253-4258-94EE-F1873C615B68}"/>
              </a:ext>
            </a:extLst>
          </p:cNvPr>
          <p:cNvSpPr>
            <a:spLocks noGrp="1"/>
          </p:cNvSpPr>
          <p:nvPr>
            <p:ph type="sldNum" sz="quarter" idx="12"/>
          </p:nvPr>
        </p:nvSpPr>
        <p:spPr/>
        <p:txBody>
          <a:bodyPr/>
          <a:lstStyle/>
          <a:p>
            <a:fld id="{F8821FD5-E005-41D5-8CF2-25E0D342CE44}" type="slidenum">
              <a:rPr lang="en-US" smtClean="0"/>
              <a:t>‹#›</a:t>
            </a:fld>
            <a:endParaRPr lang="en-US"/>
          </a:p>
        </p:txBody>
      </p:sp>
    </p:spTree>
    <p:extLst>
      <p:ext uri="{BB962C8B-B14F-4D97-AF65-F5344CB8AC3E}">
        <p14:creationId xmlns:p14="http://schemas.microsoft.com/office/powerpoint/2010/main" val="2426393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B3356-8990-40B2-B82F-C40B7F666EA5}"/>
              </a:ext>
            </a:extLst>
          </p:cNvPr>
          <p:cNvSpPr>
            <a:spLocks noGrp="1"/>
          </p:cNvSpPr>
          <p:nvPr>
            <p:ph type="dt" sz="half" idx="10"/>
          </p:nvPr>
        </p:nvSpPr>
        <p:spPr/>
        <p:txBody>
          <a:bodyPr/>
          <a:lstStyle/>
          <a:p>
            <a:fld id="{8EABE297-7477-4707-9A51-5DF851679E02}" type="datetimeFigureOut">
              <a:rPr lang="en-US" smtClean="0"/>
              <a:t>10/27/2020</a:t>
            </a:fld>
            <a:endParaRPr lang="en-US"/>
          </a:p>
        </p:txBody>
      </p:sp>
      <p:sp>
        <p:nvSpPr>
          <p:cNvPr id="3" name="Footer Placeholder 2">
            <a:extLst>
              <a:ext uri="{FF2B5EF4-FFF2-40B4-BE49-F238E27FC236}">
                <a16:creationId xmlns:a16="http://schemas.microsoft.com/office/drawing/2014/main" id="{C35D2285-67DA-4711-BD61-500D7E3D022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C00895F-3E09-47CE-B493-1FA3AB336959}"/>
              </a:ext>
            </a:extLst>
          </p:cNvPr>
          <p:cNvSpPr>
            <a:spLocks noGrp="1"/>
          </p:cNvSpPr>
          <p:nvPr>
            <p:ph type="sldNum" sz="quarter" idx="12"/>
          </p:nvPr>
        </p:nvSpPr>
        <p:spPr/>
        <p:txBody>
          <a:bodyPr/>
          <a:lstStyle/>
          <a:p>
            <a:fld id="{F8821FD5-E005-41D5-8CF2-25E0D342CE44}" type="slidenum">
              <a:rPr lang="en-US" smtClean="0"/>
              <a:t>‹#›</a:t>
            </a:fld>
            <a:endParaRPr lang="en-US"/>
          </a:p>
        </p:txBody>
      </p:sp>
    </p:spTree>
    <p:extLst>
      <p:ext uri="{BB962C8B-B14F-4D97-AF65-F5344CB8AC3E}">
        <p14:creationId xmlns:p14="http://schemas.microsoft.com/office/powerpoint/2010/main" val="886825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C2514-6AE7-42BC-83AB-E65582900B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B4173BD-713A-4964-BB50-9E5560334CA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850E907-FA32-465D-8E90-AE49CFF505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E1DC0F-2A05-4F95-8A47-5518300C214E}"/>
              </a:ext>
            </a:extLst>
          </p:cNvPr>
          <p:cNvSpPr>
            <a:spLocks noGrp="1"/>
          </p:cNvSpPr>
          <p:nvPr>
            <p:ph type="dt" sz="half" idx="10"/>
          </p:nvPr>
        </p:nvSpPr>
        <p:spPr/>
        <p:txBody>
          <a:bodyPr/>
          <a:lstStyle/>
          <a:p>
            <a:fld id="{8EABE297-7477-4707-9A51-5DF851679E02}" type="datetimeFigureOut">
              <a:rPr lang="en-US" smtClean="0"/>
              <a:t>10/27/2020</a:t>
            </a:fld>
            <a:endParaRPr lang="en-US"/>
          </a:p>
        </p:txBody>
      </p:sp>
      <p:sp>
        <p:nvSpPr>
          <p:cNvPr id="6" name="Footer Placeholder 5">
            <a:extLst>
              <a:ext uri="{FF2B5EF4-FFF2-40B4-BE49-F238E27FC236}">
                <a16:creationId xmlns:a16="http://schemas.microsoft.com/office/drawing/2014/main" id="{69D8C738-DA31-4DA7-A454-BE2B630E8D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B15CFE-8C34-4F2D-9D22-6CA1FA3A98C3}"/>
              </a:ext>
            </a:extLst>
          </p:cNvPr>
          <p:cNvSpPr>
            <a:spLocks noGrp="1"/>
          </p:cNvSpPr>
          <p:nvPr>
            <p:ph type="sldNum" sz="quarter" idx="12"/>
          </p:nvPr>
        </p:nvSpPr>
        <p:spPr/>
        <p:txBody>
          <a:bodyPr/>
          <a:lstStyle/>
          <a:p>
            <a:fld id="{F8821FD5-E005-41D5-8CF2-25E0D342CE44}" type="slidenum">
              <a:rPr lang="en-US" smtClean="0"/>
              <a:t>‹#›</a:t>
            </a:fld>
            <a:endParaRPr lang="en-US"/>
          </a:p>
        </p:txBody>
      </p:sp>
    </p:spTree>
    <p:extLst>
      <p:ext uri="{BB962C8B-B14F-4D97-AF65-F5344CB8AC3E}">
        <p14:creationId xmlns:p14="http://schemas.microsoft.com/office/powerpoint/2010/main" val="3061677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5BC42-1E31-40BB-8234-FF56DD5323C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8110B02-5429-4643-8546-BE71BF16E4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AF161EA-823E-4017-AD14-7DC23BE394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FEA478-A9F4-488C-90AB-9AA038B5CC33}"/>
              </a:ext>
            </a:extLst>
          </p:cNvPr>
          <p:cNvSpPr>
            <a:spLocks noGrp="1"/>
          </p:cNvSpPr>
          <p:nvPr>
            <p:ph type="dt" sz="half" idx="10"/>
          </p:nvPr>
        </p:nvSpPr>
        <p:spPr/>
        <p:txBody>
          <a:bodyPr/>
          <a:lstStyle/>
          <a:p>
            <a:fld id="{8EABE297-7477-4707-9A51-5DF851679E02}" type="datetimeFigureOut">
              <a:rPr lang="en-US" smtClean="0"/>
              <a:t>10/27/2020</a:t>
            </a:fld>
            <a:endParaRPr lang="en-US"/>
          </a:p>
        </p:txBody>
      </p:sp>
      <p:sp>
        <p:nvSpPr>
          <p:cNvPr id="6" name="Footer Placeholder 5">
            <a:extLst>
              <a:ext uri="{FF2B5EF4-FFF2-40B4-BE49-F238E27FC236}">
                <a16:creationId xmlns:a16="http://schemas.microsoft.com/office/drawing/2014/main" id="{D3E9B825-45CA-4B2D-9487-8288B39B36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85E4A7-A46D-4D02-9F39-89FA840509FA}"/>
              </a:ext>
            </a:extLst>
          </p:cNvPr>
          <p:cNvSpPr>
            <a:spLocks noGrp="1"/>
          </p:cNvSpPr>
          <p:nvPr>
            <p:ph type="sldNum" sz="quarter" idx="12"/>
          </p:nvPr>
        </p:nvSpPr>
        <p:spPr/>
        <p:txBody>
          <a:bodyPr/>
          <a:lstStyle/>
          <a:p>
            <a:fld id="{F8821FD5-E005-41D5-8CF2-25E0D342CE44}" type="slidenum">
              <a:rPr lang="en-US" smtClean="0"/>
              <a:t>‹#›</a:t>
            </a:fld>
            <a:endParaRPr lang="en-US"/>
          </a:p>
        </p:txBody>
      </p:sp>
    </p:spTree>
    <p:extLst>
      <p:ext uri="{BB962C8B-B14F-4D97-AF65-F5344CB8AC3E}">
        <p14:creationId xmlns:p14="http://schemas.microsoft.com/office/powerpoint/2010/main" val="3616578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5F662E-9188-4ABA-9CF5-B3572D202E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CA51808-16F7-41C0-8B3B-5B4FB3D88E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D25DE4-F30D-4871-8DCC-6DA6A2D20F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ABE297-7477-4707-9A51-5DF851679E02}" type="datetimeFigureOut">
              <a:rPr lang="en-US" smtClean="0"/>
              <a:t>10/27/2020</a:t>
            </a:fld>
            <a:endParaRPr lang="en-US"/>
          </a:p>
        </p:txBody>
      </p:sp>
      <p:sp>
        <p:nvSpPr>
          <p:cNvPr id="5" name="Footer Placeholder 4">
            <a:extLst>
              <a:ext uri="{FF2B5EF4-FFF2-40B4-BE49-F238E27FC236}">
                <a16:creationId xmlns:a16="http://schemas.microsoft.com/office/drawing/2014/main" id="{9BBD30AB-1F02-44C9-9FDA-63585B48E9B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D9BB68D-3559-4639-8BF9-AE568B5B40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821FD5-E005-41D5-8CF2-25E0D342CE44}" type="slidenum">
              <a:rPr lang="en-US" smtClean="0"/>
              <a:t>‹#›</a:t>
            </a:fld>
            <a:endParaRPr lang="en-US"/>
          </a:p>
        </p:txBody>
      </p:sp>
    </p:spTree>
    <p:extLst>
      <p:ext uri="{BB962C8B-B14F-4D97-AF65-F5344CB8AC3E}">
        <p14:creationId xmlns:p14="http://schemas.microsoft.com/office/powerpoint/2010/main" val="416171230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3.svg"/><Relationship Id="rId3" Type="http://schemas.openxmlformats.org/officeDocument/2006/relationships/hyperlink" Target="mailto:jrb402@txstate.edu" TargetMode="External"/><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mailto:lwaugh@txstate.edu" TargetMode="External"/><Relationship Id="rId5" Type="http://schemas.openxmlformats.org/officeDocument/2006/relationships/hyperlink" Target="mailto:sst25@txstate.edu" TargetMode="External"/><Relationship Id="rId4" Type="http://schemas.openxmlformats.org/officeDocument/2006/relationships/hyperlink" Target="mailto:lsk33@txstate.ed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guides.library.txstate.edu/c.php?g=1044853&amp;p=758058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jrb402@txstate.edu"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hyperlink" Target="mailto:lwaugh@txstate.edu" TargetMode="External"/><Relationship Id="rId5" Type="http://schemas.openxmlformats.org/officeDocument/2006/relationships/hyperlink" Target="mailto:sst25@txstate.edu" TargetMode="External"/><Relationship Id="rId4" Type="http://schemas.openxmlformats.org/officeDocument/2006/relationships/hyperlink" Target="mailto:lsk33@txstate.ed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02E29-A5A0-4465-97A5-0066AE4AD287}"/>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29E46C04-645B-489C-B45A-B3C8749F0ED7}"/>
              </a:ext>
            </a:extLst>
          </p:cNvPr>
          <p:cNvSpPr>
            <a:spLocks noGrp="1"/>
          </p:cNvSpPr>
          <p:nvPr>
            <p:ph type="subTitle" idx="1"/>
          </p:nvPr>
        </p:nvSpPr>
        <p:spPr/>
        <p:txBody>
          <a:bodyPr/>
          <a:lstStyle/>
          <a:p>
            <a:endParaRPr lang="en-US"/>
          </a:p>
        </p:txBody>
      </p:sp>
      <p:pic>
        <p:nvPicPr>
          <p:cNvPr id="5" name="Picture 4" descr="A close up of a sign&#10;&#10;Description automatically generated">
            <a:extLst>
              <a:ext uri="{FF2B5EF4-FFF2-40B4-BE49-F238E27FC236}">
                <a16:creationId xmlns:a16="http://schemas.microsoft.com/office/drawing/2014/main" id="{A13EFDA1-948F-431C-A53E-ACECECA5C1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1000"/>
            <a:ext cx="12192000" cy="6096000"/>
          </a:xfrm>
          <a:prstGeom prst="rect">
            <a:avLst/>
          </a:prstGeom>
        </p:spPr>
      </p:pic>
    </p:spTree>
    <p:extLst>
      <p:ext uri="{BB962C8B-B14F-4D97-AF65-F5344CB8AC3E}">
        <p14:creationId xmlns:p14="http://schemas.microsoft.com/office/powerpoint/2010/main" val="118690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35A04CF-97D4-4FF7-B359-C546B1F62E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1DE7243B-5109-444B-8FAF-7437C66BC0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21332" cy="6858000"/>
          </a:xfrm>
          <a:custGeom>
            <a:avLst/>
            <a:gdLst>
              <a:gd name="connsiteX0" fmla="*/ 4421332 w 4421332"/>
              <a:gd name="connsiteY0" fmla="*/ 0 h 6858000"/>
              <a:gd name="connsiteX1" fmla="*/ 69075 w 4421332"/>
              <a:gd name="connsiteY1" fmla="*/ 0 h 6858000"/>
              <a:gd name="connsiteX2" fmla="*/ 35131 w 4421332"/>
              <a:gd name="connsiteY2" fmla="*/ 267128 h 6858000"/>
              <a:gd name="connsiteX3" fmla="*/ 0 w 4421332"/>
              <a:gd name="connsiteY3" fmla="*/ 962845 h 6858000"/>
              <a:gd name="connsiteX4" fmla="*/ 3276103 w 4421332"/>
              <a:gd name="connsiteY4" fmla="*/ 6782205 h 6858000"/>
              <a:gd name="connsiteX5" fmla="*/ 3407923 w 4421332"/>
              <a:gd name="connsiteY5" fmla="*/ 6858000 h 6858000"/>
              <a:gd name="connsiteX6" fmla="*/ 4421332 w 4421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21332" h="6858000">
                <a:moveTo>
                  <a:pt x="4421332" y="0"/>
                </a:moveTo>
                <a:lnTo>
                  <a:pt x="69075" y="0"/>
                </a:lnTo>
                <a:lnTo>
                  <a:pt x="35131" y="267128"/>
                </a:lnTo>
                <a:cubicBezTo>
                  <a:pt x="11901" y="495874"/>
                  <a:pt x="0" y="727970"/>
                  <a:pt x="0" y="962845"/>
                </a:cubicBezTo>
                <a:cubicBezTo>
                  <a:pt x="0" y="3429034"/>
                  <a:pt x="1312002" y="5588789"/>
                  <a:pt x="3276103" y="6782205"/>
                </a:cubicBezTo>
                <a:lnTo>
                  <a:pt x="3407923" y="6858000"/>
                </a:lnTo>
                <a:lnTo>
                  <a:pt x="442133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Freeform: Shape 12">
            <a:extLst>
              <a:ext uri="{FF2B5EF4-FFF2-40B4-BE49-F238E27FC236}">
                <a16:creationId xmlns:a16="http://schemas.microsoft.com/office/drawing/2014/main" id="{4C5D6221-DA7B-4611-AA26-7D8E349FDE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232227" cy="6858000"/>
          </a:xfrm>
          <a:custGeom>
            <a:avLst/>
            <a:gdLst>
              <a:gd name="connsiteX0" fmla="*/ 0 w 4232227"/>
              <a:gd name="connsiteY0" fmla="*/ 0 h 6858000"/>
              <a:gd name="connsiteX1" fmla="*/ 4161853 w 4232227"/>
              <a:gd name="connsiteY1" fmla="*/ 0 h 6858000"/>
              <a:gd name="connsiteX2" fmla="*/ 4197953 w 4232227"/>
              <a:gd name="connsiteY2" fmla="*/ 284091 h 6858000"/>
              <a:gd name="connsiteX3" fmla="*/ 4232227 w 4232227"/>
              <a:gd name="connsiteY3" fmla="*/ 962844 h 6858000"/>
              <a:gd name="connsiteX4" fmla="*/ 758007 w 4232227"/>
              <a:gd name="connsiteY4" fmla="*/ 6800152 h 6858000"/>
              <a:gd name="connsiteX5" fmla="*/ 645060 w 4232227"/>
              <a:gd name="connsiteY5" fmla="*/ 6858000 h 6858000"/>
              <a:gd name="connsiteX6" fmla="*/ 0 w 423222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32227" h="6858000">
                <a:moveTo>
                  <a:pt x="0" y="0"/>
                </a:moveTo>
                <a:lnTo>
                  <a:pt x="4161853" y="0"/>
                </a:lnTo>
                <a:lnTo>
                  <a:pt x="4197953" y="284091"/>
                </a:lnTo>
                <a:cubicBezTo>
                  <a:pt x="4220617" y="507260"/>
                  <a:pt x="4232227" y="733696"/>
                  <a:pt x="4232227" y="962844"/>
                </a:cubicBezTo>
                <a:cubicBezTo>
                  <a:pt x="4232227" y="3483472"/>
                  <a:pt x="2827409" y="5675986"/>
                  <a:pt x="758007" y="6800152"/>
                </a:cubicBezTo>
                <a:lnTo>
                  <a:pt x="645060" y="6858000"/>
                </a:lnTo>
                <a:lnTo>
                  <a:pt x="0" y="685800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3AE39FD2-9943-4F62-A77B-25E356F3AA89}"/>
              </a:ext>
            </a:extLst>
          </p:cNvPr>
          <p:cNvSpPr>
            <a:spLocks noGrp="1"/>
          </p:cNvSpPr>
          <p:nvPr>
            <p:ph sz="half" idx="1"/>
          </p:nvPr>
        </p:nvSpPr>
        <p:spPr>
          <a:xfrm>
            <a:off x="4872422" y="1314518"/>
            <a:ext cx="3252651" cy="4461815"/>
          </a:xfrm>
        </p:spPr>
        <p:txBody>
          <a:bodyPr vert="horz" lIns="91440" tIns="45720" rIns="91440" bIns="45720" rtlCol="0" anchor="t">
            <a:normAutofit/>
          </a:bodyPr>
          <a:lstStyle/>
          <a:p>
            <a:pPr marL="0" indent="0">
              <a:buNone/>
            </a:pPr>
            <a:r>
              <a:rPr lang="en-US" sz="2000"/>
              <a:t>Jodi Brown</a:t>
            </a:r>
            <a:endParaRPr lang="en-US"/>
          </a:p>
          <a:p>
            <a:pPr lvl="1"/>
            <a:r>
              <a:rPr lang="en-US" sz="2000"/>
              <a:t>Collection Development Librarian</a:t>
            </a:r>
            <a:endParaRPr lang="en-US" sz="2000">
              <a:cs typeface="Calibri"/>
            </a:endParaRPr>
          </a:p>
          <a:p>
            <a:pPr lvl="1"/>
            <a:r>
              <a:rPr lang="en-US" sz="2000">
                <a:hlinkClick r:id="rId3"/>
              </a:rPr>
              <a:t>jrb402@txstate.edu</a:t>
            </a:r>
            <a:r>
              <a:rPr lang="en-US" sz="2000"/>
              <a:t> </a:t>
            </a:r>
          </a:p>
          <a:p>
            <a:endParaRPr lang="en-US" sz="2000">
              <a:cs typeface="Calibri" panose="020F0502020204030204"/>
            </a:endParaRPr>
          </a:p>
          <a:p>
            <a:endParaRPr lang="en-US" sz="2000"/>
          </a:p>
          <a:p>
            <a:pPr marL="457200" lvl="1" indent="0">
              <a:buNone/>
            </a:pPr>
            <a:r>
              <a:rPr lang="en-US" sz="2000"/>
              <a:t>Laura Kennedy</a:t>
            </a:r>
            <a:endParaRPr lang="en-US" sz="2000">
              <a:cs typeface="Calibri"/>
            </a:endParaRPr>
          </a:p>
          <a:p>
            <a:pPr lvl="1"/>
            <a:r>
              <a:rPr lang="en-US" sz="2000"/>
              <a:t>Assistant Archivist</a:t>
            </a:r>
            <a:endParaRPr lang="en-US" sz="2000">
              <a:cs typeface="Calibri"/>
            </a:endParaRPr>
          </a:p>
          <a:p>
            <a:pPr lvl="1"/>
            <a:r>
              <a:rPr lang="en-US" sz="2000">
                <a:hlinkClick r:id="rId4"/>
              </a:rPr>
              <a:t>lsk33@txstate.edu</a:t>
            </a:r>
            <a:r>
              <a:rPr lang="en-US" sz="2000"/>
              <a:t> </a:t>
            </a:r>
            <a:endParaRPr lang="en-US" sz="2000">
              <a:cs typeface="Calibri"/>
            </a:endParaRPr>
          </a:p>
        </p:txBody>
      </p:sp>
      <p:sp>
        <p:nvSpPr>
          <p:cNvPr id="4" name="Content Placeholder 3">
            <a:extLst>
              <a:ext uri="{FF2B5EF4-FFF2-40B4-BE49-F238E27FC236}">
                <a16:creationId xmlns:a16="http://schemas.microsoft.com/office/drawing/2014/main" id="{C70A0FDA-12C4-48D3-8C53-8ADEB0523CBF}"/>
              </a:ext>
            </a:extLst>
          </p:cNvPr>
          <p:cNvSpPr>
            <a:spLocks noGrp="1"/>
          </p:cNvSpPr>
          <p:nvPr>
            <p:ph sz="half" idx="2"/>
          </p:nvPr>
        </p:nvSpPr>
        <p:spPr>
          <a:xfrm>
            <a:off x="8375404" y="1249203"/>
            <a:ext cx="3328851" cy="4363844"/>
          </a:xfrm>
        </p:spPr>
        <p:txBody>
          <a:bodyPr vert="horz" lIns="91440" tIns="45720" rIns="91440" bIns="45720" rtlCol="0" anchor="t">
            <a:normAutofit/>
          </a:bodyPr>
          <a:lstStyle/>
          <a:p>
            <a:pPr marL="0" indent="0">
              <a:buNone/>
            </a:pPr>
            <a:r>
              <a:rPr lang="en-US" sz="2000"/>
              <a:t>Stephanie Towery</a:t>
            </a:r>
            <a:endParaRPr lang="en-US"/>
          </a:p>
          <a:p>
            <a:pPr lvl="1"/>
            <a:r>
              <a:rPr lang="en-US" sz="2000"/>
              <a:t>Copyright Officer</a:t>
            </a:r>
            <a:endParaRPr lang="en-US" sz="2000">
              <a:cs typeface="Calibri"/>
            </a:endParaRPr>
          </a:p>
          <a:p>
            <a:pPr lvl="1"/>
            <a:r>
              <a:rPr lang="en-US" sz="2000">
                <a:hlinkClick r:id="rId5"/>
              </a:rPr>
              <a:t>sst25@txstate.edu</a:t>
            </a:r>
            <a:r>
              <a:rPr lang="en-US" sz="2000"/>
              <a:t> </a:t>
            </a:r>
          </a:p>
          <a:p>
            <a:endParaRPr lang="en-US" sz="2000">
              <a:cs typeface="Calibri" panose="020F0502020204030204"/>
            </a:endParaRPr>
          </a:p>
          <a:p>
            <a:pPr marL="0" indent="0">
              <a:buNone/>
            </a:pPr>
            <a:endParaRPr lang="en-US" sz="2000">
              <a:cs typeface="Calibri" panose="020F0502020204030204"/>
            </a:endParaRPr>
          </a:p>
          <a:p>
            <a:pPr marL="0" indent="0">
              <a:buNone/>
            </a:pPr>
            <a:endParaRPr lang="en-US" sz="2000"/>
          </a:p>
          <a:p>
            <a:pPr marL="457200" lvl="1" indent="0">
              <a:buNone/>
            </a:pPr>
            <a:r>
              <a:rPr lang="en-US" sz="2000"/>
              <a:t>Laura Waugh</a:t>
            </a:r>
            <a:endParaRPr lang="en-US" sz="2000">
              <a:cs typeface="Calibri" panose="020F0502020204030204"/>
            </a:endParaRPr>
          </a:p>
          <a:p>
            <a:pPr lvl="1"/>
            <a:r>
              <a:rPr lang="en-US" sz="2000"/>
              <a:t>Digital Collections Librarian</a:t>
            </a:r>
            <a:endParaRPr lang="en-US" sz="2000">
              <a:cs typeface="Calibri" panose="020F0502020204030204"/>
            </a:endParaRPr>
          </a:p>
          <a:p>
            <a:pPr lvl="1"/>
            <a:r>
              <a:rPr lang="en-US" sz="2000">
                <a:hlinkClick r:id="rId6"/>
              </a:rPr>
              <a:t>lwaugh@txstate.edu</a:t>
            </a:r>
            <a:r>
              <a:rPr lang="en-US" sz="2000"/>
              <a:t> </a:t>
            </a:r>
            <a:endParaRPr lang="en-US" sz="2000">
              <a:cs typeface="Calibri"/>
            </a:endParaRPr>
          </a:p>
        </p:txBody>
      </p:sp>
      <p:pic>
        <p:nvPicPr>
          <p:cNvPr id="13" name="Graphic 4" descr="Connections">
            <a:extLst>
              <a:ext uri="{FF2B5EF4-FFF2-40B4-BE49-F238E27FC236}">
                <a16:creationId xmlns:a16="http://schemas.microsoft.com/office/drawing/2014/main" id="{AC2715C7-A95E-4A23-9DC9-94F9EF4CEA5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20340000">
            <a:off x="-178550" y="412065"/>
            <a:ext cx="4580625" cy="4523116"/>
          </a:xfrm>
          <a:prstGeom prst="rect">
            <a:avLst/>
          </a:prstGeom>
        </p:spPr>
      </p:pic>
    </p:spTree>
    <p:extLst>
      <p:ext uri="{BB962C8B-B14F-4D97-AF65-F5344CB8AC3E}">
        <p14:creationId xmlns:p14="http://schemas.microsoft.com/office/powerpoint/2010/main" val="1454542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43F1E87-E053-4BBD-8E45-ED15B3093FE0}"/>
              </a:ext>
            </a:extLst>
          </p:cNvPr>
          <p:cNvSpPr>
            <a:spLocks noGrp="1"/>
          </p:cNvSpPr>
          <p:nvPr>
            <p:ph type="title"/>
          </p:nvPr>
        </p:nvSpPr>
        <p:spPr/>
        <p:txBody>
          <a:bodyPr/>
          <a:lstStyle/>
          <a:p>
            <a:r>
              <a:rPr lang="en-US">
                <a:cs typeface="Calibri Light"/>
              </a:rPr>
              <a:t>Collaboration Across Library Units</a:t>
            </a:r>
            <a:endParaRPr lang="en-US"/>
          </a:p>
        </p:txBody>
      </p:sp>
      <p:sp>
        <p:nvSpPr>
          <p:cNvPr id="5" name="Content Placeholder 4">
            <a:extLst>
              <a:ext uri="{FF2B5EF4-FFF2-40B4-BE49-F238E27FC236}">
                <a16:creationId xmlns:a16="http://schemas.microsoft.com/office/drawing/2014/main" id="{A22AF5EE-FCC3-4503-AD73-16E4C1052248}"/>
              </a:ext>
            </a:extLst>
          </p:cNvPr>
          <p:cNvSpPr>
            <a:spLocks noGrp="1"/>
          </p:cNvSpPr>
          <p:nvPr>
            <p:ph idx="1"/>
          </p:nvPr>
        </p:nvSpPr>
        <p:spPr>
          <a:xfrm>
            <a:off x="3465786" y="1694245"/>
            <a:ext cx="8171044" cy="4436151"/>
          </a:xfrm>
        </p:spPr>
        <p:txBody>
          <a:bodyPr vert="horz" lIns="91440" tIns="45720" rIns="91440" bIns="45720" rtlCol="0" anchor="t">
            <a:normAutofit/>
          </a:bodyPr>
          <a:lstStyle/>
          <a:p>
            <a:r>
              <a:rPr lang="en-US" sz="2000" dirty="0">
                <a:cs typeface="Calibri"/>
              </a:rPr>
              <a:t>Archives, Collections, Digital Collections, &amp; Copyright</a:t>
            </a:r>
          </a:p>
          <a:p>
            <a:pPr lvl="1"/>
            <a:r>
              <a:rPr lang="en-US" sz="2000" dirty="0">
                <a:cs typeface="Calibri"/>
              </a:rPr>
              <a:t>Archives envisioned taking on a project to document COVID-19 as part of an internship.</a:t>
            </a:r>
          </a:p>
          <a:p>
            <a:pPr lvl="2"/>
            <a:r>
              <a:rPr lang="en-US" dirty="0">
                <a:cs typeface="Calibri"/>
              </a:rPr>
              <a:t>Archives intern (</a:t>
            </a:r>
            <a:r>
              <a:rPr lang="en-US" i="1" dirty="0">
                <a:cs typeface="Calibri"/>
              </a:rPr>
              <a:t>Nikolas Koetting</a:t>
            </a:r>
            <a:r>
              <a:rPr lang="en-US" dirty="0">
                <a:cs typeface="Calibri"/>
              </a:rPr>
              <a:t>)– conducted interviews for oral history project</a:t>
            </a:r>
          </a:p>
          <a:p>
            <a:pPr lvl="1"/>
            <a:r>
              <a:rPr lang="en-US" sz="2000" dirty="0">
                <a:cs typeface="Calibri"/>
              </a:rPr>
              <a:t>Collection Development – Promote available resources </a:t>
            </a:r>
          </a:p>
          <a:p>
            <a:pPr lvl="2"/>
            <a:r>
              <a:rPr lang="en-US" dirty="0" err="1">
                <a:cs typeface="Calibri"/>
              </a:rPr>
              <a:t>LibGuide</a:t>
            </a:r>
            <a:r>
              <a:rPr lang="en-US" dirty="0">
                <a:cs typeface="Calibri"/>
              </a:rPr>
              <a:t> </a:t>
            </a:r>
          </a:p>
          <a:p>
            <a:pPr lvl="2"/>
            <a:r>
              <a:rPr lang="en-US" dirty="0">
                <a:cs typeface="Calibri"/>
              </a:rPr>
              <a:t>Coordinating efforts with Archives, Copyright, Digital Collections</a:t>
            </a:r>
            <a:endParaRPr lang="en-US" dirty="0"/>
          </a:p>
          <a:p>
            <a:pPr lvl="1"/>
            <a:r>
              <a:rPr lang="en-US" sz="2000" dirty="0">
                <a:cs typeface="Calibri"/>
              </a:rPr>
              <a:t>Since items submitted would become part of the Digital Collections, we reached out the Digital Collections Librarian for insight</a:t>
            </a:r>
          </a:p>
          <a:p>
            <a:pPr lvl="1"/>
            <a:r>
              <a:rPr lang="en-US" sz="2000" dirty="0">
                <a:cs typeface="Calibri"/>
              </a:rPr>
              <a:t>Finally, to make sure we were protecting our patrons and ourselves, we consulted with our Copyright Officer for advice</a:t>
            </a:r>
          </a:p>
        </p:txBody>
      </p:sp>
      <p:pic>
        <p:nvPicPr>
          <p:cNvPr id="2" name="Picture 2" descr="A close up of a fan&#10;&#10;Description automatically generated">
            <a:extLst>
              <a:ext uri="{FF2B5EF4-FFF2-40B4-BE49-F238E27FC236}">
                <a16:creationId xmlns:a16="http://schemas.microsoft.com/office/drawing/2014/main" id="{7639B2BE-F52D-4D32-8635-5BEA340C4E26}"/>
              </a:ext>
            </a:extLst>
          </p:cNvPr>
          <p:cNvPicPr>
            <a:picLocks noChangeAspect="1"/>
          </p:cNvPicPr>
          <p:nvPr/>
        </p:nvPicPr>
        <p:blipFill>
          <a:blip r:embed="rId3"/>
          <a:stretch>
            <a:fillRect/>
          </a:stretch>
        </p:blipFill>
        <p:spPr>
          <a:xfrm>
            <a:off x="420197" y="2088714"/>
            <a:ext cx="2716266" cy="2716266"/>
          </a:xfrm>
          <a:prstGeom prst="rect">
            <a:avLst/>
          </a:prstGeom>
        </p:spPr>
      </p:pic>
      <p:sp>
        <p:nvSpPr>
          <p:cNvPr id="3" name="TextBox 2">
            <a:extLst>
              <a:ext uri="{FF2B5EF4-FFF2-40B4-BE49-F238E27FC236}">
                <a16:creationId xmlns:a16="http://schemas.microsoft.com/office/drawing/2014/main" id="{E9480A5D-AABC-49D2-902E-C338CB11D616}"/>
              </a:ext>
            </a:extLst>
          </p:cNvPr>
          <p:cNvSpPr txBox="1"/>
          <p:nvPr/>
        </p:nvSpPr>
        <p:spPr>
          <a:xfrm>
            <a:off x="257503" y="5013435"/>
            <a:ext cx="2743200"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b="1" dirty="0">
                <a:ea typeface="+mn-lt"/>
                <a:cs typeface="+mn-lt"/>
              </a:rPr>
              <a:t>Image from page 57 of "American spiders and their spinning work. A natural history of the </a:t>
            </a:r>
            <a:r>
              <a:rPr lang="en-US" sz="1000" b="1" dirty="0" err="1">
                <a:ea typeface="+mn-lt"/>
                <a:cs typeface="+mn-lt"/>
              </a:rPr>
              <a:t>orbweaving</a:t>
            </a:r>
            <a:r>
              <a:rPr lang="en-US" sz="1000" b="1" dirty="0">
                <a:ea typeface="+mn-lt"/>
                <a:cs typeface="+mn-lt"/>
              </a:rPr>
              <a:t> spiders of the United States, with special regard to their industry and habits" (1889)</a:t>
            </a:r>
            <a:endParaRPr lang="en-US" dirty="0"/>
          </a:p>
        </p:txBody>
      </p:sp>
    </p:spTree>
    <p:extLst>
      <p:ext uri="{BB962C8B-B14F-4D97-AF65-F5344CB8AC3E}">
        <p14:creationId xmlns:p14="http://schemas.microsoft.com/office/powerpoint/2010/main" val="4188228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D3D15-019D-49A5-92CF-617D7DFC3F4E}"/>
              </a:ext>
            </a:extLst>
          </p:cNvPr>
          <p:cNvSpPr>
            <a:spLocks noGrp="1"/>
          </p:cNvSpPr>
          <p:nvPr>
            <p:ph type="title"/>
          </p:nvPr>
        </p:nvSpPr>
        <p:spPr>
          <a:xfrm>
            <a:off x="573246" y="92982"/>
            <a:ext cx="11248845" cy="1339940"/>
          </a:xfrm>
        </p:spPr>
        <p:txBody>
          <a:bodyPr/>
          <a:lstStyle/>
          <a:p>
            <a:r>
              <a:rPr lang="en-US">
                <a:cs typeface="Calibri Light"/>
              </a:rPr>
              <a:t>Chronicling Community Experiences/Expression</a:t>
            </a:r>
            <a:endParaRPr lang="en-US"/>
          </a:p>
        </p:txBody>
      </p:sp>
      <p:sp>
        <p:nvSpPr>
          <p:cNvPr id="3" name="Content Placeholder 2">
            <a:extLst>
              <a:ext uri="{FF2B5EF4-FFF2-40B4-BE49-F238E27FC236}">
                <a16:creationId xmlns:a16="http://schemas.microsoft.com/office/drawing/2014/main" id="{6319DF26-E811-4F06-A29D-874AC495B27C}"/>
              </a:ext>
            </a:extLst>
          </p:cNvPr>
          <p:cNvSpPr>
            <a:spLocks noGrp="1"/>
          </p:cNvSpPr>
          <p:nvPr>
            <p:ph idx="1"/>
          </p:nvPr>
        </p:nvSpPr>
        <p:spPr>
          <a:xfrm>
            <a:off x="277483" y="1558207"/>
            <a:ext cx="5246914" cy="4503738"/>
          </a:xfrm>
        </p:spPr>
        <p:txBody>
          <a:bodyPr vert="horz" lIns="91440" tIns="45720" rIns="91440" bIns="45720" rtlCol="0" anchor="t">
            <a:normAutofit/>
          </a:bodyPr>
          <a:lstStyle/>
          <a:p>
            <a:r>
              <a:rPr lang="en-US">
                <a:cs typeface="Calibri"/>
              </a:rPr>
              <a:t>Scholarship as Conversation - </a:t>
            </a:r>
            <a:endParaRPr lang="en-US">
              <a:ea typeface="+mn-lt"/>
              <a:cs typeface="+mn-lt"/>
            </a:endParaRPr>
          </a:p>
          <a:p>
            <a:pPr lvl="1"/>
            <a:r>
              <a:rPr lang="en-US">
                <a:ea typeface="+mn-lt"/>
                <a:cs typeface="+mn-lt"/>
              </a:rPr>
              <a:t>Voices now = primary sources later</a:t>
            </a:r>
          </a:p>
          <a:p>
            <a:pPr lvl="1"/>
            <a:r>
              <a:rPr lang="en-US">
                <a:ea typeface="+mn-lt"/>
                <a:cs typeface="+mn-lt"/>
              </a:rPr>
              <a:t>Archive history in real time</a:t>
            </a:r>
          </a:p>
          <a:p>
            <a:r>
              <a:rPr lang="en-US">
                <a:ea typeface="+mn-lt"/>
                <a:cs typeface="+mn-lt"/>
              </a:rPr>
              <a:t>Authority is constructed &amp; contextual </a:t>
            </a:r>
          </a:p>
          <a:p>
            <a:pPr lvl="1"/>
            <a:r>
              <a:rPr lang="en-US">
                <a:ea typeface="+mn-lt"/>
                <a:cs typeface="+mn-lt"/>
              </a:rPr>
              <a:t>Specialized experience is authoritative</a:t>
            </a:r>
            <a:endParaRPr lang="en-US">
              <a:cs typeface="Calibri" panose="020F0502020204030204"/>
            </a:endParaRPr>
          </a:p>
          <a:p>
            <a:r>
              <a:rPr lang="en-US">
                <a:cs typeface="Calibri" panose="020F0502020204030204"/>
              </a:rPr>
              <a:t>Information creation as a process</a:t>
            </a:r>
          </a:p>
          <a:p>
            <a:pPr lvl="1"/>
            <a:r>
              <a:rPr lang="en-US">
                <a:cs typeface="Calibri" panose="020F0502020204030204"/>
              </a:rPr>
              <a:t>Invite campus &amp; local community to submit original materials </a:t>
            </a:r>
            <a:endParaRPr lang="en-US"/>
          </a:p>
          <a:p>
            <a:pPr lvl="2"/>
            <a:endParaRPr lang="en-US">
              <a:cs typeface="Calibri"/>
            </a:endParaRPr>
          </a:p>
          <a:p>
            <a:pPr lvl="1"/>
            <a:endParaRPr lang="en-US">
              <a:cs typeface="Calibri"/>
            </a:endParaRPr>
          </a:p>
        </p:txBody>
      </p:sp>
      <p:sp>
        <p:nvSpPr>
          <p:cNvPr id="4" name="TextBox 3">
            <a:extLst>
              <a:ext uri="{FF2B5EF4-FFF2-40B4-BE49-F238E27FC236}">
                <a16:creationId xmlns:a16="http://schemas.microsoft.com/office/drawing/2014/main" id="{C644ECBB-A724-4277-A3E2-8873337AAA0A}"/>
              </a:ext>
            </a:extLst>
          </p:cNvPr>
          <p:cNvSpPr txBox="1"/>
          <p:nvPr/>
        </p:nvSpPr>
        <p:spPr>
          <a:xfrm>
            <a:off x="569344" y="5960853"/>
            <a:ext cx="10880783"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a:ea typeface="+mn-lt"/>
                <a:cs typeface="+mn-lt"/>
                <a:hlinkClick r:id="rId3"/>
              </a:rPr>
              <a:t>https://guides.library.txstate.edu/c.php?g=1044853&amp;p=7580583</a:t>
            </a:r>
            <a:endParaRPr lang="en-US" sz="3200">
              <a:cs typeface="Calibri"/>
            </a:endParaRPr>
          </a:p>
        </p:txBody>
      </p:sp>
      <p:pic>
        <p:nvPicPr>
          <p:cNvPr id="5" name="Picture 5" descr="A screenshot of a social media post&#10;&#10;Description automatically generated">
            <a:extLst>
              <a:ext uri="{FF2B5EF4-FFF2-40B4-BE49-F238E27FC236}">
                <a16:creationId xmlns:a16="http://schemas.microsoft.com/office/drawing/2014/main" id="{4AD4A908-F6E1-42A5-836F-64369BED2FAE}"/>
              </a:ext>
            </a:extLst>
          </p:cNvPr>
          <p:cNvPicPr>
            <a:picLocks noChangeAspect="1"/>
          </p:cNvPicPr>
          <p:nvPr/>
        </p:nvPicPr>
        <p:blipFill>
          <a:blip r:embed="rId4"/>
          <a:stretch>
            <a:fillRect/>
          </a:stretch>
        </p:blipFill>
        <p:spPr>
          <a:xfrm>
            <a:off x="6014666" y="1662240"/>
            <a:ext cx="5561160" cy="3812852"/>
          </a:xfrm>
          <a:prstGeom prst="rect">
            <a:avLst/>
          </a:prstGeom>
        </p:spPr>
      </p:pic>
    </p:spTree>
    <p:extLst>
      <p:ext uri="{BB962C8B-B14F-4D97-AF65-F5344CB8AC3E}">
        <p14:creationId xmlns:p14="http://schemas.microsoft.com/office/powerpoint/2010/main" val="6179747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DDB55-47CF-448D-B678-82C6DECABBB0}"/>
              </a:ext>
            </a:extLst>
          </p:cNvPr>
          <p:cNvSpPr>
            <a:spLocks noGrp="1"/>
          </p:cNvSpPr>
          <p:nvPr>
            <p:ph type="title"/>
          </p:nvPr>
        </p:nvSpPr>
        <p:spPr/>
        <p:txBody>
          <a:bodyPr/>
          <a:lstStyle/>
          <a:p>
            <a:r>
              <a:rPr lang="en-US">
                <a:cs typeface="Calibri Light"/>
              </a:rPr>
              <a:t>Connect Campus &amp; Community to Library Collections &amp; Resources</a:t>
            </a:r>
            <a:endParaRPr lang="en-US"/>
          </a:p>
        </p:txBody>
      </p:sp>
      <p:sp>
        <p:nvSpPr>
          <p:cNvPr id="3" name="Content Placeholder 2">
            <a:extLst>
              <a:ext uri="{FF2B5EF4-FFF2-40B4-BE49-F238E27FC236}">
                <a16:creationId xmlns:a16="http://schemas.microsoft.com/office/drawing/2014/main" id="{78798703-ED78-43DB-8FC7-28ECE2F0480F}"/>
              </a:ext>
            </a:extLst>
          </p:cNvPr>
          <p:cNvSpPr>
            <a:spLocks noGrp="1"/>
          </p:cNvSpPr>
          <p:nvPr>
            <p:ph idx="1"/>
          </p:nvPr>
        </p:nvSpPr>
        <p:spPr>
          <a:xfrm>
            <a:off x="5828383" y="1911890"/>
            <a:ext cx="6028624" cy="4682016"/>
          </a:xfrm>
        </p:spPr>
        <p:txBody>
          <a:bodyPr vert="horz" lIns="91440" tIns="45720" rIns="91440" bIns="45720" rtlCol="0" anchor="t">
            <a:normAutofit fontScale="85000" lnSpcReduction="10000"/>
          </a:bodyPr>
          <a:lstStyle/>
          <a:p>
            <a:r>
              <a:rPr lang="en-US" dirty="0">
                <a:cs typeface="Calibri"/>
              </a:rPr>
              <a:t>Users/patrons often are unaware of vast resources </a:t>
            </a:r>
          </a:p>
          <a:p>
            <a:pPr lvl="1"/>
            <a:r>
              <a:rPr lang="en-US" dirty="0">
                <a:cs typeface="Calibri"/>
              </a:rPr>
              <a:t>Archives</a:t>
            </a:r>
          </a:p>
          <a:p>
            <a:pPr lvl="1"/>
            <a:r>
              <a:rPr lang="en-US" dirty="0">
                <a:cs typeface="Calibri"/>
              </a:rPr>
              <a:t>Library collections</a:t>
            </a:r>
          </a:p>
          <a:p>
            <a:r>
              <a:rPr lang="en-US" dirty="0">
                <a:cs typeface="Calibri"/>
              </a:rPr>
              <a:t>Outreach to campus as well as community</a:t>
            </a:r>
          </a:p>
          <a:p>
            <a:r>
              <a:rPr lang="en-US" dirty="0">
                <a:cs typeface="Calibri"/>
              </a:rPr>
              <a:t>Connect history to the present: parallel separate events</a:t>
            </a:r>
          </a:p>
          <a:p>
            <a:pPr lvl="1"/>
            <a:r>
              <a:rPr lang="en-US" dirty="0">
                <a:cs typeface="Calibri"/>
              </a:rPr>
              <a:t>Understand the present through past and resources of past</a:t>
            </a:r>
          </a:p>
          <a:p>
            <a:r>
              <a:rPr lang="en-US" dirty="0">
                <a:cs typeface="Calibri"/>
              </a:rPr>
              <a:t>SMPL assisted in promoting the project to patrons/community</a:t>
            </a:r>
          </a:p>
          <a:p>
            <a:pPr lvl="2"/>
            <a:r>
              <a:rPr lang="en-US" b="1" dirty="0">
                <a:cs typeface="Calibri"/>
              </a:rPr>
              <a:t>Pamela Carlile</a:t>
            </a:r>
            <a:r>
              <a:rPr lang="en-US" dirty="0">
                <a:cs typeface="Calibri"/>
              </a:rPr>
              <a:t> Programming &amp; Outreach Librarian</a:t>
            </a:r>
          </a:p>
          <a:p>
            <a:pPr lvl="2"/>
            <a:r>
              <a:rPr lang="en-US" b="1" dirty="0">
                <a:cs typeface="Calibri"/>
              </a:rPr>
              <a:t>Kim Morgan-Benson </a:t>
            </a:r>
            <a:r>
              <a:rPr lang="en-US" dirty="0">
                <a:ea typeface="+mn-lt"/>
                <a:cs typeface="+mn-lt"/>
              </a:rPr>
              <a:t>Programming &amp; Outreach Librarian</a:t>
            </a:r>
          </a:p>
          <a:p>
            <a:pPr lvl="2"/>
            <a:endParaRPr lang="en-US" dirty="0">
              <a:cs typeface="Calibri"/>
            </a:endParaRPr>
          </a:p>
          <a:p>
            <a:pPr marL="457200" lvl="1" indent="0">
              <a:buNone/>
            </a:pPr>
            <a:endParaRPr lang="en-US">
              <a:cs typeface="Calibri"/>
            </a:endParaRPr>
          </a:p>
        </p:txBody>
      </p:sp>
      <p:pic>
        <p:nvPicPr>
          <p:cNvPr id="7" name="Picture 7" descr="A close up of a brick building&#10;&#10;Description automatically generated">
            <a:extLst>
              <a:ext uri="{FF2B5EF4-FFF2-40B4-BE49-F238E27FC236}">
                <a16:creationId xmlns:a16="http://schemas.microsoft.com/office/drawing/2014/main" id="{6DBB7E99-150D-4A16-867B-485272D64130}"/>
              </a:ext>
            </a:extLst>
          </p:cNvPr>
          <p:cNvPicPr>
            <a:picLocks noChangeAspect="1"/>
          </p:cNvPicPr>
          <p:nvPr/>
        </p:nvPicPr>
        <p:blipFill>
          <a:blip r:embed="rId3"/>
          <a:stretch>
            <a:fillRect/>
          </a:stretch>
        </p:blipFill>
        <p:spPr>
          <a:xfrm>
            <a:off x="842513" y="1703717"/>
            <a:ext cx="3203275" cy="4040037"/>
          </a:xfrm>
          <a:prstGeom prst="rect">
            <a:avLst/>
          </a:prstGeom>
        </p:spPr>
      </p:pic>
      <p:sp>
        <p:nvSpPr>
          <p:cNvPr id="8" name="TextBox 7">
            <a:extLst>
              <a:ext uri="{FF2B5EF4-FFF2-40B4-BE49-F238E27FC236}">
                <a16:creationId xmlns:a16="http://schemas.microsoft.com/office/drawing/2014/main" id="{B19AF91C-89A8-4239-B65D-7D923A8438F3}"/>
              </a:ext>
            </a:extLst>
          </p:cNvPr>
          <p:cNvSpPr txBox="1"/>
          <p:nvPr/>
        </p:nvSpPr>
        <p:spPr>
          <a:xfrm>
            <a:off x="756251" y="5917720"/>
            <a:ext cx="4698519"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Abel &amp; Company, photographer</a:t>
            </a:r>
            <a:endParaRPr lang="en-US" sz="1000">
              <a:cs typeface="Calibri"/>
            </a:endParaRPr>
          </a:p>
          <a:p>
            <a:r>
              <a:rPr lang="en-US" sz="1000"/>
              <a:t>New York City book campaign / Abel &amp; Company, Inc., commercial photographers, 903 E Street, N.W., Washington, D.C.</a:t>
            </a:r>
            <a:endParaRPr lang="en-US" sz="1000">
              <a:cs typeface="Calibri"/>
            </a:endParaRPr>
          </a:p>
          <a:p>
            <a:r>
              <a:rPr lang="en-US" sz="1000"/>
              <a:t>1919.</a:t>
            </a:r>
            <a:endParaRPr lang="en-US" sz="1000">
              <a:cs typeface="Calibri"/>
            </a:endParaRPr>
          </a:p>
          <a:p>
            <a:pPr algn="l"/>
            <a:endParaRPr lang="en-US" sz="1000" dirty="0">
              <a:cs typeface="Calibri"/>
            </a:endParaRPr>
          </a:p>
        </p:txBody>
      </p:sp>
    </p:spTree>
    <p:extLst>
      <p:ext uri="{BB962C8B-B14F-4D97-AF65-F5344CB8AC3E}">
        <p14:creationId xmlns:p14="http://schemas.microsoft.com/office/powerpoint/2010/main" val="1185538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35A04CF-97D4-4FF7-B359-C546B1F62E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1DE7243B-5109-444B-8FAF-7437C66BC0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21332" cy="6858000"/>
          </a:xfrm>
          <a:custGeom>
            <a:avLst/>
            <a:gdLst>
              <a:gd name="connsiteX0" fmla="*/ 4421332 w 4421332"/>
              <a:gd name="connsiteY0" fmla="*/ 0 h 6858000"/>
              <a:gd name="connsiteX1" fmla="*/ 69075 w 4421332"/>
              <a:gd name="connsiteY1" fmla="*/ 0 h 6858000"/>
              <a:gd name="connsiteX2" fmla="*/ 35131 w 4421332"/>
              <a:gd name="connsiteY2" fmla="*/ 267128 h 6858000"/>
              <a:gd name="connsiteX3" fmla="*/ 0 w 4421332"/>
              <a:gd name="connsiteY3" fmla="*/ 962845 h 6858000"/>
              <a:gd name="connsiteX4" fmla="*/ 3276103 w 4421332"/>
              <a:gd name="connsiteY4" fmla="*/ 6782205 h 6858000"/>
              <a:gd name="connsiteX5" fmla="*/ 3407923 w 4421332"/>
              <a:gd name="connsiteY5" fmla="*/ 6858000 h 6858000"/>
              <a:gd name="connsiteX6" fmla="*/ 4421332 w 4421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21332" h="6858000">
                <a:moveTo>
                  <a:pt x="4421332" y="0"/>
                </a:moveTo>
                <a:lnTo>
                  <a:pt x="69075" y="0"/>
                </a:lnTo>
                <a:lnTo>
                  <a:pt x="35131" y="267128"/>
                </a:lnTo>
                <a:cubicBezTo>
                  <a:pt x="11901" y="495874"/>
                  <a:pt x="0" y="727970"/>
                  <a:pt x="0" y="962845"/>
                </a:cubicBezTo>
                <a:cubicBezTo>
                  <a:pt x="0" y="3429034"/>
                  <a:pt x="1312002" y="5588789"/>
                  <a:pt x="3276103" y="6782205"/>
                </a:cubicBezTo>
                <a:lnTo>
                  <a:pt x="3407923" y="6858000"/>
                </a:lnTo>
                <a:lnTo>
                  <a:pt x="442133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Freeform: Shape 12">
            <a:extLst>
              <a:ext uri="{FF2B5EF4-FFF2-40B4-BE49-F238E27FC236}">
                <a16:creationId xmlns:a16="http://schemas.microsoft.com/office/drawing/2014/main" id="{4C5D6221-DA7B-4611-AA26-7D8E349FDE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232227" cy="6858000"/>
          </a:xfrm>
          <a:custGeom>
            <a:avLst/>
            <a:gdLst>
              <a:gd name="connsiteX0" fmla="*/ 0 w 4232227"/>
              <a:gd name="connsiteY0" fmla="*/ 0 h 6858000"/>
              <a:gd name="connsiteX1" fmla="*/ 4161853 w 4232227"/>
              <a:gd name="connsiteY1" fmla="*/ 0 h 6858000"/>
              <a:gd name="connsiteX2" fmla="*/ 4197953 w 4232227"/>
              <a:gd name="connsiteY2" fmla="*/ 284091 h 6858000"/>
              <a:gd name="connsiteX3" fmla="*/ 4232227 w 4232227"/>
              <a:gd name="connsiteY3" fmla="*/ 962844 h 6858000"/>
              <a:gd name="connsiteX4" fmla="*/ 758007 w 4232227"/>
              <a:gd name="connsiteY4" fmla="*/ 6800152 h 6858000"/>
              <a:gd name="connsiteX5" fmla="*/ 645060 w 4232227"/>
              <a:gd name="connsiteY5" fmla="*/ 6858000 h 6858000"/>
              <a:gd name="connsiteX6" fmla="*/ 0 w 423222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32227" h="6858000">
                <a:moveTo>
                  <a:pt x="0" y="0"/>
                </a:moveTo>
                <a:lnTo>
                  <a:pt x="4161853" y="0"/>
                </a:lnTo>
                <a:lnTo>
                  <a:pt x="4197953" y="284091"/>
                </a:lnTo>
                <a:cubicBezTo>
                  <a:pt x="4220617" y="507260"/>
                  <a:pt x="4232227" y="733696"/>
                  <a:pt x="4232227" y="962844"/>
                </a:cubicBezTo>
                <a:cubicBezTo>
                  <a:pt x="4232227" y="3483472"/>
                  <a:pt x="2827409" y="5675986"/>
                  <a:pt x="758007" y="6800152"/>
                </a:cubicBezTo>
                <a:lnTo>
                  <a:pt x="645060" y="6858000"/>
                </a:lnTo>
                <a:lnTo>
                  <a:pt x="0" y="685800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DBF1F22-CD22-42E5-9DA7-979CB6E24E43}"/>
              </a:ext>
            </a:extLst>
          </p:cNvPr>
          <p:cNvSpPr>
            <a:spLocks noGrp="1"/>
          </p:cNvSpPr>
          <p:nvPr>
            <p:ph type="title"/>
          </p:nvPr>
        </p:nvSpPr>
        <p:spPr>
          <a:xfrm>
            <a:off x="804672" y="1412489"/>
            <a:ext cx="2871095" cy="2156621"/>
          </a:xfrm>
        </p:spPr>
        <p:txBody>
          <a:bodyPr anchor="t">
            <a:normAutofit/>
          </a:bodyPr>
          <a:lstStyle/>
          <a:p>
            <a:r>
              <a:rPr lang="en-US" sz="3600">
                <a:solidFill>
                  <a:srgbClr val="FFFFFF"/>
                </a:solidFill>
              </a:rPr>
              <a:t>Thank you! </a:t>
            </a:r>
          </a:p>
        </p:txBody>
      </p:sp>
      <p:sp>
        <p:nvSpPr>
          <p:cNvPr id="3" name="Content Placeholder 2">
            <a:extLst>
              <a:ext uri="{FF2B5EF4-FFF2-40B4-BE49-F238E27FC236}">
                <a16:creationId xmlns:a16="http://schemas.microsoft.com/office/drawing/2014/main" id="{3AE39FD2-9943-4F62-A77B-25E356F3AA89}"/>
              </a:ext>
            </a:extLst>
          </p:cNvPr>
          <p:cNvSpPr>
            <a:spLocks noGrp="1"/>
          </p:cNvSpPr>
          <p:nvPr>
            <p:ph sz="half" idx="1"/>
          </p:nvPr>
        </p:nvSpPr>
        <p:spPr>
          <a:xfrm>
            <a:off x="4872422" y="1314518"/>
            <a:ext cx="3252651" cy="4461815"/>
          </a:xfrm>
        </p:spPr>
        <p:txBody>
          <a:bodyPr vert="horz" lIns="91440" tIns="45720" rIns="91440" bIns="45720" rtlCol="0" anchor="t">
            <a:normAutofit/>
          </a:bodyPr>
          <a:lstStyle/>
          <a:p>
            <a:pPr marL="0" indent="0">
              <a:buNone/>
            </a:pPr>
            <a:r>
              <a:rPr lang="en-US" sz="2000"/>
              <a:t>Jodi Brown</a:t>
            </a:r>
            <a:endParaRPr lang="en-US"/>
          </a:p>
          <a:p>
            <a:pPr lvl="1"/>
            <a:r>
              <a:rPr lang="en-US" sz="2000"/>
              <a:t>Collection Development Librarian</a:t>
            </a:r>
            <a:endParaRPr lang="en-US" sz="2000">
              <a:cs typeface="Calibri"/>
            </a:endParaRPr>
          </a:p>
          <a:p>
            <a:pPr lvl="1"/>
            <a:r>
              <a:rPr lang="en-US" sz="2000">
                <a:hlinkClick r:id="rId3"/>
              </a:rPr>
              <a:t>jrb402@txstate.edu</a:t>
            </a:r>
            <a:r>
              <a:rPr lang="en-US" sz="2000"/>
              <a:t> </a:t>
            </a:r>
          </a:p>
          <a:p>
            <a:endParaRPr lang="en-US" sz="2000">
              <a:cs typeface="Calibri" panose="020F0502020204030204"/>
            </a:endParaRPr>
          </a:p>
          <a:p>
            <a:endParaRPr lang="en-US" sz="2000"/>
          </a:p>
          <a:p>
            <a:pPr marL="457200" lvl="1" indent="0">
              <a:buNone/>
            </a:pPr>
            <a:r>
              <a:rPr lang="en-US" sz="2000"/>
              <a:t>Laura Kennedy</a:t>
            </a:r>
            <a:endParaRPr lang="en-US" sz="2000">
              <a:cs typeface="Calibri"/>
            </a:endParaRPr>
          </a:p>
          <a:p>
            <a:pPr lvl="1"/>
            <a:r>
              <a:rPr lang="en-US" sz="2000"/>
              <a:t>Assistant Archivist</a:t>
            </a:r>
            <a:endParaRPr lang="en-US" sz="2000">
              <a:cs typeface="Calibri"/>
            </a:endParaRPr>
          </a:p>
          <a:p>
            <a:pPr lvl="1"/>
            <a:r>
              <a:rPr lang="en-US" sz="2000">
                <a:hlinkClick r:id="rId4"/>
              </a:rPr>
              <a:t>lsk33@txstate.edu</a:t>
            </a:r>
            <a:r>
              <a:rPr lang="en-US" sz="2000"/>
              <a:t> </a:t>
            </a:r>
            <a:endParaRPr lang="en-US" sz="2000">
              <a:cs typeface="Calibri"/>
            </a:endParaRPr>
          </a:p>
        </p:txBody>
      </p:sp>
      <p:sp>
        <p:nvSpPr>
          <p:cNvPr id="4" name="Content Placeholder 3">
            <a:extLst>
              <a:ext uri="{FF2B5EF4-FFF2-40B4-BE49-F238E27FC236}">
                <a16:creationId xmlns:a16="http://schemas.microsoft.com/office/drawing/2014/main" id="{C70A0FDA-12C4-48D3-8C53-8ADEB0523CBF}"/>
              </a:ext>
            </a:extLst>
          </p:cNvPr>
          <p:cNvSpPr>
            <a:spLocks noGrp="1"/>
          </p:cNvSpPr>
          <p:nvPr>
            <p:ph sz="half" idx="2"/>
          </p:nvPr>
        </p:nvSpPr>
        <p:spPr>
          <a:xfrm>
            <a:off x="8375404" y="1249203"/>
            <a:ext cx="3328851" cy="4363844"/>
          </a:xfrm>
        </p:spPr>
        <p:txBody>
          <a:bodyPr vert="horz" lIns="91440" tIns="45720" rIns="91440" bIns="45720" rtlCol="0" anchor="t">
            <a:normAutofit/>
          </a:bodyPr>
          <a:lstStyle/>
          <a:p>
            <a:pPr marL="0" indent="0">
              <a:buNone/>
            </a:pPr>
            <a:r>
              <a:rPr lang="en-US" sz="2000"/>
              <a:t>Stephanie Towery</a:t>
            </a:r>
            <a:endParaRPr lang="en-US"/>
          </a:p>
          <a:p>
            <a:pPr lvl="1"/>
            <a:r>
              <a:rPr lang="en-US" sz="2000"/>
              <a:t>Copyright Officer</a:t>
            </a:r>
            <a:endParaRPr lang="en-US" sz="2000">
              <a:cs typeface="Calibri"/>
            </a:endParaRPr>
          </a:p>
          <a:p>
            <a:pPr lvl="1"/>
            <a:r>
              <a:rPr lang="en-US" sz="2000">
                <a:hlinkClick r:id="rId5"/>
              </a:rPr>
              <a:t>sst25@txstate.edu</a:t>
            </a:r>
            <a:r>
              <a:rPr lang="en-US" sz="2000"/>
              <a:t> </a:t>
            </a:r>
          </a:p>
          <a:p>
            <a:endParaRPr lang="en-US" sz="2000">
              <a:cs typeface="Calibri" panose="020F0502020204030204"/>
            </a:endParaRPr>
          </a:p>
          <a:p>
            <a:pPr marL="0" indent="0">
              <a:buNone/>
            </a:pPr>
            <a:endParaRPr lang="en-US" sz="2000">
              <a:cs typeface="Calibri" panose="020F0502020204030204"/>
            </a:endParaRPr>
          </a:p>
          <a:p>
            <a:pPr marL="0" indent="0">
              <a:buNone/>
            </a:pPr>
            <a:endParaRPr lang="en-US" sz="2000"/>
          </a:p>
          <a:p>
            <a:pPr marL="457200" lvl="1" indent="0">
              <a:buNone/>
            </a:pPr>
            <a:r>
              <a:rPr lang="en-US" sz="2000"/>
              <a:t>Laura Waugh</a:t>
            </a:r>
            <a:endParaRPr lang="en-US" sz="2000">
              <a:cs typeface="Calibri" panose="020F0502020204030204"/>
            </a:endParaRPr>
          </a:p>
          <a:p>
            <a:pPr lvl="1"/>
            <a:r>
              <a:rPr lang="en-US" sz="2000"/>
              <a:t>Digital Collections Librarian</a:t>
            </a:r>
            <a:endParaRPr lang="en-US" sz="2000">
              <a:cs typeface="Calibri" panose="020F0502020204030204"/>
            </a:endParaRPr>
          </a:p>
          <a:p>
            <a:pPr lvl="1"/>
            <a:r>
              <a:rPr lang="en-US" sz="2000">
                <a:hlinkClick r:id="rId6"/>
              </a:rPr>
              <a:t>lwaugh@txstate.edu</a:t>
            </a:r>
            <a:r>
              <a:rPr lang="en-US" sz="2000"/>
              <a:t> </a:t>
            </a:r>
            <a:endParaRPr lang="en-US" sz="2000">
              <a:cs typeface="Calibri"/>
            </a:endParaRPr>
          </a:p>
        </p:txBody>
      </p:sp>
    </p:spTree>
    <p:extLst>
      <p:ext uri="{BB962C8B-B14F-4D97-AF65-F5344CB8AC3E}">
        <p14:creationId xmlns:p14="http://schemas.microsoft.com/office/powerpoint/2010/main" val="4241471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73B9AEBE5B16E4283A5FD05D4A32759" ma:contentTypeVersion="9" ma:contentTypeDescription="Create a new document." ma:contentTypeScope="" ma:versionID="ef156e0684eb0b7d4e0003835e16f947">
  <xsd:schema xmlns:xsd="http://www.w3.org/2001/XMLSchema" xmlns:xs="http://www.w3.org/2001/XMLSchema" xmlns:p="http://schemas.microsoft.com/office/2006/metadata/properties" xmlns:ns2="660e0f9a-ba2f-4d91-bccd-995700160517" targetNamespace="http://schemas.microsoft.com/office/2006/metadata/properties" ma:root="true" ma:fieldsID="c23b3b4edd606ff98113abced20dc68f" ns2:_="">
    <xsd:import namespace="660e0f9a-ba2f-4d91-bccd-99570016051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0e0f9a-ba2f-4d91-bccd-9957001605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36722A2-DE42-4B25-9000-77070689640F}">
  <ds:schemaRefs>
    <ds:schemaRef ds:uri="http://schemas.microsoft.com/sharepoint/v3/contenttype/forms"/>
  </ds:schemaRefs>
</ds:datastoreItem>
</file>

<file path=customXml/itemProps2.xml><?xml version="1.0" encoding="utf-8"?>
<ds:datastoreItem xmlns:ds="http://schemas.openxmlformats.org/officeDocument/2006/customXml" ds:itemID="{1F5D3EC4-20C6-45F8-85E6-698DD31F6E80}">
  <ds:schemaRefs>
    <ds:schemaRef ds:uri="660e0f9a-ba2f-4d91-bccd-99570016051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035BA507-7C54-4A34-B2E9-ACD78F0FDFA5}">
  <ds:schemaRefs>
    <ds:schemaRef ds:uri="660e0f9a-ba2f-4d91-bccd-99570016051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37</TotalTime>
  <Words>1153</Words>
  <Application>Microsoft Office PowerPoint</Application>
  <PresentationFormat>Widescreen</PresentationFormat>
  <Paragraphs>115</Paragraphs>
  <Slides>6</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PowerPoint Presentation</vt:lpstr>
      <vt:lpstr>Collaboration Across Library Units</vt:lpstr>
      <vt:lpstr>Chronicling Community Experiences/Expression</vt:lpstr>
      <vt:lpstr>Connect Campus &amp; Community to Library Collections &amp; Resources</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Kennedy, Laura</dc:creator>
  <cp:lastModifiedBy>Brown, Jodi R</cp:lastModifiedBy>
  <cp:revision>409</cp:revision>
  <dcterms:created xsi:type="dcterms:W3CDTF">2020-08-20T20:52:30Z</dcterms:created>
  <dcterms:modified xsi:type="dcterms:W3CDTF">2020-10-27T18:49:19Z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0x010100F73B9AEBE5B16E4283A5FD05D4A32759</vt:lpwstr>
  </property>
</Properties>
</file>