
<file path=[Content_Types].xml><?xml version="1.0" encoding="utf-8"?>
<Types xmlns="http://schemas.openxmlformats.org/package/2006/content-types">
  <Default Extension="png" ContentType="image/png"/>
  <Default Extension="bin" ContentType="audio/unknown"/>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90" r:id="rId2"/>
    <p:sldId id="259" r:id="rId3"/>
    <p:sldId id="291" r:id="rId4"/>
    <p:sldId id="294" r:id="rId5"/>
    <p:sldId id="295" r:id="rId6"/>
    <p:sldId id="260" r:id="rId7"/>
    <p:sldId id="261" r:id="rId8"/>
    <p:sldId id="258" r:id="rId9"/>
    <p:sldId id="293" r:id="rId10"/>
    <p:sldId id="287" r:id="rId11"/>
    <p:sldId id="297" r:id="rId12"/>
    <p:sldId id="305" r:id="rId13"/>
    <p:sldId id="301" r:id="rId14"/>
    <p:sldId id="296" r:id="rId15"/>
    <p:sldId id="298" r:id="rId16"/>
    <p:sldId id="302" r:id="rId17"/>
    <p:sldId id="304" r:id="rId18"/>
    <p:sldId id="272" r:id="rId19"/>
    <p:sldId id="270" r:id="rId20"/>
    <p:sldId id="274" r:id="rId21"/>
    <p:sldId id="285" r:id="rId22"/>
    <p:sldId id="284" r:id="rId23"/>
    <p:sldId id="289" r:id="rId24"/>
    <p:sldId id="286" r:id="rId25"/>
    <p:sldId id="300" r:id="rId26"/>
    <p:sldId id="276" r:id="rId27"/>
    <p:sldId id="277" r:id="rId28"/>
    <p:sldId id="299" r:id="rId29"/>
    <p:sldId id="307" r:id="rId30"/>
    <p:sldId id="306" r:id="rId31"/>
    <p:sldId id="279" r:id="rId32"/>
    <p:sldId id="280" r:id="rId33"/>
    <p:sldId id="283" r:id="rId34"/>
    <p:sldId id="282" r:id="rId35"/>
    <p:sldId id="267" r:id="rId36"/>
    <p:sldId id="308" r:id="rId37"/>
    <p:sldId id="263" r:id="rId38"/>
    <p:sldId id="264" r:id="rId39"/>
    <p:sldId id="265" r:id="rId40"/>
    <p:sldId id="266" r:id="rId41"/>
    <p:sldId id="309" r:id="rId42"/>
    <p:sldId id="269" r:id="rId43"/>
    <p:sldId id="288"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autoAdjust="0"/>
    <p:restoredTop sz="83356" autoAdjust="0"/>
  </p:normalViewPr>
  <p:slideViewPr>
    <p:cSldViewPr snapToGrid="0" snapToObjects="1">
      <p:cViewPr varScale="1">
        <p:scale>
          <a:sx n="108" d="100"/>
          <a:sy n="108" d="100"/>
        </p:scale>
        <p:origin x="2296" y="192"/>
      </p:cViewPr>
      <p:guideLst>
        <p:guide orient="horz" pos="2160"/>
        <p:guide pos="2880"/>
      </p:guideLst>
    </p:cSldViewPr>
  </p:slideViewPr>
  <p:outlineViewPr>
    <p:cViewPr>
      <p:scale>
        <a:sx n="33" d="100"/>
        <a:sy n="33" d="100"/>
      </p:scale>
      <p:origin x="0" y="8496"/>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Sheet1!$B$1</c:f>
              <c:strCache>
                <c:ptCount val="1"/>
                <c:pt idx="0">
                  <c:v>Series 1</c:v>
                </c:pt>
              </c:strCache>
            </c:strRef>
          </c:tx>
          <c:cat>
            <c:strRef>
              <c:f>Sheet1!$A$2:$A$5</c:f>
              <c:strCache>
                <c:ptCount val="4"/>
                <c:pt idx="0">
                  <c:v>1859</c:v>
                </c:pt>
                <c:pt idx="1">
                  <c:v>1865</c:v>
                </c:pt>
                <c:pt idx="2">
                  <c:v>Category 3</c:v>
                </c:pt>
                <c:pt idx="3">
                  <c:v>Category 4</c:v>
                </c:pt>
              </c:strCache>
            </c:strRef>
          </c:cat>
          <c:val>
            <c:numRef>
              <c:f>Sheet1!$B$2:$B$5</c:f>
              <c:numCache>
                <c:formatCode>#,##0</c:formatCode>
                <c:ptCount val="4"/>
                <c:pt idx="0">
                  <c:v>20000</c:v>
                </c:pt>
                <c:pt idx="1">
                  <c:v>2000000</c:v>
                </c:pt>
              </c:numCache>
            </c:numRef>
          </c:val>
          <c:extLst>
            <c:ext xmlns:c16="http://schemas.microsoft.com/office/drawing/2014/chart" uri="{C3380CC4-5D6E-409C-BE32-E72D297353CC}">
              <c16:uniqueId val="{00000000-2833-EC45-9142-B5CDD702333A}"/>
            </c:ext>
          </c:extLst>
        </c:ser>
        <c:ser>
          <c:idx val="1"/>
          <c:order val="1"/>
          <c:tx>
            <c:strRef>
              <c:f>Sheet1!$C$1</c:f>
              <c:strCache>
                <c:ptCount val="1"/>
                <c:pt idx="0">
                  <c:v>Column1</c:v>
                </c:pt>
              </c:strCache>
            </c:strRef>
          </c:tx>
          <c:cat>
            <c:strRef>
              <c:f>Sheet1!$A$2:$A$5</c:f>
              <c:strCache>
                <c:ptCount val="4"/>
                <c:pt idx="0">
                  <c:v>1859</c:v>
                </c:pt>
                <c:pt idx="1">
                  <c:v>1865</c:v>
                </c:pt>
                <c:pt idx="2">
                  <c:v>Category 3</c:v>
                </c:pt>
                <c:pt idx="3">
                  <c:v>Category 4</c:v>
                </c:pt>
              </c:strCache>
            </c:strRef>
          </c:cat>
          <c:val>
            <c:numRef>
              <c:f>Sheet1!$C$2:$C$5</c:f>
              <c:numCache>
                <c:formatCode>General</c:formatCode>
                <c:ptCount val="4"/>
              </c:numCache>
            </c:numRef>
          </c:val>
          <c:extLst>
            <c:ext xmlns:c16="http://schemas.microsoft.com/office/drawing/2014/chart" uri="{C3380CC4-5D6E-409C-BE32-E72D297353CC}">
              <c16:uniqueId val="{00000001-2833-EC45-9142-B5CDD702333A}"/>
            </c:ext>
          </c:extLst>
        </c:ser>
        <c:ser>
          <c:idx val="2"/>
          <c:order val="2"/>
          <c:tx>
            <c:strRef>
              <c:f>Sheet1!$D$1</c:f>
              <c:strCache>
                <c:ptCount val="1"/>
                <c:pt idx="0">
                  <c:v>Series 3</c:v>
                </c:pt>
              </c:strCache>
            </c:strRef>
          </c:tx>
          <c:cat>
            <c:strRef>
              <c:f>Sheet1!$A$2:$A$5</c:f>
              <c:strCache>
                <c:ptCount val="4"/>
                <c:pt idx="0">
                  <c:v>1859</c:v>
                </c:pt>
                <c:pt idx="1">
                  <c:v>1865</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2-2833-EC45-9142-B5CDD702333A}"/>
            </c:ext>
          </c:extLst>
        </c:ser>
        <c:dLbls>
          <c:showLegendKey val="0"/>
          <c:showVal val="0"/>
          <c:showCatName val="0"/>
          <c:showSerName val="0"/>
          <c:showPercent val="0"/>
          <c:showBubbleSize val="0"/>
          <c:showLeaderLines val="1"/>
        </c:dLbls>
        <c:firstSliceAng val="0"/>
      </c:pieChart>
    </c:plotArea>
    <c:legend>
      <c:legendPos val="r"/>
      <c:legendEntry>
        <c:idx val="2"/>
        <c:delete val="1"/>
      </c:legendEntry>
      <c:legendEntry>
        <c:idx val="3"/>
        <c:delete val="1"/>
      </c:legendEntry>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107151-8AFA-8642-AEC1-7A986E9C1F4B}"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en-US"/>
        </a:p>
      </dgm:t>
    </dgm:pt>
    <dgm:pt modelId="{FE5EF5B1-3EAE-C343-B4BB-CF089A847F3E}">
      <dgm:prSet phldrT="[Text]"/>
      <dgm:spPr/>
      <dgm:t>
        <a:bodyPr/>
        <a:lstStyle/>
        <a:p>
          <a:r>
            <a:rPr lang="en-US"/>
            <a:t>US Sanitary Commission</a:t>
          </a:r>
          <a:endParaRPr lang="en-US" dirty="0"/>
        </a:p>
      </dgm:t>
    </dgm:pt>
    <dgm:pt modelId="{FCF6202E-5322-324B-A9D3-EF9180013EBA}" type="parTrans" cxnId="{ED927B9C-50D5-AC40-B5FD-831379484B0B}">
      <dgm:prSet/>
      <dgm:spPr/>
      <dgm:t>
        <a:bodyPr/>
        <a:lstStyle/>
        <a:p>
          <a:endParaRPr lang="en-US"/>
        </a:p>
      </dgm:t>
    </dgm:pt>
    <dgm:pt modelId="{5796ED6F-9D61-2246-BE14-C77FBFB4CB38}" type="sibTrans" cxnId="{ED927B9C-50D5-AC40-B5FD-831379484B0B}">
      <dgm:prSet/>
      <dgm:spPr/>
      <dgm:t>
        <a:bodyPr/>
        <a:lstStyle/>
        <a:p>
          <a:endParaRPr lang="en-US"/>
        </a:p>
      </dgm:t>
    </dgm:pt>
    <dgm:pt modelId="{2BCF0977-2606-DA4D-B29C-F3B2B7A5E36B}">
      <dgm:prSet phldrT="[Text]"/>
      <dgm:spPr/>
      <dgm:t>
        <a:bodyPr/>
        <a:lstStyle/>
        <a:p>
          <a:r>
            <a:rPr lang="en-US" dirty="0"/>
            <a:t>Inspection – Camps/hospitals</a:t>
          </a:r>
        </a:p>
      </dgm:t>
    </dgm:pt>
    <dgm:pt modelId="{6DFCDDBF-AEFD-1F4B-8B77-177FD822ACBB}" type="parTrans" cxnId="{329687F3-4640-2F49-B489-B7070F56D7C9}">
      <dgm:prSet/>
      <dgm:spPr/>
      <dgm:t>
        <a:bodyPr/>
        <a:lstStyle/>
        <a:p>
          <a:endParaRPr lang="en-US"/>
        </a:p>
      </dgm:t>
    </dgm:pt>
    <dgm:pt modelId="{5F2726CA-6067-CA41-B3B6-D55BD0A48342}" type="sibTrans" cxnId="{329687F3-4640-2F49-B489-B7070F56D7C9}">
      <dgm:prSet/>
      <dgm:spPr/>
      <dgm:t>
        <a:bodyPr/>
        <a:lstStyle/>
        <a:p>
          <a:endParaRPr lang="en-US"/>
        </a:p>
      </dgm:t>
    </dgm:pt>
    <dgm:pt modelId="{FD12047B-4B82-E44E-8829-C76E265258EA}">
      <dgm:prSet phldrT="[Text]"/>
      <dgm:spPr/>
      <dgm:t>
        <a:bodyPr/>
        <a:lstStyle/>
        <a:p>
          <a:r>
            <a:rPr lang="en-US" dirty="0"/>
            <a:t>Relief Supplies</a:t>
          </a:r>
        </a:p>
      </dgm:t>
    </dgm:pt>
    <dgm:pt modelId="{ECA2E790-4ADB-154F-82FF-6C6E50537656}" type="parTrans" cxnId="{C1E2134C-A8D5-874E-AB68-4839113A1BAA}">
      <dgm:prSet/>
      <dgm:spPr/>
      <dgm:t>
        <a:bodyPr/>
        <a:lstStyle/>
        <a:p>
          <a:endParaRPr lang="en-US"/>
        </a:p>
      </dgm:t>
    </dgm:pt>
    <dgm:pt modelId="{967FBE68-54BF-814E-81E8-F82447A3A592}" type="sibTrans" cxnId="{C1E2134C-A8D5-874E-AB68-4839113A1BAA}">
      <dgm:prSet/>
      <dgm:spPr/>
      <dgm:t>
        <a:bodyPr/>
        <a:lstStyle/>
        <a:p>
          <a:endParaRPr lang="en-US"/>
        </a:p>
      </dgm:t>
    </dgm:pt>
    <dgm:pt modelId="{A965BAC5-4DF1-AA4D-BC5C-2AE3B23A8B4C}" type="pres">
      <dgm:prSet presAssocID="{A5107151-8AFA-8642-AEC1-7A986E9C1F4B}" presName="hierChild1" presStyleCnt="0">
        <dgm:presLayoutVars>
          <dgm:chPref val="1"/>
          <dgm:dir/>
          <dgm:animOne val="branch"/>
          <dgm:animLvl val="lvl"/>
          <dgm:resizeHandles/>
        </dgm:presLayoutVars>
      </dgm:prSet>
      <dgm:spPr/>
    </dgm:pt>
    <dgm:pt modelId="{4ED37087-D541-FA49-A223-5C28E5024219}" type="pres">
      <dgm:prSet presAssocID="{FE5EF5B1-3EAE-C343-B4BB-CF089A847F3E}" presName="hierRoot1" presStyleCnt="0"/>
      <dgm:spPr/>
    </dgm:pt>
    <dgm:pt modelId="{DFF555EC-D9D3-294D-8384-BB45D626C009}" type="pres">
      <dgm:prSet presAssocID="{FE5EF5B1-3EAE-C343-B4BB-CF089A847F3E}" presName="composite" presStyleCnt="0"/>
      <dgm:spPr/>
    </dgm:pt>
    <dgm:pt modelId="{AEA1DEFC-E162-6E41-82DF-B8F163E5A45F}" type="pres">
      <dgm:prSet presAssocID="{FE5EF5B1-3EAE-C343-B4BB-CF089A847F3E}" presName="background" presStyleLbl="node0" presStyleIdx="0" presStyleCnt="1"/>
      <dgm:spPr/>
    </dgm:pt>
    <dgm:pt modelId="{DA068D14-1587-724E-B784-864670EB093B}" type="pres">
      <dgm:prSet presAssocID="{FE5EF5B1-3EAE-C343-B4BB-CF089A847F3E}" presName="text" presStyleLbl="fgAcc0" presStyleIdx="0" presStyleCnt="1">
        <dgm:presLayoutVars>
          <dgm:chPref val="3"/>
        </dgm:presLayoutVars>
      </dgm:prSet>
      <dgm:spPr/>
    </dgm:pt>
    <dgm:pt modelId="{1F31B928-E2AE-4B4E-9486-6506C2495CAD}" type="pres">
      <dgm:prSet presAssocID="{FE5EF5B1-3EAE-C343-B4BB-CF089A847F3E}" presName="hierChild2" presStyleCnt="0"/>
      <dgm:spPr/>
    </dgm:pt>
    <dgm:pt modelId="{8715B073-2B54-D243-A1A3-A6613B9E197B}" type="pres">
      <dgm:prSet presAssocID="{6DFCDDBF-AEFD-1F4B-8B77-177FD822ACBB}" presName="Name10" presStyleLbl="parChTrans1D2" presStyleIdx="0" presStyleCnt="2"/>
      <dgm:spPr/>
    </dgm:pt>
    <dgm:pt modelId="{529CEA7E-82D0-A545-90E2-091488A89700}" type="pres">
      <dgm:prSet presAssocID="{2BCF0977-2606-DA4D-B29C-F3B2B7A5E36B}" presName="hierRoot2" presStyleCnt="0"/>
      <dgm:spPr/>
    </dgm:pt>
    <dgm:pt modelId="{DC1659A9-76AB-D340-8C07-C520128971D9}" type="pres">
      <dgm:prSet presAssocID="{2BCF0977-2606-DA4D-B29C-F3B2B7A5E36B}" presName="composite2" presStyleCnt="0"/>
      <dgm:spPr/>
    </dgm:pt>
    <dgm:pt modelId="{EA6BCE76-2CD7-194F-B176-716A9F42AF49}" type="pres">
      <dgm:prSet presAssocID="{2BCF0977-2606-DA4D-B29C-F3B2B7A5E36B}" presName="background2" presStyleLbl="node2" presStyleIdx="0" presStyleCnt="2"/>
      <dgm:spPr/>
    </dgm:pt>
    <dgm:pt modelId="{13D3A48B-7434-ED41-A3C6-B2AF99A073FB}" type="pres">
      <dgm:prSet presAssocID="{2BCF0977-2606-DA4D-B29C-F3B2B7A5E36B}" presName="text2" presStyleLbl="fgAcc2" presStyleIdx="0" presStyleCnt="2">
        <dgm:presLayoutVars>
          <dgm:chPref val="3"/>
        </dgm:presLayoutVars>
      </dgm:prSet>
      <dgm:spPr/>
    </dgm:pt>
    <dgm:pt modelId="{3EF65057-4E11-8D4B-ADA5-D32454F7C086}" type="pres">
      <dgm:prSet presAssocID="{2BCF0977-2606-DA4D-B29C-F3B2B7A5E36B}" presName="hierChild3" presStyleCnt="0"/>
      <dgm:spPr/>
    </dgm:pt>
    <dgm:pt modelId="{408E0E58-187E-2147-AE13-E8EFC39AB344}" type="pres">
      <dgm:prSet presAssocID="{ECA2E790-4ADB-154F-82FF-6C6E50537656}" presName="Name10" presStyleLbl="parChTrans1D2" presStyleIdx="1" presStyleCnt="2"/>
      <dgm:spPr/>
    </dgm:pt>
    <dgm:pt modelId="{A33EEB33-4D1C-0644-86E8-AA010067EC42}" type="pres">
      <dgm:prSet presAssocID="{FD12047B-4B82-E44E-8829-C76E265258EA}" presName="hierRoot2" presStyleCnt="0"/>
      <dgm:spPr/>
    </dgm:pt>
    <dgm:pt modelId="{D76A78F5-6769-CE49-9F36-A0A3772DE20C}" type="pres">
      <dgm:prSet presAssocID="{FD12047B-4B82-E44E-8829-C76E265258EA}" presName="composite2" presStyleCnt="0"/>
      <dgm:spPr/>
    </dgm:pt>
    <dgm:pt modelId="{E9BCF988-55D5-9A48-AC72-4BD6068603F8}" type="pres">
      <dgm:prSet presAssocID="{FD12047B-4B82-E44E-8829-C76E265258EA}" presName="background2" presStyleLbl="node2" presStyleIdx="1" presStyleCnt="2"/>
      <dgm:spPr/>
    </dgm:pt>
    <dgm:pt modelId="{DDCCB0AB-9D53-F94C-A45A-D0E692439143}" type="pres">
      <dgm:prSet presAssocID="{FD12047B-4B82-E44E-8829-C76E265258EA}" presName="text2" presStyleLbl="fgAcc2" presStyleIdx="1" presStyleCnt="2">
        <dgm:presLayoutVars>
          <dgm:chPref val="3"/>
        </dgm:presLayoutVars>
      </dgm:prSet>
      <dgm:spPr/>
    </dgm:pt>
    <dgm:pt modelId="{3F2C24D4-27CD-9242-B79D-268D467D07E7}" type="pres">
      <dgm:prSet presAssocID="{FD12047B-4B82-E44E-8829-C76E265258EA}" presName="hierChild3" presStyleCnt="0"/>
      <dgm:spPr/>
    </dgm:pt>
  </dgm:ptLst>
  <dgm:cxnLst>
    <dgm:cxn modelId="{AC669B00-777E-0D4D-9B83-00D4B29235D1}" type="presOf" srcId="{ECA2E790-4ADB-154F-82FF-6C6E50537656}" destId="{408E0E58-187E-2147-AE13-E8EFC39AB344}" srcOrd="0" destOrd="0" presId="urn:microsoft.com/office/officeart/2005/8/layout/hierarchy1"/>
    <dgm:cxn modelId="{ED9ABA05-036F-8247-AA8E-5350C2451098}" type="presOf" srcId="{2BCF0977-2606-DA4D-B29C-F3B2B7A5E36B}" destId="{13D3A48B-7434-ED41-A3C6-B2AF99A073FB}" srcOrd="0" destOrd="0" presId="urn:microsoft.com/office/officeart/2005/8/layout/hierarchy1"/>
    <dgm:cxn modelId="{5F385440-ABAC-8548-AD1B-EE8BA4FE2909}" type="presOf" srcId="{FD12047B-4B82-E44E-8829-C76E265258EA}" destId="{DDCCB0AB-9D53-F94C-A45A-D0E692439143}" srcOrd="0" destOrd="0" presId="urn:microsoft.com/office/officeart/2005/8/layout/hierarchy1"/>
    <dgm:cxn modelId="{C1E2134C-A8D5-874E-AB68-4839113A1BAA}" srcId="{FE5EF5B1-3EAE-C343-B4BB-CF089A847F3E}" destId="{FD12047B-4B82-E44E-8829-C76E265258EA}" srcOrd="1" destOrd="0" parTransId="{ECA2E790-4ADB-154F-82FF-6C6E50537656}" sibTransId="{967FBE68-54BF-814E-81E8-F82447A3A592}"/>
    <dgm:cxn modelId="{2C3D964E-B4E6-FF44-AF48-6A96AD73E30B}" type="presOf" srcId="{FE5EF5B1-3EAE-C343-B4BB-CF089A847F3E}" destId="{DA068D14-1587-724E-B784-864670EB093B}" srcOrd="0" destOrd="0" presId="urn:microsoft.com/office/officeart/2005/8/layout/hierarchy1"/>
    <dgm:cxn modelId="{ED927B9C-50D5-AC40-B5FD-831379484B0B}" srcId="{A5107151-8AFA-8642-AEC1-7A986E9C1F4B}" destId="{FE5EF5B1-3EAE-C343-B4BB-CF089A847F3E}" srcOrd="0" destOrd="0" parTransId="{FCF6202E-5322-324B-A9D3-EF9180013EBA}" sibTransId="{5796ED6F-9D61-2246-BE14-C77FBFB4CB38}"/>
    <dgm:cxn modelId="{8C8467D9-16E3-984E-AEA0-D38F4CD4C5D9}" type="presOf" srcId="{A5107151-8AFA-8642-AEC1-7A986E9C1F4B}" destId="{A965BAC5-4DF1-AA4D-BC5C-2AE3B23A8B4C}" srcOrd="0" destOrd="0" presId="urn:microsoft.com/office/officeart/2005/8/layout/hierarchy1"/>
    <dgm:cxn modelId="{329687F3-4640-2F49-B489-B7070F56D7C9}" srcId="{FE5EF5B1-3EAE-C343-B4BB-CF089A847F3E}" destId="{2BCF0977-2606-DA4D-B29C-F3B2B7A5E36B}" srcOrd="0" destOrd="0" parTransId="{6DFCDDBF-AEFD-1F4B-8B77-177FD822ACBB}" sibTransId="{5F2726CA-6067-CA41-B3B6-D55BD0A48342}"/>
    <dgm:cxn modelId="{E2559DFF-1E23-7D4C-AA86-3DF618741F2A}" type="presOf" srcId="{6DFCDDBF-AEFD-1F4B-8B77-177FD822ACBB}" destId="{8715B073-2B54-D243-A1A3-A6613B9E197B}" srcOrd="0" destOrd="0" presId="urn:microsoft.com/office/officeart/2005/8/layout/hierarchy1"/>
    <dgm:cxn modelId="{A08CDC04-8B41-8846-8269-FC09A3359806}" type="presParOf" srcId="{A965BAC5-4DF1-AA4D-BC5C-2AE3B23A8B4C}" destId="{4ED37087-D541-FA49-A223-5C28E5024219}" srcOrd="0" destOrd="0" presId="urn:microsoft.com/office/officeart/2005/8/layout/hierarchy1"/>
    <dgm:cxn modelId="{48F74273-1266-3C44-B41A-5D7D8F6A7B55}" type="presParOf" srcId="{4ED37087-D541-FA49-A223-5C28E5024219}" destId="{DFF555EC-D9D3-294D-8384-BB45D626C009}" srcOrd="0" destOrd="0" presId="urn:microsoft.com/office/officeart/2005/8/layout/hierarchy1"/>
    <dgm:cxn modelId="{3D1F1CA3-4F29-A34F-847C-36DBE559C1C4}" type="presParOf" srcId="{DFF555EC-D9D3-294D-8384-BB45D626C009}" destId="{AEA1DEFC-E162-6E41-82DF-B8F163E5A45F}" srcOrd="0" destOrd="0" presId="urn:microsoft.com/office/officeart/2005/8/layout/hierarchy1"/>
    <dgm:cxn modelId="{5AE64EAC-47F1-2246-A86A-645D0C763645}" type="presParOf" srcId="{DFF555EC-D9D3-294D-8384-BB45D626C009}" destId="{DA068D14-1587-724E-B784-864670EB093B}" srcOrd="1" destOrd="0" presId="urn:microsoft.com/office/officeart/2005/8/layout/hierarchy1"/>
    <dgm:cxn modelId="{B4A000C9-D40D-9E46-86BD-F6EB5A785BBA}" type="presParOf" srcId="{4ED37087-D541-FA49-A223-5C28E5024219}" destId="{1F31B928-E2AE-4B4E-9486-6506C2495CAD}" srcOrd="1" destOrd="0" presId="urn:microsoft.com/office/officeart/2005/8/layout/hierarchy1"/>
    <dgm:cxn modelId="{F35DB1E9-E2F2-9241-9C7C-A62D81EF0255}" type="presParOf" srcId="{1F31B928-E2AE-4B4E-9486-6506C2495CAD}" destId="{8715B073-2B54-D243-A1A3-A6613B9E197B}" srcOrd="0" destOrd="0" presId="urn:microsoft.com/office/officeart/2005/8/layout/hierarchy1"/>
    <dgm:cxn modelId="{16E3A9BE-2579-074C-9FBC-E14EC165415E}" type="presParOf" srcId="{1F31B928-E2AE-4B4E-9486-6506C2495CAD}" destId="{529CEA7E-82D0-A545-90E2-091488A89700}" srcOrd="1" destOrd="0" presId="urn:microsoft.com/office/officeart/2005/8/layout/hierarchy1"/>
    <dgm:cxn modelId="{2DC673E1-3CEC-4340-9692-687FEC2C9BC4}" type="presParOf" srcId="{529CEA7E-82D0-A545-90E2-091488A89700}" destId="{DC1659A9-76AB-D340-8C07-C520128971D9}" srcOrd="0" destOrd="0" presId="urn:microsoft.com/office/officeart/2005/8/layout/hierarchy1"/>
    <dgm:cxn modelId="{1325B379-5720-9948-A5AF-B199862EA196}" type="presParOf" srcId="{DC1659A9-76AB-D340-8C07-C520128971D9}" destId="{EA6BCE76-2CD7-194F-B176-716A9F42AF49}" srcOrd="0" destOrd="0" presId="urn:microsoft.com/office/officeart/2005/8/layout/hierarchy1"/>
    <dgm:cxn modelId="{69936E53-DC05-CE4A-96BE-21BC6D27034E}" type="presParOf" srcId="{DC1659A9-76AB-D340-8C07-C520128971D9}" destId="{13D3A48B-7434-ED41-A3C6-B2AF99A073FB}" srcOrd="1" destOrd="0" presId="urn:microsoft.com/office/officeart/2005/8/layout/hierarchy1"/>
    <dgm:cxn modelId="{4C59616F-05D2-6547-9E38-A8DC145AD523}" type="presParOf" srcId="{529CEA7E-82D0-A545-90E2-091488A89700}" destId="{3EF65057-4E11-8D4B-ADA5-D32454F7C086}" srcOrd="1" destOrd="0" presId="urn:microsoft.com/office/officeart/2005/8/layout/hierarchy1"/>
    <dgm:cxn modelId="{075BA49E-0ED2-0240-B173-4AEC72DAF65D}" type="presParOf" srcId="{1F31B928-E2AE-4B4E-9486-6506C2495CAD}" destId="{408E0E58-187E-2147-AE13-E8EFC39AB344}" srcOrd="2" destOrd="0" presId="urn:microsoft.com/office/officeart/2005/8/layout/hierarchy1"/>
    <dgm:cxn modelId="{19246B93-389D-9F49-9F77-97DA08F0C9F1}" type="presParOf" srcId="{1F31B928-E2AE-4B4E-9486-6506C2495CAD}" destId="{A33EEB33-4D1C-0644-86E8-AA010067EC42}" srcOrd="3" destOrd="0" presId="urn:microsoft.com/office/officeart/2005/8/layout/hierarchy1"/>
    <dgm:cxn modelId="{478E9350-47CF-5240-AA0D-45E855274BAB}" type="presParOf" srcId="{A33EEB33-4D1C-0644-86E8-AA010067EC42}" destId="{D76A78F5-6769-CE49-9F36-A0A3772DE20C}" srcOrd="0" destOrd="0" presId="urn:microsoft.com/office/officeart/2005/8/layout/hierarchy1"/>
    <dgm:cxn modelId="{A14B3D3C-40EE-F944-AE9C-A03A03439DE2}" type="presParOf" srcId="{D76A78F5-6769-CE49-9F36-A0A3772DE20C}" destId="{E9BCF988-55D5-9A48-AC72-4BD6068603F8}" srcOrd="0" destOrd="0" presId="urn:microsoft.com/office/officeart/2005/8/layout/hierarchy1"/>
    <dgm:cxn modelId="{FF447CA3-990F-C34D-9C10-BE83A3004F1E}" type="presParOf" srcId="{D76A78F5-6769-CE49-9F36-A0A3772DE20C}" destId="{DDCCB0AB-9D53-F94C-A45A-D0E692439143}" srcOrd="1" destOrd="0" presId="urn:microsoft.com/office/officeart/2005/8/layout/hierarchy1"/>
    <dgm:cxn modelId="{84AFDA4F-9171-5B42-B283-98403E3384FF}" type="presParOf" srcId="{A33EEB33-4D1C-0644-86E8-AA010067EC42}" destId="{3F2C24D4-27CD-9242-B79D-268D467D07E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107151-8AFA-8642-AEC1-7A986E9C1F4B}"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en-US"/>
        </a:p>
      </dgm:t>
    </dgm:pt>
    <dgm:pt modelId="{FE5EF5B1-3EAE-C343-B4BB-CF089A847F3E}">
      <dgm:prSet phldrT="[Text]" custT="1"/>
      <dgm:spPr/>
      <dgm:t>
        <a:bodyPr/>
        <a:lstStyle/>
        <a:p>
          <a:r>
            <a:rPr lang="en-US" sz="1600" dirty="0"/>
            <a:t>US Sanitary Commission</a:t>
          </a:r>
        </a:p>
      </dgm:t>
    </dgm:pt>
    <dgm:pt modelId="{FCF6202E-5322-324B-A9D3-EF9180013EBA}" type="parTrans" cxnId="{ED927B9C-50D5-AC40-B5FD-831379484B0B}">
      <dgm:prSet/>
      <dgm:spPr/>
      <dgm:t>
        <a:bodyPr/>
        <a:lstStyle/>
        <a:p>
          <a:endParaRPr lang="en-US"/>
        </a:p>
      </dgm:t>
    </dgm:pt>
    <dgm:pt modelId="{5796ED6F-9D61-2246-BE14-C77FBFB4CB38}" type="sibTrans" cxnId="{ED927B9C-50D5-AC40-B5FD-831379484B0B}">
      <dgm:prSet/>
      <dgm:spPr/>
      <dgm:t>
        <a:bodyPr/>
        <a:lstStyle/>
        <a:p>
          <a:endParaRPr lang="en-US"/>
        </a:p>
      </dgm:t>
    </dgm:pt>
    <dgm:pt modelId="{2BCF0977-2606-DA4D-B29C-F3B2B7A5E36B}">
      <dgm:prSet phldrT="[Text]" custT="1"/>
      <dgm:spPr/>
      <dgm:t>
        <a:bodyPr/>
        <a:lstStyle/>
        <a:p>
          <a:r>
            <a:rPr lang="en-US" sz="1600" dirty="0"/>
            <a:t>Inspection – Camps/hospitals</a:t>
          </a:r>
        </a:p>
      </dgm:t>
    </dgm:pt>
    <dgm:pt modelId="{6DFCDDBF-AEFD-1F4B-8B77-177FD822ACBB}" type="parTrans" cxnId="{329687F3-4640-2F49-B489-B7070F56D7C9}">
      <dgm:prSet/>
      <dgm:spPr/>
      <dgm:t>
        <a:bodyPr/>
        <a:lstStyle/>
        <a:p>
          <a:endParaRPr lang="en-US"/>
        </a:p>
      </dgm:t>
    </dgm:pt>
    <dgm:pt modelId="{5F2726CA-6067-CA41-B3B6-D55BD0A48342}" type="sibTrans" cxnId="{329687F3-4640-2F49-B489-B7070F56D7C9}">
      <dgm:prSet/>
      <dgm:spPr/>
      <dgm:t>
        <a:bodyPr/>
        <a:lstStyle/>
        <a:p>
          <a:endParaRPr lang="en-US"/>
        </a:p>
      </dgm:t>
    </dgm:pt>
    <dgm:pt modelId="{FD12047B-4B82-E44E-8829-C76E265258EA}">
      <dgm:prSet phldrT="[Text]" custT="1"/>
      <dgm:spPr>
        <a:solidFill>
          <a:schemeClr val="accent2">
            <a:lumMod val="40000"/>
            <a:lumOff val="60000"/>
          </a:schemeClr>
        </a:solidFill>
      </dgm:spPr>
      <dgm:t>
        <a:bodyPr/>
        <a:lstStyle/>
        <a:p>
          <a:r>
            <a:rPr lang="en-US" sz="1600" dirty="0"/>
            <a:t>Relief Supplies</a:t>
          </a:r>
        </a:p>
      </dgm:t>
    </dgm:pt>
    <dgm:pt modelId="{ECA2E790-4ADB-154F-82FF-6C6E50537656}" type="parTrans" cxnId="{C1E2134C-A8D5-874E-AB68-4839113A1BAA}">
      <dgm:prSet/>
      <dgm:spPr/>
      <dgm:t>
        <a:bodyPr/>
        <a:lstStyle/>
        <a:p>
          <a:endParaRPr lang="en-US"/>
        </a:p>
      </dgm:t>
    </dgm:pt>
    <dgm:pt modelId="{967FBE68-54BF-814E-81E8-F82447A3A592}" type="sibTrans" cxnId="{C1E2134C-A8D5-874E-AB68-4839113A1BAA}">
      <dgm:prSet/>
      <dgm:spPr/>
      <dgm:t>
        <a:bodyPr/>
        <a:lstStyle/>
        <a:p>
          <a:endParaRPr lang="en-US"/>
        </a:p>
      </dgm:t>
    </dgm:pt>
    <dgm:pt modelId="{07901930-DCDD-F641-9A09-DBC7E3F3955A}">
      <dgm:prSet phldrT="[Text]" custT="1"/>
      <dgm:spPr>
        <a:solidFill>
          <a:schemeClr val="accent2">
            <a:lumMod val="40000"/>
            <a:lumOff val="60000"/>
          </a:schemeClr>
        </a:solidFill>
      </dgm:spPr>
      <dgm:t>
        <a:bodyPr/>
        <a:lstStyle/>
        <a:p>
          <a:r>
            <a:rPr lang="en-US" sz="1600" dirty="0"/>
            <a:t>Convalescence homes</a:t>
          </a:r>
        </a:p>
      </dgm:t>
    </dgm:pt>
    <dgm:pt modelId="{2A121E75-76ED-1848-9744-8E73FCD95C44}" type="parTrans" cxnId="{3D620737-AEE5-F24A-AA72-0D9452844D58}">
      <dgm:prSet/>
      <dgm:spPr/>
      <dgm:t>
        <a:bodyPr/>
        <a:lstStyle/>
        <a:p>
          <a:endParaRPr lang="en-US"/>
        </a:p>
      </dgm:t>
    </dgm:pt>
    <dgm:pt modelId="{100AFAFE-905D-0147-B38E-55EDDB7E5D99}" type="sibTrans" cxnId="{3D620737-AEE5-F24A-AA72-0D9452844D58}">
      <dgm:prSet/>
      <dgm:spPr/>
      <dgm:t>
        <a:bodyPr/>
        <a:lstStyle/>
        <a:p>
          <a:endParaRPr lang="en-US"/>
        </a:p>
      </dgm:t>
    </dgm:pt>
    <dgm:pt modelId="{09F3A988-E271-D64A-A2B2-5D6E9A6CA016}">
      <dgm:prSet phldrT="[Text]" custT="1"/>
      <dgm:spPr>
        <a:solidFill>
          <a:schemeClr val="accent2">
            <a:lumMod val="40000"/>
            <a:lumOff val="60000"/>
          </a:schemeClr>
        </a:solidFill>
      </dgm:spPr>
      <dgm:t>
        <a:bodyPr/>
        <a:lstStyle/>
        <a:p>
          <a:r>
            <a:rPr lang="en-US" sz="1600" dirty="0"/>
            <a:t>Nursing sick</a:t>
          </a:r>
        </a:p>
      </dgm:t>
    </dgm:pt>
    <dgm:pt modelId="{05F8C915-9BAB-8B45-950E-621EB8844EE1}" type="parTrans" cxnId="{F66D0278-E077-6E44-9E2A-C6BD4C10BB5D}">
      <dgm:prSet/>
      <dgm:spPr/>
      <dgm:t>
        <a:bodyPr/>
        <a:lstStyle/>
        <a:p>
          <a:endParaRPr lang="en-US"/>
        </a:p>
      </dgm:t>
    </dgm:pt>
    <dgm:pt modelId="{40B3D685-84EB-E944-9456-6A9CB1F10BC8}" type="sibTrans" cxnId="{F66D0278-E077-6E44-9E2A-C6BD4C10BB5D}">
      <dgm:prSet/>
      <dgm:spPr/>
      <dgm:t>
        <a:bodyPr/>
        <a:lstStyle/>
        <a:p>
          <a:endParaRPr lang="en-US"/>
        </a:p>
      </dgm:t>
    </dgm:pt>
    <dgm:pt modelId="{3925B9FD-9CEA-5249-8ACD-1FBF4A535446}">
      <dgm:prSet phldrT="[Text]" custT="1"/>
      <dgm:spPr>
        <a:solidFill>
          <a:schemeClr val="accent2">
            <a:lumMod val="40000"/>
            <a:lumOff val="60000"/>
          </a:schemeClr>
        </a:solidFill>
      </dgm:spPr>
      <dgm:t>
        <a:bodyPr/>
        <a:lstStyle/>
        <a:p>
          <a:r>
            <a:rPr lang="en-US" sz="1600" dirty="0"/>
            <a:t>Collect Supplies</a:t>
          </a:r>
        </a:p>
      </dgm:t>
    </dgm:pt>
    <dgm:pt modelId="{7A82AD61-C58D-F543-ACF3-1D1A630E5CA5}" type="parTrans" cxnId="{FBA0A73E-46A8-DD46-8A71-688DEA356D35}">
      <dgm:prSet/>
      <dgm:spPr/>
      <dgm:t>
        <a:bodyPr/>
        <a:lstStyle/>
        <a:p>
          <a:endParaRPr lang="en-US"/>
        </a:p>
      </dgm:t>
    </dgm:pt>
    <dgm:pt modelId="{45046255-3702-1B4E-8854-5D0ECDC55BB6}" type="sibTrans" cxnId="{FBA0A73E-46A8-DD46-8A71-688DEA356D35}">
      <dgm:prSet/>
      <dgm:spPr/>
      <dgm:t>
        <a:bodyPr/>
        <a:lstStyle/>
        <a:p>
          <a:endParaRPr lang="en-US"/>
        </a:p>
      </dgm:t>
    </dgm:pt>
    <dgm:pt modelId="{D9E97889-B304-0843-B6E2-E861FDF89522}">
      <dgm:prSet phldrT="[Text]" custT="1"/>
      <dgm:spPr>
        <a:solidFill>
          <a:schemeClr val="accent2">
            <a:lumMod val="40000"/>
            <a:lumOff val="60000"/>
          </a:schemeClr>
        </a:solidFill>
      </dgm:spPr>
      <dgm:t>
        <a:bodyPr/>
        <a:lstStyle/>
        <a:p>
          <a:r>
            <a:rPr lang="en-US" sz="1600" dirty="0"/>
            <a:t>Messages to families</a:t>
          </a:r>
        </a:p>
      </dgm:t>
    </dgm:pt>
    <dgm:pt modelId="{C16F7749-9E86-2B4F-AF5E-359153E81187}" type="parTrans" cxnId="{CADDF0A8-0BE4-3042-8E09-FBC4CFD7235C}">
      <dgm:prSet/>
      <dgm:spPr/>
      <dgm:t>
        <a:bodyPr/>
        <a:lstStyle/>
        <a:p>
          <a:endParaRPr lang="en-US"/>
        </a:p>
      </dgm:t>
    </dgm:pt>
    <dgm:pt modelId="{8E067950-AE24-604E-B551-A4B749BA493A}" type="sibTrans" cxnId="{CADDF0A8-0BE4-3042-8E09-FBC4CFD7235C}">
      <dgm:prSet/>
      <dgm:spPr/>
      <dgm:t>
        <a:bodyPr/>
        <a:lstStyle/>
        <a:p>
          <a:endParaRPr lang="en-US"/>
        </a:p>
      </dgm:t>
    </dgm:pt>
    <dgm:pt modelId="{032CA07D-0DC4-3E4D-98BE-B7039E7AFEA1}">
      <dgm:prSet phldrT="[Text]" custT="1"/>
      <dgm:spPr>
        <a:solidFill>
          <a:schemeClr val="accent2">
            <a:lumMod val="40000"/>
            <a:lumOff val="60000"/>
          </a:schemeClr>
        </a:solidFill>
      </dgm:spPr>
      <dgm:t>
        <a:bodyPr/>
        <a:lstStyle/>
        <a:p>
          <a:r>
            <a:rPr lang="en-US" sz="1600" dirty="0"/>
            <a:t>Gardens to feed sick</a:t>
          </a:r>
        </a:p>
      </dgm:t>
    </dgm:pt>
    <dgm:pt modelId="{8A186867-F325-1640-9D6E-BD3C21541CF2}" type="parTrans" cxnId="{07D13217-D359-F84E-BEBE-0EA4BAB4969C}">
      <dgm:prSet/>
      <dgm:spPr/>
      <dgm:t>
        <a:bodyPr/>
        <a:lstStyle/>
        <a:p>
          <a:endParaRPr lang="en-US"/>
        </a:p>
      </dgm:t>
    </dgm:pt>
    <dgm:pt modelId="{A48CC099-C54B-584E-9DCC-524DC76ABA70}" type="sibTrans" cxnId="{07D13217-D359-F84E-BEBE-0EA4BAB4969C}">
      <dgm:prSet/>
      <dgm:spPr/>
      <dgm:t>
        <a:bodyPr/>
        <a:lstStyle/>
        <a:p>
          <a:endParaRPr lang="en-US"/>
        </a:p>
      </dgm:t>
    </dgm:pt>
    <dgm:pt modelId="{FD6B9C9E-83DA-AB40-AAAD-EF56CAB17904}">
      <dgm:prSet phldrT="[Text]" custT="1"/>
      <dgm:spPr>
        <a:solidFill>
          <a:schemeClr val="accent2">
            <a:lumMod val="40000"/>
            <a:lumOff val="60000"/>
          </a:schemeClr>
        </a:solidFill>
      </dgm:spPr>
      <dgm:t>
        <a:bodyPr/>
        <a:lstStyle/>
        <a:p>
          <a:r>
            <a:rPr lang="en-US" sz="1600" dirty="0"/>
            <a:t>Warehouse supplies</a:t>
          </a:r>
        </a:p>
      </dgm:t>
    </dgm:pt>
    <dgm:pt modelId="{FDA04238-16A6-0440-9095-BE0F46A94BF7}" type="parTrans" cxnId="{275EE697-C97C-C34A-AF4D-9D6AE458E961}">
      <dgm:prSet/>
      <dgm:spPr/>
      <dgm:t>
        <a:bodyPr/>
        <a:lstStyle/>
        <a:p>
          <a:endParaRPr lang="en-US"/>
        </a:p>
      </dgm:t>
    </dgm:pt>
    <dgm:pt modelId="{8A1C461C-F201-2940-8C2E-F9A7FE4D9A73}" type="sibTrans" cxnId="{275EE697-C97C-C34A-AF4D-9D6AE458E961}">
      <dgm:prSet/>
      <dgm:spPr/>
      <dgm:t>
        <a:bodyPr/>
        <a:lstStyle/>
        <a:p>
          <a:endParaRPr lang="en-US"/>
        </a:p>
      </dgm:t>
    </dgm:pt>
    <dgm:pt modelId="{084A23D3-A95C-E74E-814C-ECBD3ECF61B4}">
      <dgm:prSet phldrT="[Text]" custT="1"/>
      <dgm:spPr>
        <a:solidFill>
          <a:schemeClr val="accent2">
            <a:lumMod val="40000"/>
            <a:lumOff val="60000"/>
          </a:schemeClr>
        </a:solidFill>
      </dgm:spPr>
      <dgm:t>
        <a:bodyPr/>
        <a:lstStyle/>
        <a:p>
          <a:r>
            <a:rPr lang="en-US" sz="1600" dirty="0"/>
            <a:t>Deliver Supplies </a:t>
          </a:r>
        </a:p>
      </dgm:t>
    </dgm:pt>
    <dgm:pt modelId="{26C4A7E4-E6D5-914D-ADCC-E9EE866B47E7}" type="parTrans" cxnId="{CD33F190-391C-6640-9DE7-6E851E72433E}">
      <dgm:prSet/>
      <dgm:spPr/>
      <dgm:t>
        <a:bodyPr/>
        <a:lstStyle/>
        <a:p>
          <a:endParaRPr lang="en-US"/>
        </a:p>
      </dgm:t>
    </dgm:pt>
    <dgm:pt modelId="{954F0C1A-493A-9942-9A96-8523D42397F6}" type="sibTrans" cxnId="{CD33F190-391C-6640-9DE7-6E851E72433E}">
      <dgm:prSet/>
      <dgm:spPr/>
      <dgm:t>
        <a:bodyPr/>
        <a:lstStyle/>
        <a:p>
          <a:endParaRPr lang="en-US"/>
        </a:p>
      </dgm:t>
    </dgm:pt>
    <dgm:pt modelId="{3A57DCB2-2545-B248-84CD-A9A7BAED3B13}">
      <dgm:prSet phldrT="[Text]" custT="1"/>
      <dgm:spPr>
        <a:solidFill>
          <a:schemeClr val="accent2">
            <a:lumMod val="40000"/>
            <a:lumOff val="60000"/>
          </a:schemeClr>
        </a:solidFill>
      </dgm:spPr>
      <dgm:t>
        <a:bodyPr/>
        <a:lstStyle/>
        <a:p>
          <a:r>
            <a:rPr lang="en-US" sz="1600" dirty="0"/>
            <a:t>Fundraising</a:t>
          </a:r>
        </a:p>
      </dgm:t>
    </dgm:pt>
    <dgm:pt modelId="{7E7F21D4-486A-7A4C-B66B-795E964B0313}" type="parTrans" cxnId="{65D9C27F-B752-FB43-9A20-F4F8FB00B542}">
      <dgm:prSet/>
      <dgm:spPr/>
      <dgm:t>
        <a:bodyPr/>
        <a:lstStyle/>
        <a:p>
          <a:endParaRPr lang="en-US"/>
        </a:p>
      </dgm:t>
    </dgm:pt>
    <dgm:pt modelId="{E9D6769C-DAF1-9740-8351-3A289C159DEF}" type="sibTrans" cxnId="{65D9C27F-B752-FB43-9A20-F4F8FB00B542}">
      <dgm:prSet/>
      <dgm:spPr/>
      <dgm:t>
        <a:bodyPr/>
        <a:lstStyle/>
        <a:p>
          <a:endParaRPr lang="en-US"/>
        </a:p>
      </dgm:t>
    </dgm:pt>
    <dgm:pt modelId="{0A31E242-4E4A-744B-9A52-BB9F6B983E2D}">
      <dgm:prSet phldrT="[Text]" custT="1"/>
      <dgm:spPr>
        <a:solidFill>
          <a:schemeClr val="accent2">
            <a:lumMod val="40000"/>
            <a:lumOff val="60000"/>
          </a:schemeClr>
        </a:solidFill>
      </dgm:spPr>
      <dgm:t>
        <a:bodyPr/>
        <a:lstStyle/>
        <a:p>
          <a:r>
            <a:rPr lang="en-US" sz="1600" dirty="0"/>
            <a:t>Transport Wounded</a:t>
          </a:r>
        </a:p>
      </dgm:t>
    </dgm:pt>
    <dgm:pt modelId="{CF67D09D-AC25-9440-84EC-C2C0DA174898}" type="parTrans" cxnId="{F7AB23B0-0047-FA45-BA1B-B2F227942D95}">
      <dgm:prSet/>
      <dgm:spPr/>
      <dgm:t>
        <a:bodyPr/>
        <a:lstStyle/>
        <a:p>
          <a:endParaRPr lang="en-US"/>
        </a:p>
      </dgm:t>
    </dgm:pt>
    <dgm:pt modelId="{E060A703-C287-114F-8A14-ED708090C88F}" type="sibTrans" cxnId="{F7AB23B0-0047-FA45-BA1B-B2F227942D95}">
      <dgm:prSet/>
      <dgm:spPr/>
      <dgm:t>
        <a:bodyPr/>
        <a:lstStyle/>
        <a:p>
          <a:endParaRPr lang="en-US"/>
        </a:p>
      </dgm:t>
    </dgm:pt>
    <dgm:pt modelId="{7B784666-5D56-0244-B2AD-013AFB5A9463}">
      <dgm:prSet phldrT="[Text]" custT="1"/>
      <dgm:spPr>
        <a:solidFill>
          <a:schemeClr val="accent2">
            <a:lumMod val="40000"/>
            <a:lumOff val="60000"/>
          </a:schemeClr>
        </a:solidFill>
      </dgm:spPr>
      <dgm:t>
        <a:bodyPr/>
        <a:lstStyle/>
        <a:p>
          <a:r>
            <a:rPr lang="en-US" sz="1600" dirty="0"/>
            <a:t>Widows relief</a:t>
          </a:r>
        </a:p>
      </dgm:t>
    </dgm:pt>
    <dgm:pt modelId="{460A244D-A945-F54F-A38A-0A77842EA704}" type="parTrans" cxnId="{417D1DF5-8E94-F145-91D2-0FF14B0470DE}">
      <dgm:prSet/>
      <dgm:spPr/>
      <dgm:t>
        <a:bodyPr/>
        <a:lstStyle/>
        <a:p>
          <a:endParaRPr lang="en-US"/>
        </a:p>
      </dgm:t>
    </dgm:pt>
    <dgm:pt modelId="{65B4E2EF-4DE8-9543-989D-23850462CB7E}" type="sibTrans" cxnId="{417D1DF5-8E94-F145-91D2-0FF14B0470DE}">
      <dgm:prSet/>
      <dgm:spPr/>
      <dgm:t>
        <a:bodyPr/>
        <a:lstStyle/>
        <a:p>
          <a:endParaRPr lang="en-US"/>
        </a:p>
      </dgm:t>
    </dgm:pt>
    <dgm:pt modelId="{E544A9CA-4FDA-4A47-B49B-ADCD09CE88C0}">
      <dgm:prSet phldrT="[Text]" custT="1"/>
      <dgm:spPr>
        <a:solidFill>
          <a:schemeClr val="accent2">
            <a:lumMod val="40000"/>
            <a:lumOff val="60000"/>
          </a:schemeClr>
        </a:solidFill>
      </dgm:spPr>
      <dgm:t>
        <a:bodyPr/>
        <a:lstStyle/>
        <a:p>
          <a:r>
            <a:rPr lang="en-US" sz="1600" dirty="0"/>
            <a:t>Sanitary Fairs</a:t>
          </a:r>
        </a:p>
      </dgm:t>
    </dgm:pt>
    <dgm:pt modelId="{37FB9A0E-C593-A949-B96D-5DBE885D86FF}" type="parTrans" cxnId="{5A75D245-EBE4-164B-837D-20DA5B77ABE0}">
      <dgm:prSet/>
      <dgm:spPr/>
      <dgm:t>
        <a:bodyPr/>
        <a:lstStyle/>
        <a:p>
          <a:endParaRPr lang="en-US"/>
        </a:p>
      </dgm:t>
    </dgm:pt>
    <dgm:pt modelId="{A9E2C0C4-DDA0-F24F-867A-116B4DA99C41}" type="sibTrans" cxnId="{5A75D245-EBE4-164B-837D-20DA5B77ABE0}">
      <dgm:prSet/>
      <dgm:spPr/>
      <dgm:t>
        <a:bodyPr/>
        <a:lstStyle/>
        <a:p>
          <a:endParaRPr lang="en-US"/>
        </a:p>
      </dgm:t>
    </dgm:pt>
    <dgm:pt modelId="{A965BAC5-4DF1-AA4D-BC5C-2AE3B23A8B4C}" type="pres">
      <dgm:prSet presAssocID="{A5107151-8AFA-8642-AEC1-7A986E9C1F4B}" presName="hierChild1" presStyleCnt="0">
        <dgm:presLayoutVars>
          <dgm:chPref val="1"/>
          <dgm:dir/>
          <dgm:animOne val="branch"/>
          <dgm:animLvl val="lvl"/>
          <dgm:resizeHandles/>
        </dgm:presLayoutVars>
      </dgm:prSet>
      <dgm:spPr/>
    </dgm:pt>
    <dgm:pt modelId="{4ED37087-D541-FA49-A223-5C28E5024219}" type="pres">
      <dgm:prSet presAssocID="{FE5EF5B1-3EAE-C343-B4BB-CF089A847F3E}" presName="hierRoot1" presStyleCnt="0"/>
      <dgm:spPr/>
    </dgm:pt>
    <dgm:pt modelId="{DFF555EC-D9D3-294D-8384-BB45D626C009}" type="pres">
      <dgm:prSet presAssocID="{FE5EF5B1-3EAE-C343-B4BB-CF089A847F3E}" presName="composite" presStyleCnt="0"/>
      <dgm:spPr/>
    </dgm:pt>
    <dgm:pt modelId="{AEA1DEFC-E162-6E41-82DF-B8F163E5A45F}" type="pres">
      <dgm:prSet presAssocID="{FE5EF5B1-3EAE-C343-B4BB-CF089A847F3E}" presName="background" presStyleLbl="node0" presStyleIdx="0" presStyleCnt="1"/>
      <dgm:spPr/>
    </dgm:pt>
    <dgm:pt modelId="{DA068D14-1587-724E-B784-864670EB093B}" type="pres">
      <dgm:prSet presAssocID="{FE5EF5B1-3EAE-C343-B4BB-CF089A847F3E}" presName="text" presStyleLbl="fgAcc0" presStyleIdx="0" presStyleCnt="1">
        <dgm:presLayoutVars>
          <dgm:chPref val="3"/>
        </dgm:presLayoutVars>
      </dgm:prSet>
      <dgm:spPr/>
    </dgm:pt>
    <dgm:pt modelId="{1F31B928-E2AE-4B4E-9486-6506C2495CAD}" type="pres">
      <dgm:prSet presAssocID="{FE5EF5B1-3EAE-C343-B4BB-CF089A847F3E}" presName="hierChild2" presStyleCnt="0"/>
      <dgm:spPr/>
    </dgm:pt>
    <dgm:pt modelId="{8715B073-2B54-D243-A1A3-A6613B9E197B}" type="pres">
      <dgm:prSet presAssocID="{6DFCDDBF-AEFD-1F4B-8B77-177FD822ACBB}" presName="Name10" presStyleLbl="parChTrans1D2" presStyleIdx="0" presStyleCnt="2"/>
      <dgm:spPr/>
    </dgm:pt>
    <dgm:pt modelId="{529CEA7E-82D0-A545-90E2-091488A89700}" type="pres">
      <dgm:prSet presAssocID="{2BCF0977-2606-DA4D-B29C-F3B2B7A5E36B}" presName="hierRoot2" presStyleCnt="0"/>
      <dgm:spPr/>
    </dgm:pt>
    <dgm:pt modelId="{DC1659A9-76AB-D340-8C07-C520128971D9}" type="pres">
      <dgm:prSet presAssocID="{2BCF0977-2606-DA4D-B29C-F3B2B7A5E36B}" presName="composite2" presStyleCnt="0"/>
      <dgm:spPr/>
    </dgm:pt>
    <dgm:pt modelId="{EA6BCE76-2CD7-194F-B176-716A9F42AF49}" type="pres">
      <dgm:prSet presAssocID="{2BCF0977-2606-DA4D-B29C-F3B2B7A5E36B}" presName="background2" presStyleLbl="node2" presStyleIdx="0" presStyleCnt="2"/>
      <dgm:spPr/>
    </dgm:pt>
    <dgm:pt modelId="{13D3A48B-7434-ED41-A3C6-B2AF99A073FB}" type="pres">
      <dgm:prSet presAssocID="{2BCF0977-2606-DA4D-B29C-F3B2B7A5E36B}" presName="text2" presStyleLbl="fgAcc2" presStyleIdx="0" presStyleCnt="2">
        <dgm:presLayoutVars>
          <dgm:chPref val="3"/>
        </dgm:presLayoutVars>
      </dgm:prSet>
      <dgm:spPr/>
    </dgm:pt>
    <dgm:pt modelId="{3EF65057-4E11-8D4B-ADA5-D32454F7C086}" type="pres">
      <dgm:prSet presAssocID="{2BCF0977-2606-DA4D-B29C-F3B2B7A5E36B}" presName="hierChild3" presStyleCnt="0"/>
      <dgm:spPr/>
    </dgm:pt>
    <dgm:pt modelId="{408E0E58-187E-2147-AE13-E8EFC39AB344}" type="pres">
      <dgm:prSet presAssocID="{ECA2E790-4ADB-154F-82FF-6C6E50537656}" presName="Name10" presStyleLbl="parChTrans1D2" presStyleIdx="1" presStyleCnt="2"/>
      <dgm:spPr/>
    </dgm:pt>
    <dgm:pt modelId="{A33EEB33-4D1C-0644-86E8-AA010067EC42}" type="pres">
      <dgm:prSet presAssocID="{FD12047B-4B82-E44E-8829-C76E265258EA}" presName="hierRoot2" presStyleCnt="0"/>
      <dgm:spPr/>
    </dgm:pt>
    <dgm:pt modelId="{D76A78F5-6769-CE49-9F36-A0A3772DE20C}" type="pres">
      <dgm:prSet presAssocID="{FD12047B-4B82-E44E-8829-C76E265258EA}" presName="composite2" presStyleCnt="0"/>
      <dgm:spPr/>
    </dgm:pt>
    <dgm:pt modelId="{E9BCF988-55D5-9A48-AC72-4BD6068603F8}" type="pres">
      <dgm:prSet presAssocID="{FD12047B-4B82-E44E-8829-C76E265258EA}" presName="background2" presStyleLbl="node2" presStyleIdx="1" presStyleCnt="2"/>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DDCCB0AB-9D53-F94C-A45A-D0E692439143}" type="pres">
      <dgm:prSet presAssocID="{FD12047B-4B82-E44E-8829-C76E265258EA}" presName="text2" presStyleLbl="fgAcc2" presStyleIdx="1" presStyleCnt="2">
        <dgm:presLayoutVars>
          <dgm:chPref val="3"/>
        </dgm:presLayoutVars>
      </dgm:prSet>
      <dgm:spPr/>
    </dgm:pt>
    <dgm:pt modelId="{3F2C24D4-27CD-9242-B79D-268D467D07E7}" type="pres">
      <dgm:prSet presAssocID="{FD12047B-4B82-E44E-8829-C76E265258EA}" presName="hierChild3" presStyleCnt="0"/>
      <dgm:spPr/>
    </dgm:pt>
    <dgm:pt modelId="{E2C6F710-9FCA-0144-9AD8-EAA994399C5C}" type="pres">
      <dgm:prSet presAssocID="{7A82AD61-C58D-F543-ACF3-1D1A630E5CA5}" presName="Name17" presStyleLbl="parChTrans1D3" presStyleIdx="0" presStyleCnt="5"/>
      <dgm:spPr/>
    </dgm:pt>
    <dgm:pt modelId="{A76E1D7D-8CD4-F343-A940-309B696B5F9E}" type="pres">
      <dgm:prSet presAssocID="{3925B9FD-9CEA-5249-8ACD-1FBF4A535446}" presName="hierRoot3" presStyleCnt="0"/>
      <dgm:spPr/>
    </dgm:pt>
    <dgm:pt modelId="{17ED18AE-E5E8-EF43-881B-D0BDDDD7458D}" type="pres">
      <dgm:prSet presAssocID="{3925B9FD-9CEA-5249-8ACD-1FBF4A535446}" presName="composite3" presStyleCnt="0"/>
      <dgm:spPr/>
    </dgm:pt>
    <dgm:pt modelId="{2B4C35B7-E458-1B49-A0CA-1F680BC38C8D}" type="pres">
      <dgm:prSet presAssocID="{3925B9FD-9CEA-5249-8ACD-1FBF4A535446}" presName="background3" presStyleLbl="node3" presStyleIdx="0" presStyleCnt="5"/>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100E7DA5-4E83-0F4D-89CB-60FC23EDA1EE}" type="pres">
      <dgm:prSet presAssocID="{3925B9FD-9CEA-5249-8ACD-1FBF4A535446}" presName="text3" presStyleLbl="fgAcc3" presStyleIdx="0" presStyleCnt="5">
        <dgm:presLayoutVars>
          <dgm:chPref val="3"/>
        </dgm:presLayoutVars>
      </dgm:prSet>
      <dgm:spPr/>
    </dgm:pt>
    <dgm:pt modelId="{0EC741A6-9536-BD46-9D84-9727AE0AF23A}" type="pres">
      <dgm:prSet presAssocID="{3925B9FD-9CEA-5249-8ACD-1FBF4A535446}" presName="hierChild4" presStyleCnt="0"/>
      <dgm:spPr/>
    </dgm:pt>
    <dgm:pt modelId="{80277815-A4D9-9249-832C-1B634117C035}" type="pres">
      <dgm:prSet presAssocID="{FDA04238-16A6-0440-9095-BE0F46A94BF7}" presName="Name23" presStyleLbl="parChTrans1D4" presStyleIdx="0" presStyleCnt="6"/>
      <dgm:spPr/>
    </dgm:pt>
    <dgm:pt modelId="{FD06370A-0FB7-D247-A5A8-A741F3D39A35}" type="pres">
      <dgm:prSet presAssocID="{FD6B9C9E-83DA-AB40-AAAD-EF56CAB17904}" presName="hierRoot4" presStyleCnt="0"/>
      <dgm:spPr/>
    </dgm:pt>
    <dgm:pt modelId="{6F0A08A1-9C5E-FE46-8FCC-C86A4CD9D710}" type="pres">
      <dgm:prSet presAssocID="{FD6B9C9E-83DA-AB40-AAAD-EF56CAB17904}" presName="composite4" presStyleCnt="0"/>
      <dgm:spPr/>
    </dgm:pt>
    <dgm:pt modelId="{EDD99C52-7D70-9A4C-B116-5A4FE7EC40C7}" type="pres">
      <dgm:prSet presAssocID="{FD6B9C9E-83DA-AB40-AAAD-EF56CAB17904}" presName="background4" presStyleLbl="node4" presStyleIdx="0" presStyleCnt="6"/>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A7E40DDE-4118-764E-81DE-1688EA207C46}" type="pres">
      <dgm:prSet presAssocID="{FD6B9C9E-83DA-AB40-AAAD-EF56CAB17904}" presName="text4" presStyleLbl="fgAcc4" presStyleIdx="0" presStyleCnt="6">
        <dgm:presLayoutVars>
          <dgm:chPref val="3"/>
        </dgm:presLayoutVars>
      </dgm:prSet>
      <dgm:spPr/>
    </dgm:pt>
    <dgm:pt modelId="{03641A7B-2FA1-1646-80E1-6CE850462F72}" type="pres">
      <dgm:prSet presAssocID="{FD6B9C9E-83DA-AB40-AAAD-EF56CAB17904}" presName="hierChild5" presStyleCnt="0"/>
      <dgm:spPr/>
    </dgm:pt>
    <dgm:pt modelId="{A5E4B58B-036B-034B-B34B-03D84876C3EA}" type="pres">
      <dgm:prSet presAssocID="{26C4A7E4-E6D5-914D-ADCC-E9EE866B47E7}" presName="Name23" presStyleLbl="parChTrans1D4" presStyleIdx="1" presStyleCnt="6"/>
      <dgm:spPr/>
    </dgm:pt>
    <dgm:pt modelId="{F9ADB35F-C0AA-0040-ABDC-0B2502052C4C}" type="pres">
      <dgm:prSet presAssocID="{084A23D3-A95C-E74E-814C-ECBD3ECF61B4}" presName="hierRoot4" presStyleCnt="0"/>
      <dgm:spPr/>
    </dgm:pt>
    <dgm:pt modelId="{EB420162-F056-6C40-B48D-4BAE3979F85C}" type="pres">
      <dgm:prSet presAssocID="{084A23D3-A95C-E74E-814C-ECBD3ECF61B4}" presName="composite4" presStyleCnt="0"/>
      <dgm:spPr/>
    </dgm:pt>
    <dgm:pt modelId="{40B3A68C-8CD6-2947-822B-4D78C0D7D57C}" type="pres">
      <dgm:prSet presAssocID="{084A23D3-A95C-E74E-814C-ECBD3ECF61B4}" presName="background4" presStyleLbl="node4" presStyleIdx="1" presStyleCnt="6"/>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B46275F9-F4B2-2B47-AB5F-E5A29CD9E7D1}" type="pres">
      <dgm:prSet presAssocID="{084A23D3-A95C-E74E-814C-ECBD3ECF61B4}" presName="text4" presStyleLbl="fgAcc4" presStyleIdx="1" presStyleCnt="6">
        <dgm:presLayoutVars>
          <dgm:chPref val="3"/>
        </dgm:presLayoutVars>
      </dgm:prSet>
      <dgm:spPr/>
    </dgm:pt>
    <dgm:pt modelId="{49198DB7-7A1C-B741-ACA6-C440FFF4C49D}" type="pres">
      <dgm:prSet presAssocID="{084A23D3-A95C-E74E-814C-ECBD3ECF61B4}" presName="hierChild5" presStyleCnt="0"/>
      <dgm:spPr/>
    </dgm:pt>
    <dgm:pt modelId="{078946C4-3251-8E47-8B30-BD2C999E2772}" type="pres">
      <dgm:prSet presAssocID="{2A121E75-76ED-1848-9744-8E73FCD95C44}" presName="Name17" presStyleLbl="parChTrans1D3" presStyleIdx="1" presStyleCnt="5"/>
      <dgm:spPr/>
    </dgm:pt>
    <dgm:pt modelId="{BF0541DD-97CA-7546-946B-B0BC47D6102A}" type="pres">
      <dgm:prSet presAssocID="{07901930-DCDD-F641-9A09-DBC7E3F3955A}" presName="hierRoot3" presStyleCnt="0"/>
      <dgm:spPr/>
    </dgm:pt>
    <dgm:pt modelId="{63ED6B27-0C19-E348-B334-E670291A7BF8}" type="pres">
      <dgm:prSet presAssocID="{07901930-DCDD-F641-9A09-DBC7E3F3955A}" presName="composite3" presStyleCnt="0"/>
      <dgm:spPr/>
    </dgm:pt>
    <dgm:pt modelId="{35E07A83-D137-4643-BD84-8F9852E3F9CB}" type="pres">
      <dgm:prSet presAssocID="{07901930-DCDD-F641-9A09-DBC7E3F3955A}" presName="background3" presStyleLbl="node3" presStyleIdx="1" presStyleCnt="5"/>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2B2E2740-D9CE-7549-80F2-056805C685B3}" type="pres">
      <dgm:prSet presAssocID="{07901930-DCDD-F641-9A09-DBC7E3F3955A}" presName="text3" presStyleLbl="fgAcc3" presStyleIdx="1" presStyleCnt="5">
        <dgm:presLayoutVars>
          <dgm:chPref val="3"/>
        </dgm:presLayoutVars>
      </dgm:prSet>
      <dgm:spPr/>
    </dgm:pt>
    <dgm:pt modelId="{5DDFC8F8-4356-BE49-80A3-F3F65A0AB71D}" type="pres">
      <dgm:prSet presAssocID="{07901930-DCDD-F641-9A09-DBC7E3F3955A}" presName="hierChild4" presStyleCnt="0"/>
      <dgm:spPr/>
    </dgm:pt>
    <dgm:pt modelId="{995F6C48-263D-394C-A720-9C4651167E71}" type="pres">
      <dgm:prSet presAssocID="{CF67D09D-AC25-9440-84EC-C2C0DA174898}" presName="Name23" presStyleLbl="parChTrans1D4" presStyleIdx="2" presStyleCnt="6"/>
      <dgm:spPr/>
    </dgm:pt>
    <dgm:pt modelId="{9A26ECDB-1970-854D-B52D-DEDEE1615862}" type="pres">
      <dgm:prSet presAssocID="{0A31E242-4E4A-744B-9A52-BB9F6B983E2D}" presName="hierRoot4" presStyleCnt="0"/>
      <dgm:spPr/>
    </dgm:pt>
    <dgm:pt modelId="{ECF86C42-3055-4849-94A0-90BDFAF3142D}" type="pres">
      <dgm:prSet presAssocID="{0A31E242-4E4A-744B-9A52-BB9F6B983E2D}" presName="composite4" presStyleCnt="0"/>
      <dgm:spPr/>
    </dgm:pt>
    <dgm:pt modelId="{90752CB5-4A1B-5A49-985C-5CC91969E851}" type="pres">
      <dgm:prSet presAssocID="{0A31E242-4E4A-744B-9A52-BB9F6B983E2D}" presName="background4" presStyleLbl="node4" presStyleIdx="2" presStyleCnt="6"/>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147A3CAF-3DD8-674F-A8A0-F86FAD3F9819}" type="pres">
      <dgm:prSet presAssocID="{0A31E242-4E4A-744B-9A52-BB9F6B983E2D}" presName="text4" presStyleLbl="fgAcc4" presStyleIdx="2" presStyleCnt="6">
        <dgm:presLayoutVars>
          <dgm:chPref val="3"/>
        </dgm:presLayoutVars>
      </dgm:prSet>
      <dgm:spPr/>
    </dgm:pt>
    <dgm:pt modelId="{218E42EF-45E2-954B-83BA-C08B26A4009F}" type="pres">
      <dgm:prSet presAssocID="{0A31E242-4E4A-744B-9A52-BB9F6B983E2D}" presName="hierChild5" presStyleCnt="0"/>
      <dgm:spPr/>
    </dgm:pt>
    <dgm:pt modelId="{56D8D0EF-DD0F-2442-8B43-9168217AED4E}" type="pres">
      <dgm:prSet presAssocID="{05F8C915-9BAB-8B45-950E-621EB8844EE1}" presName="Name17" presStyleLbl="parChTrans1D3" presStyleIdx="2" presStyleCnt="5"/>
      <dgm:spPr/>
    </dgm:pt>
    <dgm:pt modelId="{FB93AFE1-F521-1848-A021-CBD84CD3F41B}" type="pres">
      <dgm:prSet presAssocID="{09F3A988-E271-D64A-A2B2-5D6E9A6CA016}" presName="hierRoot3" presStyleCnt="0"/>
      <dgm:spPr/>
    </dgm:pt>
    <dgm:pt modelId="{13B6FF7F-C8B3-5948-8745-90E2BCA870FE}" type="pres">
      <dgm:prSet presAssocID="{09F3A988-E271-D64A-A2B2-5D6E9A6CA016}" presName="composite3" presStyleCnt="0"/>
      <dgm:spPr/>
    </dgm:pt>
    <dgm:pt modelId="{8CD4C521-6302-C34D-AE83-AFDBDA506BDC}" type="pres">
      <dgm:prSet presAssocID="{09F3A988-E271-D64A-A2B2-5D6E9A6CA016}" presName="background3" presStyleLbl="node3" presStyleIdx="2" presStyleCnt="5"/>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8C1CB291-7542-794A-8C14-6F6F383B8C6B}" type="pres">
      <dgm:prSet presAssocID="{09F3A988-E271-D64A-A2B2-5D6E9A6CA016}" presName="text3" presStyleLbl="fgAcc3" presStyleIdx="2" presStyleCnt="5">
        <dgm:presLayoutVars>
          <dgm:chPref val="3"/>
        </dgm:presLayoutVars>
      </dgm:prSet>
      <dgm:spPr/>
    </dgm:pt>
    <dgm:pt modelId="{6D6E9E9F-F393-9B43-B78E-D747ACED4547}" type="pres">
      <dgm:prSet presAssocID="{09F3A988-E271-D64A-A2B2-5D6E9A6CA016}" presName="hierChild4" presStyleCnt="0"/>
      <dgm:spPr/>
    </dgm:pt>
    <dgm:pt modelId="{CDE8FE41-7F64-A846-A014-14024719DE91}" type="pres">
      <dgm:prSet presAssocID="{8A186867-F325-1640-9D6E-BD3C21541CF2}" presName="Name23" presStyleLbl="parChTrans1D4" presStyleIdx="3" presStyleCnt="6"/>
      <dgm:spPr/>
    </dgm:pt>
    <dgm:pt modelId="{591ECCE5-21B7-ED48-9E1E-BD25CE4B0C90}" type="pres">
      <dgm:prSet presAssocID="{032CA07D-0DC4-3E4D-98BE-B7039E7AFEA1}" presName="hierRoot4" presStyleCnt="0"/>
      <dgm:spPr/>
    </dgm:pt>
    <dgm:pt modelId="{935B7D5B-B680-8149-9A8D-D5A928C0CE34}" type="pres">
      <dgm:prSet presAssocID="{032CA07D-0DC4-3E4D-98BE-B7039E7AFEA1}" presName="composite4" presStyleCnt="0"/>
      <dgm:spPr/>
    </dgm:pt>
    <dgm:pt modelId="{8F89558E-6C52-6043-8DEC-85E4AD454E18}" type="pres">
      <dgm:prSet presAssocID="{032CA07D-0DC4-3E4D-98BE-B7039E7AFEA1}" presName="background4" presStyleLbl="node4" presStyleIdx="3" presStyleCnt="6"/>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FA381F3D-AA94-8742-8520-9D5E9C2AD325}" type="pres">
      <dgm:prSet presAssocID="{032CA07D-0DC4-3E4D-98BE-B7039E7AFEA1}" presName="text4" presStyleLbl="fgAcc4" presStyleIdx="3" presStyleCnt="6">
        <dgm:presLayoutVars>
          <dgm:chPref val="3"/>
        </dgm:presLayoutVars>
      </dgm:prSet>
      <dgm:spPr/>
    </dgm:pt>
    <dgm:pt modelId="{7256C0E1-D60F-D849-9339-262E556D9D66}" type="pres">
      <dgm:prSet presAssocID="{032CA07D-0DC4-3E4D-98BE-B7039E7AFEA1}" presName="hierChild5" presStyleCnt="0"/>
      <dgm:spPr/>
    </dgm:pt>
    <dgm:pt modelId="{90DD6772-EF3D-3D45-958B-E58FDF292CF0}" type="pres">
      <dgm:prSet presAssocID="{C16F7749-9E86-2B4F-AF5E-359153E81187}" presName="Name17" presStyleLbl="parChTrans1D3" presStyleIdx="3" presStyleCnt="5"/>
      <dgm:spPr/>
    </dgm:pt>
    <dgm:pt modelId="{42E58562-9EA6-1448-9DCB-FC36A7FF8061}" type="pres">
      <dgm:prSet presAssocID="{D9E97889-B304-0843-B6E2-E861FDF89522}" presName="hierRoot3" presStyleCnt="0"/>
      <dgm:spPr/>
    </dgm:pt>
    <dgm:pt modelId="{14EAF872-97EE-B145-9B98-8902A2FE0AED}" type="pres">
      <dgm:prSet presAssocID="{D9E97889-B304-0843-B6E2-E861FDF89522}" presName="composite3" presStyleCnt="0"/>
      <dgm:spPr/>
    </dgm:pt>
    <dgm:pt modelId="{E7F5C31D-AD24-C943-B91F-F0C9F453344B}" type="pres">
      <dgm:prSet presAssocID="{D9E97889-B304-0843-B6E2-E861FDF89522}" presName="background3" presStyleLbl="node3" presStyleIdx="3" presStyleCnt="5"/>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7086E5CE-A9D8-BE41-9D76-BD929A3F4211}" type="pres">
      <dgm:prSet presAssocID="{D9E97889-B304-0843-B6E2-E861FDF89522}" presName="text3" presStyleLbl="fgAcc3" presStyleIdx="3" presStyleCnt="5">
        <dgm:presLayoutVars>
          <dgm:chPref val="3"/>
        </dgm:presLayoutVars>
      </dgm:prSet>
      <dgm:spPr/>
    </dgm:pt>
    <dgm:pt modelId="{EB63B165-2033-6547-B4DC-10B6574CC237}" type="pres">
      <dgm:prSet presAssocID="{D9E97889-B304-0843-B6E2-E861FDF89522}" presName="hierChild4" presStyleCnt="0"/>
      <dgm:spPr/>
    </dgm:pt>
    <dgm:pt modelId="{1BA8CD1D-5614-2B4C-950F-2DC07C502828}" type="pres">
      <dgm:prSet presAssocID="{460A244D-A945-F54F-A38A-0A77842EA704}" presName="Name23" presStyleLbl="parChTrans1D4" presStyleIdx="4" presStyleCnt="6"/>
      <dgm:spPr/>
    </dgm:pt>
    <dgm:pt modelId="{8FE51767-5C8F-134E-9CB0-D0D5B0AFF259}" type="pres">
      <dgm:prSet presAssocID="{7B784666-5D56-0244-B2AD-013AFB5A9463}" presName="hierRoot4" presStyleCnt="0"/>
      <dgm:spPr/>
    </dgm:pt>
    <dgm:pt modelId="{4863B18A-7203-A143-A787-6B0667A70353}" type="pres">
      <dgm:prSet presAssocID="{7B784666-5D56-0244-B2AD-013AFB5A9463}" presName="composite4" presStyleCnt="0"/>
      <dgm:spPr/>
    </dgm:pt>
    <dgm:pt modelId="{758E06C4-07F1-9C41-94D3-45018601BB5B}" type="pres">
      <dgm:prSet presAssocID="{7B784666-5D56-0244-B2AD-013AFB5A9463}" presName="background4" presStyleLbl="node4" presStyleIdx="4" presStyleCnt="6"/>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4A6B83A7-8F2A-2E47-91C7-0B05B790F9CE}" type="pres">
      <dgm:prSet presAssocID="{7B784666-5D56-0244-B2AD-013AFB5A9463}" presName="text4" presStyleLbl="fgAcc4" presStyleIdx="4" presStyleCnt="6">
        <dgm:presLayoutVars>
          <dgm:chPref val="3"/>
        </dgm:presLayoutVars>
      </dgm:prSet>
      <dgm:spPr/>
    </dgm:pt>
    <dgm:pt modelId="{D80545A8-E8FD-6549-9E52-D857534731F8}" type="pres">
      <dgm:prSet presAssocID="{7B784666-5D56-0244-B2AD-013AFB5A9463}" presName="hierChild5" presStyleCnt="0"/>
      <dgm:spPr/>
    </dgm:pt>
    <dgm:pt modelId="{0FADA119-8CA3-D74A-A746-881335D0C55B}" type="pres">
      <dgm:prSet presAssocID="{7E7F21D4-486A-7A4C-B66B-795E964B0313}" presName="Name17" presStyleLbl="parChTrans1D3" presStyleIdx="4" presStyleCnt="5"/>
      <dgm:spPr/>
    </dgm:pt>
    <dgm:pt modelId="{5F0F81BC-732C-4C42-BA95-D734161E471F}" type="pres">
      <dgm:prSet presAssocID="{3A57DCB2-2545-B248-84CD-A9A7BAED3B13}" presName="hierRoot3" presStyleCnt="0"/>
      <dgm:spPr/>
    </dgm:pt>
    <dgm:pt modelId="{28468212-B7A0-E545-8534-3BCEE3927EBE}" type="pres">
      <dgm:prSet presAssocID="{3A57DCB2-2545-B248-84CD-A9A7BAED3B13}" presName="composite3" presStyleCnt="0"/>
      <dgm:spPr/>
    </dgm:pt>
    <dgm:pt modelId="{076A8DEC-CBCA-6340-B14E-EBB4613963A1}" type="pres">
      <dgm:prSet presAssocID="{3A57DCB2-2545-B248-84CD-A9A7BAED3B13}" presName="background3" presStyleLbl="node3" presStyleIdx="4" presStyleCnt="5"/>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D19C4353-D11A-C340-A68A-CF19D01581FF}" type="pres">
      <dgm:prSet presAssocID="{3A57DCB2-2545-B248-84CD-A9A7BAED3B13}" presName="text3" presStyleLbl="fgAcc3" presStyleIdx="4" presStyleCnt="5">
        <dgm:presLayoutVars>
          <dgm:chPref val="3"/>
        </dgm:presLayoutVars>
      </dgm:prSet>
      <dgm:spPr/>
    </dgm:pt>
    <dgm:pt modelId="{8750B1FB-2507-154C-94AF-701FF0C03D0D}" type="pres">
      <dgm:prSet presAssocID="{3A57DCB2-2545-B248-84CD-A9A7BAED3B13}" presName="hierChild4" presStyleCnt="0"/>
      <dgm:spPr/>
    </dgm:pt>
    <dgm:pt modelId="{B2141AA1-26AF-DF4B-AD69-4375AE7410F9}" type="pres">
      <dgm:prSet presAssocID="{37FB9A0E-C593-A949-B96D-5DBE885D86FF}" presName="Name23" presStyleLbl="parChTrans1D4" presStyleIdx="5" presStyleCnt="6"/>
      <dgm:spPr/>
    </dgm:pt>
    <dgm:pt modelId="{DD7C537B-D22B-9F4A-A4DE-71AAFC8263BC}" type="pres">
      <dgm:prSet presAssocID="{E544A9CA-4FDA-4A47-B49B-ADCD09CE88C0}" presName="hierRoot4" presStyleCnt="0"/>
      <dgm:spPr/>
    </dgm:pt>
    <dgm:pt modelId="{B915ECCD-A7C5-E44D-8B8D-BEABBCDC826D}" type="pres">
      <dgm:prSet presAssocID="{E544A9CA-4FDA-4A47-B49B-ADCD09CE88C0}" presName="composite4" presStyleCnt="0"/>
      <dgm:spPr/>
    </dgm:pt>
    <dgm:pt modelId="{4630A924-C5DB-6B4E-95C7-45064F21FC08}" type="pres">
      <dgm:prSet presAssocID="{E544A9CA-4FDA-4A47-B49B-ADCD09CE88C0}" presName="background4" presStyleLbl="node4" presStyleIdx="5" presStyleCnt="6"/>
      <dgm:spPr>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dgm:spPr>
    </dgm:pt>
    <dgm:pt modelId="{E565069F-8ACD-2141-8FE1-96F69B0EE400}" type="pres">
      <dgm:prSet presAssocID="{E544A9CA-4FDA-4A47-B49B-ADCD09CE88C0}" presName="text4" presStyleLbl="fgAcc4" presStyleIdx="5" presStyleCnt="6">
        <dgm:presLayoutVars>
          <dgm:chPref val="3"/>
        </dgm:presLayoutVars>
      </dgm:prSet>
      <dgm:spPr/>
    </dgm:pt>
    <dgm:pt modelId="{E85B96CD-E1F0-3F4D-B653-5B31D4D0E845}" type="pres">
      <dgm:prSet presAssocID="{E544A9CA-4FDA-4A47-B49B-ADCD09CE88C0}" presName="hierChild5" presStyleCnt="0"/>
      <dgm:spPr/>
    </dgm:pt>
  </dgm:ptLst>
  <dgm:cxnLst>
    <dgm:cxn modelId="{0BBA2E05-6F98-0B49-AD3E-F18069472288}" type="presOf" srcId="{05F8C915-9BAB-8B45-950E-621EB8844EE1}" destId="{56D8D0EF-DD0F-2442-8B43-9168217AED4E}" srcOrd="0" destOrd="0" presId="urn:microsoft.com/office/officeart/2005/8/layout/hierarchy1"/>
    <dgm:cxn modelId="{0F60840D-4EC9-0646-9662-C880051D20F7}" type="presOf" srcId="{09F3A988-E271-D64A-A2B2-5D6E9A6CA016}" destId="{8C1CB291-7542-794A-8C14-6F6F383B8C6B}" srcOrd="0" destOrd="0" presId="urn:microsoft.com/office/officeart/2005/8/layout/hierarchy1"/>
    <dgm:cxn modelId="{C89A370F-912B-3242-9080-F85E9CF52305}" type="presOf" srcId="{C16F7749-9E86-2B4F-AF5E-359153E81187}" destId="{90DD6772-EF3D-3D45-958B-E58FDF292CF0}" srcOrd="0" destOrd="0" presId="urn:microsoft.com/office/officeart/2005/8/layout/hierarchy1"/>
    <dgm:cxn modelId="{410E5B13-1C17-C247-AB0D-4BF814E0C9FA}" type="presOf" srcId="{3925B9FD-9CEA-5249-8ACD-1FBF4A535446}" destId="{100E7DA5-4E83-0F4D-89CB-60FC23EDA1EE}" srcOrd="0" destOrd="0" presId="urn:microsoft.com/office/officeart/2005/8/layout/hierarchy1"/>
    <dgm:cxn modelId="{4AFC1016-EA06-FC4A-8E7D-17059290614E}" type="presOf" srcId="{26C4A7E4-E6D5-914D-ADCC-E9EE866B47E7}" destId="{A5E4B58B-036B-034B-B34B-03D84876C3EA}" srcOrd="0" destOrd="0" presId="urn:microsoft.com/office/officeart/2005/8/layout/hierarchy1"/>
    <dgm:cxn modelId="{7ABC3816-D22D-9F4F-B18F-2A16A763BFE8}" type="presOf" srcId="{37FB9A0E-C593-A949-B96D-5DBE885D86FF}" destId="{B2141AA1-26AF-DF4B-AD69-4375AE7410F9}" srcOrd="0" destOrd="0" presId="urn:microsoft.com/office/officeart/2005/8/layout/hierarchy1"/>
    <dgm:cxn modelId="{07D13217-D359-F84E-BEBE-0EA4BAB4969C}" srcId="{09F3A988-E271-D64A-A2B2-5D6E9A6CA016}" destId="{032CA07D-0DC4-3E4D-98BE-B7039E7AFEA1}" srcOrd="0" destOrd="0" parTransId="{8A186867-F325-1640-9D6E-BD3C21541CF2}" sibTransId="{A48CC099-C54B-584E-9DCC-524DC76ABA70}"/>
    <dgm:cxn modelId="{00BFCC2D-F321-B14B-98BB-AC07236CB3EB}" type="presOf" srcId="{2A121E75-76ED-1848-9744-8E73FCD95C44}" destId="{078946C4-3251-8E47-8B30-BD2C999E2772}" srcOrd="0" destOrd="0" presId="urn:microsoft.com/office/officeart/2005/8/layout/hierarchy1"/>
    <dgm:cxn modelId="{3D620737-AEE5-F24A-AA72-0D9452844D58}" srcId="{FD12047B-4B82-E44E-8829-C76E265258EA}" destId="{07901930-DCDD-F641-9A09-DBC7E3F3955A}" srcOrd="1" destOrd="0" parTransId="{2A121E75-76ED-1848-9744-8E73FCD95C44}" sibTransId="{100AFAFE-905D-0147-B38E-55EDDB7E5D99}"/>
    <dgm:cxn modelId="{78BEF039-B97B-EA41-9CC9-6207BB565BC1}" type="presOf" srcId="{3A57DCB2-2545-B248-84CD-A9A7BAED3B13}" destId="{D19C4353-D11A-C340-A68A-CF19D01581FF}" srcOrd="0" destOrd="0" presId="urn:microsoft.com/office/officeart/2005/8/layout/hierarchy1"/>
    <dgm:cxn modelId="{FBA0A73E-46A8-DD46-8A71-688DEA356D35}" srcId="{FD12047B-4B82-E44E-8829-C76E265258EA}" destId="{3925B9FD-9CEA-5249-8ACD-1FBF4A535446}" srcOrd="0" destOrd="0" parTransId="{7A82AD61-C58D-F543-ACF3-1D1A630E5CA5}" sibTransId="{45046255-3702-1B4E-8854-5D0ECDC55BB6}"/>
    <dgm:cxn modelId="{5A75D245-EBE4-164B-837D-20DA5B77ABE0}" srcId="{3A57DCB2-2545-B248-84CD-A9A7BAED3B13}" destId="{E544A9CA-4FDA-4A47-B49B-ADCD09CE88C0}" srcOrd="0" destOrd="0" parTransId="{37FB9A0E-C593-A949-B96D-5DBE885D86FF}" sibTransId="{A9E2C0C4-DDA0-F24F-867A-116B4DA99C41}"/>
    <dgm:cxn modelId="{C1E2134C-A8D5-874E-AB68-4839113A1BAA}" srcId="{FE5EF5B1-3EAE-C343-B4BB-CF089A847F3E}" destId="{FD12047B-4B82-E44E-8829-C76E265258EA}" srcOrd="1" destOrd="0" parTransId="{ECA2E790-4ADB-154F-82FF-6C6E50537656}" sibTransId="{967FBE68-54BF-814E-81E8-F82447A3A592}"/>
    <dgm:cxn modelId="{9F5C9B4D-179F-9B4B-A02E-E37DF280202E}" type="presOf" srcId="{084A23D3-A95C-E74E-814C-ECBD3ECF61B4}" destId="{B46275F9-F4B2-2B47-AB5F-E5A29CD9E7D1}" srcOrd="0" destOrd="0" presId="urn:microsoft.com/office/officeart/2005/8/layout/hierarchy1"/>
    <dgm:cxn modelId="{E213A95A-3F0C-244F-B263-8E9C25C7615F}" type="presOf" srcId="{6DFCDDBF-AEFD-1F4B-8B77-177FD822ACBB}" destId="{8715B073-2B54-D243-A1A3-A6613B9E197B}" srcOrd="0" destOrd="0" presId="urn:microsoft.com/office/officeart/2005/8/layout/hierarchy1"/>
    <dgm:cxn modelId="{E8C93A5B-BA4F-0A45-86A2-BD2795C8AB4B}" type="presOf" srcId="{7E7F21D4-486A-7A4C-B66B-795E964B0313}" destId="{0FADA119-8CA3-D74A-A746-881335D0C55B}" srcOrd="0" destOrd="0" presId="urn:microsoft.com/office/officeart/2005/8/layout/hierarchy1"/>
    <dgm:cxn modelId="{CC40086F-1105-7A42-8C85-2BE41923B562}" type="presOf" srcId="{2BCF0977-2606-DA4D-B29C-F3B2B7A5E36B}" destId="{13D3A48B-7434-ED41-A3C6-B2AF99A073FB}" srcOrd="0" destOrd="0" presId="urn:microsoft.com/office/officeart/2005/8/layout/hierarchy1"/>
    <dgm:cxn modelId="{EC4E8177-E4DC-3847-B58A-734B19C320EF}" type="presOf" srcId="{032CA07D-0DC4-3E4D-98BE-B7039E7AFEA1}" destId="{FA381F3D-AA94-8742-8520-9D5E9C2AD325}" srcOrd="0" destOrd="0" presId="urn:microsoft.com/office/officeart/2005/8/layout/hierarchy1"/>
    <dgm:cxn modelId="{F66D0278-E077-6E44-9E2A-C6BD4C10BB5D}" srcId="{FD12047B-4B82-E44E-8829-C76E265258EA}" destId="{09F3A988-E271-D64A-A2B2-5D6E9A6CA016}" srcOrd="2" destOrd="0" parTransId="{05F8C915-9BAB-8B45-950E-621EB8844EE1}" sibTransId="{40B3D685-84EB-E944-9456-6A9CB1F10BC8}"/>
    <dgm:cxn modelId="{65D9C27F-B752-FB43-9A20-F4F8FB00B542}" srcId="{FD12047B-4B82-E44E-8829-C76E265258EA}" destId="{3A57DCB2-2545-B248-84CD-A9A7BAED3B13}" srcOrd="4" destOrd="0" parTransId="{7E7F21D4-486A-7A4C-B66B-795E964B0313}" sibTransId="{E9D6769C-DAF1-9740-8351-3A289C159DEF}"/>
    <dgm:cxn modelId="{3C4C6880-25EC-A847-A870-FB4833204802}" type="presOf" srcId="{CF67D09D-AC25-9440-84EC-C2C0DA174898}" destId="{995F6C48-263D-394C-A720-9C4651167E71}" srcOrd="0" destOrd="0" presId="urn:microsoft.com/office/officeart/2005/8/layout/hierarchy1"/>
    <dgm:cxn modelId="{CD33F190-391C-6640-9DE7-6E851E72433E}" srcId="{FD6B9C9E-83DA-AB40-AAAD-EF56CAB17904}" destId="{084A23D3-A95C-E74E-814C-ECBD3ECF61B4}" srcOrd="0" destOrd="0" parTransId="{26C4A7E4-E6D5-914D-ADCC-E9EE866B47E7}" sibTransId="{954F0C1A-493A-9942-9A96-8523D42397F6}"/>
    <dgm:cxn modelId="{49046B94-E1C6-4F47-A0A6-ECA39E28A677}" type="presOf" srcId="{FDA04238-16A6-0440-9095-BE0F46A94BF7}" destId="{80277815-A4D9-9249-832C-1B634117C035}" srcOrd="0" destOrd="0" presId="urn:microsoft.com/office/officeart/2005/8/layout/hierarchy1"/>
    <dgm:cxn modelId="{275EE697-C97C-C34A-AF4D-9D6AE458E961}" srcId="{3925B9FD-9CEA-5249-8ACD-1FBF4A535446}" destId="{FD6B9C9E-83DA-AB40-AAAD-EF56CAB17904}" srcOrd="0" destOrd="0" parTransId="{FDA04238-16A6-0440-9095-BE0F46A94BF7}" sibTransId="{8A1C461C-F201-2940-8C2E-F9A7FE4D9A73}"/>
    <dgm:cxn modelId="{ED927B9C-50D5-AC40-B5FD-831379484B0B}" srcId="{A5107151-8AFA-8642-AEC1-7A986E9C1F4B}" destId="{FE5EF5B1-3EAE-C343-B4BB-CF089A847F3E}" srcOrd="0" destOrd="0" parTransId="{FCF6202E-5322-324B-A9D3-EF9180013EBA}" sibTransId="{5796ED6F-9D61-2246-BE14-C77FBFB4CB38}"/>
    <dgm:cxn modelId="{CCC470A6-8489-604F-B3C3-40962A688135}" type="presOf" srcId="{7A82AD61-C58D-F543-ACF3-1D1A630E5CA5}" destId="{E2C6F710-9FCA-0144-9AD8-EAA994399C5C}" srcOrd="0" destOrd="0" presId="urn:microsoft.com/office/officeart/2005/8/layout/hierarchy1"/>
    <dgm:cxn modelId="{374A95A8-1A97-7A44-A076-2DA7434A5575}" type="presOf" srcId="{7B784666-5D56-0244-B2AD-013AFB5A9463}" destId="{4A6B83A7-8F2A-2E47-91C7-0B05B790F9CE}" srcOrd="0" destOrd="0" presId="urn:microsoft.com/office/officeart/2005/8/layout/hierarchy1"/>
    <dgm:cxn modelId="{CADDF0A8-0BE4-3042-8E09-FBC4CFD7235C}" srcId="{FD12047B-4B82-E44E-8829-C76E265258EA}" destId="{D9E97889-B304-0843-B6E2-E861FDF89522}" srcOrd="3" destOrd="0" parTransId="{C16F7749-9E86-2B4F-AF5E-359153E81187}" sibTransId="{8E067950-AE24-604E-B551-A4B749BA493A}"/>
    <dgm:cxn modelId="{939B86AE-C1D4-2243-B2DF-368ABAD6E5B2}" type="presOf" srcId="{0A31E242-4E4A-744B-9A52-BB9F6B983E2D}" destId="{147A3CAF-3DD8-674F-A8A0-F86FAD3F9819}" srcOrd="0" destOrd="0" presId="urn:microsoft.com/office/officeart/2005/8/layout/hierarchy1"/>
    <dgm:cxn modelId="{89ABE1AE-7C3E-F44D-849C-678B53E54BFE}" type="presOf" srcId="{FD6B9C9E-83DA-AB40-AAAD-EF56CAB17904}" destId="{A7E40DDE-4118-764E-81DE-1688EA207C46}" srcOrd="0" destOrd="0" presId="urn:microsoft.com/office/officeart/2005/8/layout/hierarchy1"/>
    <dgm:cxn modelId="{F7AB23B0-0047-FA45-BA1B-B2F227942D95}" srcId="{07901930-DCDD-F641-9A09-DBC7E3F3955A}" destId="{0A31E242-4E4A-744B-9A52-BB9F6B983E2D}" srcOrd="0" destOrd="0" parTransId="{CF67D09D-AC25-9440-84EC-C2C0DA174898}" sibTransId="{E060A703-C287-114F-8A14-ED708090C88F}"/>
    <dgm:cxn modelId="{78F7F9C1-89C9-0B4C-9E56-886617678AED}" type="presOf" srcId="{ECA2E790-4ADB-154F-82FF-6C6E50537656}" destId="{408E0E58-187E-2147-AE13-E8EFC39AB344}" srcOrd="0" destOrd="0" presId="urn:microsoft.com/office/officeart/2005/8/layout/hierarchy1"/>
    <dgm:cxn modelId="{6B4C29C6-FC09-E847-BCA1-ADDC334F54E7}" type="presOf" srcId="{460A244D-A945-F54F-A38A-0A77842EA704}" destId="{1BA8CD1D-5614-2B4C-950F-2DC07C502828}" srcOrd="0" destOrd="0" presId="urn:microsoft.com/office/officeart/2005/8/layout/hierarchy1"/>
    <dgm:cxn modelId="{BEFA0FCE-6FA6-6045-A144-360FD9FA0395}" type="presOf" srcId="{E544A9CA-4FDA-4A47-B49B-ADCD09CE88C0}" destId="{E565069F-8ACD-2141-8FE1-96F69B0EE400}" srcOrd="0" destOrd="0" presId="urn:microsoft.com/office/officeart/2005/8/layout/hierarchy1"/>
    <dgm:cxn modelId="{525485D7-9A3C-4849-A73E-D8A33B5E7D80}" type="presOf" srcId="{FE5EF5B1-3EAE-C343-B4BB-CF089A847F3E}" destId="{DA068D14-1587-724E-B784-864670EB093B}" srcOrd="0" destOrd="0" presId="urn:microsoft.com/office/officeart/2005/8/layout/hierarchy1"/>
    <dgm:cxn modelId="{EB622AE3-B1DC-B743-9E10-E5FFD1AED296}" type="presOf" srcId="{D9E97889-B304-0843-B6E2-E861FDF89522}" destId="{7086E5CE-A9D8-BE41-9D76-BD929A3F4211}" srcOrd="0" destOrd="0" presId="urn:microsoft.com/office/officeart/2005/8/layout/hierarchy1"/>
    <dgm:cxn modelId="{BC1F6FEF-8200-6047-B900-50782A87EA61}" type="presOf" srcId="{FD12047B-4B82-E44E-8829-C76E265258EA}" destId="{DDCCB0AB-9D53-F94C-A45A-D0E692439143}" srcOrd="0" destOrd="0" presId="urn:microsoft.com/office/officeart/2005/8/layout/hierarchy1"/>
    <dgm:cxn modelId="{261C6FF1-7AEF-2545-AB8B-899ED8EBE19D}" type="presOf" srcId="{A5107151-8AFA-8642-AEC1-7A986E9C1F4B}" destId="{A965BAC5-4DF1-AA4D-BC5C-2AE3B23A8B4C}" srcOrd="0" destOrd="0" presId="urn:microsoft.com/office/officeart/2005/8/layout/hierarchy1"/>
    <dgm:cxn modelId="{329687F3-4640-2F49-B489-B7070F56D7C9}" srcId="{FE5EF5B1-3EAE-C343-B4BB-CF089A847F3E}" destId="{2BCF0977-2606-DA4D-B29C-F3B2B7A5E36B}" srcOrd="0" destOrd="0" parTransId="{6DFCDDBF-AEFD-1F4B-8B77-177FD822ACBB}" sibTransId="{5F2726CA-6067-CA41-B3B6-D55BD0A48342}"/>
    <dgm:cxn modelId="{417D1DF5-8E94-F145-91D2-0FF14B0470DE}" srcId="{D9E97889-B304-0843-B6E2-E861FDF89522}" destId="{7B784666-5D56-0244-B2AD-013AFB5A9463}" srcOrd="0" destOrd="0" parTransId="{460A244D-A945-F54F-A38A-0A77842EA704}" sibTransId="{65B4E2EF-4DE8-9543-989D-23850462CB7E}"/>
    <dgm:cxn modelId="{4C1BA7F5-8F93-2644-B247-144167FC49F1}" type="presOf" srcId="{07901930-DCDD-F641-9A09-DBC7E3F3955A}" destId="{2B2E2740-D9CE-7549-80F2-056805C685B3}" srcOrd="0" destOrd="0" presId="urn:microsoft.com/office/officeart/2005/8/layout/hierarchy1"/>
    <dgm:cxn modelId="{2D709DFC-C2DD-144F-8638-8FE2EA876ECF}" type="presOf" srcId="{8A186867-F325-1640-9D6E-BD3C21541CF2}" destId="{CDE8FE41-7F64-A846-A014-14024719DE91}" srcOrd="0" destOrd="0" presId="urn:microsoft.com/office/officeart/2005/8/layout/hierarchy1"/>
    <dgm:cxn modelId="{9FE73156-7D94-5640-94E7-194094919DF4}" type="presParOf" srcId="{A965BAC5-4DF1-AA4D-BC5C-2AE3B23A8B4C}" destId="{4ED37087-D541-FA49-A223-5C28E5024219}" srcOrd="0" destOrd="0" presId="urn:microsoft.com/office/officeart/2005/8/layout/hierarchy1"/>
    <dgm:cxn modelId="{8C755A39-DA42-2C42-A25B-E02010AB556F}" type="presParOf" srcId="{4ED37087-D541-FA49-A223-5C28E5024219}" destId="{DFF555EC-D9D3-294D-8384-BB45D626C009}" srcOrd="0" destOrd="0" presId="urn:microsoft.com/office/officeart/2005/8/layout/hierarchy1"/>
    <dgm:cxn modelId="{6F88149A-66C2-0145-A107-925D4D0158C4}" type="presParOf" srcId="{DFF555EC-D9D3-294D-8384-BB45D626C009}" destId="{AEA1DEFC-E162-6E41-82DF-B8F163E5A45F}" srcOrd="0" destOrd="0" presId="urn:microsoft.com/office/officeart/2005/8/layout/hierarchy1"/>
    <dgm:cxn modelId="{12D95100-BD67-5140-98D9-434047B67BB6}" type="presParOf" srcId="{DFF555EC-D9D3-294D-8384-BB45D626C009}" destId="{DA068D14-1587-724E-B784-864670EB093B}" srcOrd="1" destOrd="0" presId="urn:microsoft.com/office/officeart/2005/8/layout/hierarchy1"/>
    <dgm:cxn modelId="{6862F036-7F6C-5646-8B69-FDFEE4A43CE4}" type="presParOf" srcId="{4ED37087-D541-FA49-A223-5C28E5024219}" destId="{1F31B928-E2AE-4B4E-9486-6506C2495CAD}" srcOrd="1" destOrd="0" presId="urn:microsoft.com/office/officeart/2005/8/layout/hierarchy1"/>
    <dgm:cxn modelId="{9D811506-F5A0-0F46-8EF5-FE7D28C420A4}" type="presParOf" srcId="{1F31B928-E2AE-4B4E-9486-6506C2495CAD}" destId="{8715B073-2B54-D243-A1A3-A6613B9E197B}" srcOrd="0" destOrd="0" presId="urn:microsoft.com/office/officeart/2005/8/layout/hierarchy1"/>
    <dgm:cxn modelId="{9D4C79E8-8AC2-B14C-85B3-04AD104778F5}" type="presParOf" srcId="{1F31B928-E2AE-4B4E-9486-6506C2495CAD}" destId="{529CEA7E-82D0-A545-90E2-091488A89700}" srcOrd="1" destOrd="0" presId="urn:microsoft.com/office/officeart/2005/8/layout/hierarchy1"/>
    <dgm:cxn modelId="{A3BBDC3C-22D0-F94D-BF65-1AF948F29F88}" type="presParOf" srcId="{529CEA7E-82D0-A545-90E2-091488A89700}" destId="{DC1659A9-76AB-D340-8C07-C520128971D9}" srcOrd="0" destOrd="0" presId="urn:microsoft.com/office/officeart/2005/8/layout/hierarchy1"/>
    <dgm:cxn modelId="{8E228BE1-1A09-9A42-B39C-BCE2BAEF6D67}" type="presParOf" srcId="{DC1659A9-76AB-D340-8C07-C520128971D9}" destId="{EA6BCE76-2CD7-194F-B176-716A9F42AF49}" srcOrd="0" destOrd="0" presId="urn:microsoft.com/office/officeart/2005/8/layout/hierarchy1"/>
    <dgm:cxn modelId="{C07CF1AE-0FE4-F64E-8973-E9B83F92A7C0}" type="presParOf" srcId="{DC1659A9-76AB-D340-8C07-C520128971D9}" destId="{13D3A48B-7434-ED41-A3C6-B2AF99A073FB}" srcOrd="1" destOrd="0" presId="urn:microsoft.com/office/officeart/2005/8/layout/hierarchy1"/>
    <dgm:cxn modelId="{09D88BAA-6F19-F846-B940-302D04FCB197}" type="presParOf" srcId="{529CEA7E-82D0-A545-90E2-091488A89700}" destId="{3EF65057-4E11-8D4B-ADA5-D32454F7C086}" srcOrd="1" destOrd="0" presId="urn:microsoft.com/office/officeart/2005/8/layout/hierarchy1"/>
    <dgm:cxn modelId="{BEA85BCD-F95F-7547-A30E-331351AF306C}" type="presParOf" srcId="{1F31B928-E2AE-4B4E-9486-6506C2495CAD}" destId="{408E0E58-187E-2147-AE13-E8EFC39AB344}" srcOrd="2" destOrd="0" presId="urn:microsoft.com/office/officeart/2005/8/layout/hierarchy1"/>
    <dgm:cxn modelId="{94BF7EF1-80CE-3448-8BE4-45FDFA891528}" type="presParOf" srcId="{1F31B928-E2AE-4B4E-9486-6506C2495CAD}" destId="{A33EEB33-4D1C-0644-86E8-AA010067EC42}" srcOrd="3" destOrd="0" presId="urn:microsoft.com/office/officeart/2005/8/layout/hierarchy1"/>
    <dgm:cxn modelId="{98494A21-586A-E242-9067-7158D04D015A}" type="presParOf" srcId="{A33EEB33-4D1C-0644-86E8-AA010067EC42}" destId="{D76A78F5-6769-CE49-9F36-A0A3772DE20C}" srcOrd="0" destOrd="0" presId="urn:microsoft.com/office/officeart/2005/8/layout/hierarchy1"/>
    <dgm:cxn modelId="{C05988B0-3A21-D54B-B86A-D8DFC5764CF5}" type="presParOf" srcId="{D76A78F5-6769-CE49-9F36-A0A3772DE20C}" destId="{E9BCF988-55D5-9A48-AC72-4BD6068603F8}" srcOrd="0" destOrd="0" presId="urn:microsoft.com/office/officeart/2005/8/layout/hierarchy1"/>
    <dgm:cxn modelId="{9CCA6A75-B5B9-C54C-87F5-7F2B9960F018}" type="presParOf" srcId="{D76A78F5-6769-CE49-9F36-A0A3772DE20C}" destId="{DDCCB0AB-9D53-F94C-A45A-D0E692439143}" srcOrd="1" destOrd="0" presId="urn:microsoft.com/office/officeart/2005/8/layout/hierarchy1"/>
    <dgm:cxn modelId="{2E2FC873-F629-8C4F-B09D-7D7177373586}" type="presParOf" srcId="{A33EEB33-4D1C-0644-86E8-AA010067EC42}" destId="{3F2C24D4-27CD-9242-B79D-268D467D07E7}" srcOrd="1" destOrd="0" presId="urn:microsoft.com/office/officeart/2005/8/layout/hierarchy1"/>
    <dgm:cxn modelId="{73350F02-44AC-194B-AA88-60BE89FEE7D9}" type="presParOf" srcId="{3F2C24D4-27CD-9242-B79D-268D467D07E7}" destId="{E2C6F710-9FCA-0144-9AD8-EAA994399C5C}" srcOrd="0" destOrd="0" presId="urn:microsoft.com/office/officeart/2005/8/layout/hierarchy1"/>
    <dgm:cxn modelId="{5387BA62-5966-E843-B175-F67C7D7BFFC6}" type="presParOf" srcId="{3F2C24D4-27CD-9242-B79D-268D467D07E7}" destId="{A76E1D7D-8CD4-F343-A940-309B696B5F9E}" srcOrd="1" destOrd="0" presId="urn:microsoft.com/office/officeart/2005/8/layout/hierarchy1"/>
    <dgm:cxn modelId="{90DE9B16-10CB-F048-A72A-9D66A712D909}" type="presParOf" srcId="{A76E1D7D-8CD4-F343-A940-309B696B5F9E}" destId="{17ED18AE-E5E8-EF43-881B-D0BDDDD7458D}" srcOrd="0" destOrd="0" presId="urn:microsoft.com/office/officeart/2005/8/layout/hierarchy1"/>
    <dgm:cxn modelId="{B1EC8F32-F8EF-D445-ACF7-5AA1EA51B969}" type="presParOf" srcId="{17ED18AE-E5E8-EF43-881B-D0BDDDD7458D}" destId="{2B4C35B7-E458-1B49-A0CA-1F680BC38C8D}" srcOrd="0" destOrd="0" presId="urn:microsoft.com/office/officeart/2005/8/layout/hierarchy1"/>
    <dgm:cxn modelId="{53B5D9D3-B8F3-8A44-93A1-42AA67F912FF}" type="presParOf" srcId="{17ED18AE-E5E8-EF43-881B-D0BDDDD7458D}" destId="{100E7DA5-4E83-0F4D-89CB-60FC23EDA1EE}" srcOrd="1" destOrd="0" presId="urn:microsoft.com/office/officeart/2005/8/layout/hierarchy1"/>
    <dgm:cxn modelId="{15938DAB-6685-7E41-AF41-6076B44300CD}" type="presParOf" srcId="{A76E1D7D-8CD4-F343-A940-309B696B5F9E}" destId="{0EC741A6-9536-BD46-9D84-9727AE0AF23A}" srcOrd="1" destOrd="0" presId="urn:microsoft.com/office/officeart/2005/8/layout/hierarchy1"/>
    <dgm:cxn modelId="{1A0977C0-25CE-C742-A6A4-3C5148C6585E}" type="presParOf" srcId="{0EC741A6-9536-BD46-9D84-9727AE0AF23A}" destId="{80277815-A4D9-9249-832C-1B634117C035}" srcOrd="0" destOrd="0" presId="urn:microsoft.com/office/officeart/2005/8/layout/hierarchy1"/>
    <dgm:cxn modelId="{6668FBF3-CB1F-4943-B39A-18925FB3A46B}" type="presParOf" srcId="{0EC741A6-9536-BD46-9D84-9727AE0AF23A}" destId="{FD06370A-0FB7-D247-A5A8-A741F3D39A35}" srcOrd="1" destOrd="0" presId="urn:microsoft.com/office/officeart/2005/8/layout/hierarchy1"/>
    <dgm:cxn modelId="{26285D9D-4F94-614C-9E54-1019289D9BE7}" type="presParOf" srcId="{FD06370A-0FB7-D247-A5A8-A741F3D39A35}" destId="{6F0A08A1-9C5E-FE46-8FCC-C86A4CD9D710}" srcOrd="0" destOrd="0" presId="urn:microsoft.com/office/officeart/2005/8/layout/hierarchy1"/>
    <dgm:cxn modelId="{BB3E0D73-0949-DF43-847B-E27C1702D469}" type="presParOf" srcId="{6F0A08A1-9C5E-FE46-8FCC-C86A4CD9D710}" destId="{EDD99C52-7D70-9A4C-B116-5A4FE7EC40C7}" srcOrd="0" destOrd="0" presId="urn:microsoft.com/office/officeart/2005/8/layout/hierarchy1"/>
    <dgm:cxn modelId="{6C1DEEF4-3DD7-E149-A05E-976C40589A2E}" type="presParOf" srcId="{6F0A08A1-9C5E-FE46-8FCC-C86A4CD9D710}" destId="{A7E40DDE-4118-764E-81DE-1688EA207C46}" srcOrd="1" destOrd="0" presId="urn:microsoft.com/office/officeart/2005/8/layout/hierarchy1"/>
    <dgm:cxn modelId="{497220B0-00CD-6E4F-A84F-89C366C514F8}" type="presParOf" srcId="{FD06370A-0FB7-D247-A5A8-A741F3D39A35}" destId="{03641A7B-2FA1-1646-80E1-6CE850462F72}" srcOrd="1" destOrd="0" presId="urn:microsoft.com/office/officeart/2005/8/layout/hierarchy1"/>
    <dgm:cxn modelId="{4F9CE620-2C68-EC48-8CD4-A3F2C83509DB}" type="presParOf" srcId="{03641A7B-2FA1-1646-80E1-6CE850462F72}" destId="{A5E4B58B-036B-034B-B34B-03D84876C3EA}" srcOrd="0" destOrd="0" presId="urn:microsoft.com/office/officeart/2005/8/layout/hierarchy1"/>
    <dgm:cxn modelId="{6D63718F-58C6-B043-9127-CCE3E444A1E2}" type="presParOf" srcId="{03641A7B-2FA1-1646-80E1-6CE850462F72}" destId="{F9ADB35F-C0AA-0040-ABDC-0B2502052C4C}" srcOrd="1" destOrd="0" presId="urn:microsoft.com/office/officeart/2005/8/layout/hierarchy1"/>
    <dgm:cxn modelId="{18D55E85-B278-264F-A905-9D35FFA7578A}" type="presParOf" srcId="{F9ADB35F-C0AA-0040-ABDC-0B2502052C4C}" destId="{EB420162-F056-6C40-B48D-4BAE3979F85C}" srcOrd="0" destOrd="0" presId="urn:microsoft.com/office/officeart/2005/8/layout/hierarchy1"/>
    <dgm:cxn modelId="{F34FB30C-86D2-6245-9C98-4CBE5F6A2F54}" type="presParOf" srcId="{EB420162-F056-6C40-B48D-4BAE3979F85C}" destId="{40B3A68C-8CD6-2947-822B-4D78C0D7D57C}" srcOrd="0" destOrd="0" presId="urn:microsoft.com/office/officeart/2005/8/layout/hierarchy1"/>
    <dgm:cxn modelId="{6F055255-03A6-3446-8EA7-2656BB164779}" type="presParOf" srcId="{EB420162-F056-6C40-B48D-4BAE3979F85C}" destId="{B46275F9-F4B2-2B47-AB5F-E5A29CD9E7D1}" srcOrd="1" destOrd="0" presId="urn:microsoft.com/office/officeart/2005/8/layout/hierarchy1"/>
    <dgm:cxn modelId="{A1F285E7-E718-6D4B-B0BC-B2433119A906}" type="presParOf" srcId="{F9ADB35F-C0AA-0040-ABDC-0B2502052C4C}" destId="{49198DB7-7A1C-B741-ACA6-C440FFF4C49D}" srcOrd="1" destOrd="0" presId="urn:microsoft.com/office/officeart/2005/8/layout/hierarchy1"/>
    <dgm:cxn modelId="{24BEDBF2-D232-6F4E-B96C-8F62368260F8}" type="presParOf" srcId="{3F2C24D4-27CD-9242-B79D-268D467D07E7}" destId="{078946C4-3251-8E47-8B30-BD2C999E2772}" srcOrd="2" destOrd="0" presId="urn:microsoft.com/office/officeart/2005/8/layout/hierarchy1"/>
    <dgm:cxn modelId="{B635059D-F240-1740-BECA-D4526746C3BF}" type="presParOf" srcId="{3F2C24D4-27CD-9242-B79D-268D467D07E7}" destId="{BF0541DD-97CA-7546-946B-B0BC47D6102A}" srcOrd="3" destOrd="0" presId="urn:microsoft.com/office/officeart/2005/8/layout/hierarchy1"/>
    <dgm:cxn modelId="{58FB0C72-A6EF-134C-9659-4416E8DA25D1}" type="presParOf" srcId="{BF0541DD-97CA-7546-946B-B0BC47D6102A}" destId="{63ED6B27-0C19-E348-B334-E670291A7BF8}" srcOrd="0" destOrd="0" presId="urn:microsoft.com/office/officeart/2005/8/layout/hierarchy1"/>
    <dgm:cxn modelId="{B8F1A2BB-6077-B94B-97F2-6DE1DFDFEBBD}" type="presParOf" srcId="{63ED6B27-0C19-E348-B334-E670291A7BF8}" destId="{35E07A83-D137-4643-BD84-8F9852E3F9CB}" srcOrd="0" destOrd="0" presId="urn:microsoft.com/office/officeart/2005/8/layout/hierarchy1"/>
    <dgm:cxn modelId="{FC5A6C88-595E-4A42-BD7E-209B8321CBB7}" type="presParOf" srcId="{63ED6B27-0C19-E348-B334-E670291A7BF8}" destId="{2B2E2740-D9CE-7549-80F2-056805C685B3}" srcOrd="1" destOrd="0" presId="urn:microsoft.com/office/officeart/2005/8/layout/hierarchy1"/>
    <dgm:cxn modelId="{44E083A2-B69B-7241-8B12-5FA7481BA3EF}" type="presParOf" srcId="{BF0541DD-97CA-7546-946B-B0BC47D6102A}" destId="{5DDFC8F8-4356-BE49-80A3-F3F65A0AB71D}" srcOrd="1" destOrd="0" presId="urn:microsoft.com/office/officeart/2005/8/layout/hierarchy1"/>
    <dgm:cxn modelId="{A32EC611-4D3C-3A4D-B44D-F7B1875DDACB}" type="presParOf" srcId="{5DDFC8F8-4356-BE49-80A3-F3F65A0AB71D}" destId="{995F6C48-263D-394C-A720-9C4651167E71}" srcOrd="0" destOrd="0" presId="urn:microsoft.com/office/officeart/2005/8/layout/hierarchy1"/>
    <dgm:cxn modelId="{FE31272E-5415-0E49-9FE6-503C430AD61B}" type="presParOf" srcId="{5DDFC8F8-4356-BE49-80A3-F3F65A0AB71D}" destId="{9A26ECDB-1970-854D-B52D-DEDEE1615862}" srcOrd="1" destOrd="0" presId="urn:microsoft.com/office/officeart/2005/8/layout/hierarchy1"/>
    <dgm:cxn modelId="{F7060C14-297D-734A-9207-3E8F685D247E}" type="presParOf" srcId="{9A26ECDB-1970-854D-B52D-DEDEE1615862}" destId="{ECF86C42-3055-4849-94A0-90BDFAF3142D}" srcOrd="0" destOrd="0" presId="urn:microsoft.com/office/officeart/2005/8/layout/hierarchy1"/>
    <dgm:cxn modelId="{80DEFBCE-6C92-8F49-BF64-B18052F12966}" type="presParOf" srcId="{ECF86C42-3055-4849-94A0-90BDFAF3142D}" destId="{90752CB5-4A1B-5A49-985C-5CC91969E851}" srcOrd="0" destOrd="0" presId="urn:microsoft.com/office/officeart/2005/8/layout/hierarchy1"/>
    <dgm:cxn modelId="{A3328C3B-AFCA-7845-A795-EF959DF36A39}" type="presParOf" srcId="{ECF86C42-3055-4849-94A0-90BDFAF3142D}" destId="{147A3CAF-3DD8-674F-A8A0-F86FAD3F9819}" srcOrd="1" destOrd="0" presId="urn:microsoft.com/office/officeart/2005/8/layout/hierarchy1"/>
    <dgm:cxn modelId="{F477532F-31B4-F04D-9086-86597F783D18}" type="presParOf" srcId="{9A26ECDB-1970-854D-B52D-DEDEE1615862}" destId="{218E42EF-45E2-954B-83BA-C08B26A4009F}" srcOrd="1" destOrd="0" presId="urn:microsoft.com/office/officeart/2005/8/layout/hierarchy1"/>
    <dgm:cxn modelId="{DA633EA6-74AB-E54A-90BD-AE070A276837}" type="presParOf" srcId="{3F2C24D4-27CD-9242-B79D-268D467D07E7}" destId="{56D8D0EF-DD0F-2442-8B43-9168217AED4E}" srcOrd="4" destOrd="0" presId="urn:microsoft.com/office/officeart/2005/8/layout/hierarchy1"/>
    <dgm:cxn modelId="{5CAE1738-21BB-D643-86A9-6A9CF22B61F0}" type="presParOf" srcId="{3F2C24D4-27CD-9242-B79D-268D467D07E7}" destId="{FB93AFE1-F521-1848-A021-CBD84CD3F41B}" srcOrd="5" destOrd="0" presId="urn:microsoft.com/office/officeart/2005/8/layout/hierarchy1"/>
    <dgm:cxn modelId="{85DCE30C-CEE7-1D49-A0DD-28A800913394}" type="presParOf" srcId="{FB93AFE1-F521-1848-A021-CBD84CD3F41B}" destId="{13B6FF7F-C8B3-5948-8745-90E2BCA870FE}" srcOrd="0" destOrd="0" presId="urn:microsoft.com/office/officeart/2005/8/layout/hierarchy1"/>
    <dgm:cxn modelId="{01B039A4-E461-2046-A6CA-A1919183DBC2}" type="presParOf" srcId="{13B6FF7F-C8B3-5948-8745-90E2BCA870FE}" destId="{8CD4C521-6302-C34D-AE83-AFDBDA506BDC}" srcOrd="0" destOrd="0" presId="urn:microsoft.com/office/officeart/2005/8/layout/hierarchy1"/>
    <dgm:cxn modelId="{933D7F49-1C36-9646-B643-FD400E92481C}" type="presParOf" srcId="{13B6FF7F-C8B3-5948-8745-90E2BCA870FE}" destId="{8C1CB291-7542-794A-8C14-6F6F383B8C6B}" srcOrd="1" destOrd="0" presId="urn:microsoft.com/office/officeart/2005/8/layout/hierarchy1"/>
    <dgm:cxn modelId="{C1E477F6-7717-7840-991F-4B936AD5B792}" type="presParOf" srcId="{FB93AFE1-F521-1848-A021-CBD84CD3F41B}" destId="{6D6E9E9F-F393-9B43-B78E-D747ACED4547}" srcOrd="1" destOrd="0" presId="urn:microsoft.com/office/officeart/2005/8/layout/hierarchy1"/>
    <dgm:cxn modelId="{0A68D148-2EB5-244B-A7E2-EDA9135A3CF7}" type="presParOf" srcId="{6D6E9E9F-F393-9B43-B78E-D747ACED4547}" destId="{CDE8FE41-7F64-A846-A014-14024719DE91}" srcOrd="0" destOrd="0" presId="urn:microsoft.com/office/officeart/2005/8/layout/hierarchy1"/>
    <dgm:cxn modelId="{497356B1-9F75-5546-9DE3-F286D664E9A5}" type="presParOf" srcId="{6D6E9E9F-F393-9B43-B78E-D747ACED4547}" destId="{591ECCE5-21B7-ED48-9E1E-BD25CE4B0C90}" srcOrd="1" destOrd="0" presId="urn:microsoft.com/office/officeart/2005/8/layout/hierarchy1"/>
    <dgm:cxn modelId="{538444FF-D43B-7647-B70E-C478B9B09391}" type="presParOf" srcId="{591ECCE5-21B7-ED48-9E1E-BD25CE4B0C90}" destId="{935B7D5B-B680-8149-9A8D-D5A928C0CE34}" srcOrd="0" destOrd="0" presId="urn:microsoft.com/office/officeart/2005/8/layout/hierarchy1"/>
    <dgm:cxn modelId="{2A8ACE9E-BF1B-A546-83CD-36C0AC1A7352}" type="presParOf" srcId="{935B7D5B-B680-8149-9A8D-D5A928C0CE34}" destId="{8F89558E-6C52-6043-8DEC-85E4AD454E18}" srcOrd="0" destOrd="0" presId="urn:microsoft.com/office/officeart/2005/8/layout/hierarchy1"/>
    <dgm:cxn modelId="{3E684208-80D4-364C-B19D-3ED9F1164B7C}" type="presParOf" srcId="{935B7D5B-B680-8149-9A8D-D5A928C0CE34}" destId="{FA381F3D-AA94-8742-8520-9D5E9C2AD325}" srcOrd="1" destOrd="0" presId="urn:microsoft.com/office/officeart/2005/8/layout/hierarchy1"/>
    <dgm:cxn modelId="{8A91A2A9-3019-5342-A39F-542000F4CD29}" type="presParOf" srcId="{591ECCE5-21B7-ED48-9E1E-BD25CE4B0C90}" destId="{7256C0E1-D60F-D849-9339-262E556D9D66}" srcOrd="1" destOrd="0" presId="urn:microsoft.com/office/officeart/2005/8/layout/hierarchy1"/>
    <dgm:cxn modelId="{890F562E-F298-5842-834B-66709BCEBB78}" type="presParOf" srcId="{3F2C24D4-27CD-9242-B79D-268D467D07E7}" destId="{90DD6772-EF3D-3D45-958B-E58FDF292CF0}" srcOrd="6" destOrd="0" presId="urn:microsoft.com/office/officeart/2005/8/layout/hierarchy1"/>
    <dgm:cxn modelId="{F917C409-A5E7-714D-8694-FBC749C8ECE8}" type="presParOf" srcId="{3F2C24D4-27CD-9242-B79D-268D467D07E7}" destId="{42E58562-9EA6-1448-9DCB-FC36A7FF8061}" srcOrd="7" destOrd="0" presId="urn:microsoft.com/office/officeart/2005/8/layout/hierarchy1"/>
    <dgm:cxn modelId="{EB72CA5C-9A4D-284B-A617-C83B87059E68}" type="presParOf" srcId="{42E58562-9EA6-1448-9DCB-FC36A7FF8061}" destId="{14EAF872-97EE-B145-9B98-8902A2FE0AED}" srcOrd="0" destOrd="0" presId="urn:microsoft.com/office/officeart/2005/8/layout/hierarchy1"/>
    <dgm:cxn modelId="{7EFBE0FA-A960-934F-BC9A-2D50E7E7C882}" type="presParOf" srcId="{14EAF872-97EE-B145-9B98-8902A2FE0AED}" destId="{E7F5C31D-AD24-C943-B91F-F0C9F453344B}" srcOrd="0" destOrd="0" presId="urn:microsoft.com/office/officeart/2005/8/layout/hierarchy1"/>
    <dgm:cxn modelId="{B340BA33-9ABE-1045-A12F-28F892C32DBF}" type="presParOf" srcId="{14EAF872-97EE-B145-9B98-8902A2FE0AED}" destId="{7086E5CE-A9D8-BE41-9D76-BD929A3F4211}" srcOrd="1" destOrd="0" presId="urn:microsoft.com/office/officeart/2005/8/layout/hierarchy1"/>
    <dgm:cxn modelId="{C8682F12-2CD1-B148-9298-59B147206F39}" type="presParOf" srcId="{42E58562-9EA6-1448-9DCB-FC36A7FF8061}" destId="{EB63B165-2033-6547-B4DC-10B6574CC237}" srcOrd="1" destOrd="0" presId="urn:microsoft.com/office/officeart/2005/8/layout/hierarchy1"/>
    <dgm:cxn modelId="{974B5F21-B31F-2E4C-B7E1-A3B4B510D945}" type="presParOf" srcId="{EB63B165-2033-6547-B4DC-10B6574CC237}" destId="{1BA8CD1D-5614-2B4C-950F-2DC07C502828}" srcOrd="0" destOrd="0" presId="urn:microsoft.com/office/officeart/2005/8/layout/hierarchy1"/>
    <dgm:cxn modelId="{EE9EE1B1-9EF6-C64B-9806-4EEADC76D1D6}" type="presParOf" srcId="{EB63B165-2033-6547-B4DC-10B6574CC237}" destId="{8FE51767-5C8F-134E-9CB0-D0D5B0AFF259}" srcOrd="1" destOrd="0" presId="urn:microsoft.com/office/officeart/2005/8/layout/hierarchy1"/>
    <dgm:cxn modelId="{65CB7E55-3A45-FD4B-98EB-458D6F1054F3}" type="presParOf" srcId="{8FE51767-5C8F-134E-9CB0-D0D5B0AFF259}" destId="{4863B18A-7203-A143-A787-6B0667A70353}" srcOrd="0" destOrd="0" presId="urn:microsoft.com/office/officeart/2005/8/layout/hierarchy1"/>
    <dgm:cxn modelId="{8FA65534-9F23-A44A-A517-AD15E73D5CFC}" type="presParOf" srcId="{4863B18A-7203-A143-A787-6B0667A70353}" destId="{758E06C4-07F1-9C41-94D3-45018601BB5B}" srcOrd="0" destOrd="0" presId="urn:microsoft.com/office/officeart/2005/8/layout/hierarchy1"/>
    <dgm:cxn modelId="{31F5E9BE-BDF7-6A45-AA96-4800CB3B3BB6}" type="presParOf" srcId="{4863B18A-7203-A143-A787-6B0667A70353}" destId="{4A6B83A7-8F2A-2E47-91C7-0B05B790F9CE}" srcOrd="1" destOrd="0" presId="urn:microsoft.com/office/officeart/2005/8/layout/hierarchy1"/>
    <dgm:cxn modelId="{BD5219EB-688B-364B-A522-E1E3815CA44B}" type="presParOf" srcId="{8FE51767-5C8F-134E-9CB0-D0D5B0AFF259}" destId="{D80545A8-E8FD-6549-9E52-D857534731F8}" srcOrd="1" destOrd="0" presId="urn:microsoft.com/office/officeart/2005/8/layout/hierarchy1"/>
    <dgm:cxn modelId="{41FB14F9-00CF-A745-8194-9727B4D09CBA}" type="presParOf" srcId="{3F2C24D4-27CD-9242-B79D-268D467D07E7}" destId="{0FADA119-8CA3-D74A-A746-881335D0C55B}" srcOrd="8" destOrd="0" presId="urn:microsoft.com/office/officeart/2005/8/layout/hierarchy1"/>
    <dgm:cxn modelId="{D30C688E-F80C-CE49-BBE1-CBBB850D0F5E}" type="presParOf" srcId="{3F2C24D4-27CD-9242-B79D-268D467D07E7}" destId="{5F0F81BC-732C-4C42-BA95-D734161E471F}" srcOrd="9" destOrd="0" presId="urn:microsoft.com/office/officeart/2005/8/layout/hierarchy1"/>
    <dgm:cxn modelId="{BA3521CD-6766-FE48-97DD-955DA1CF8091}" type="presParOf" srcId="{5F0F81BC-732C-4C42-BA95-D734161E471F}" destId="{28468212-B7A0-E545-8534-3BCEE3927EBE}" srcOrd="0" destOrd="0" presId="urn:microsoft.com/office/officeart/2005/8/layout/hierarchy1"/>
    <dgm:cxn modelId="{81A177D9-FAD3-A44D-98A7-0E962DE9A8FB}" type="presParOf" srcId="{28468212-B7A0-E545-8534-3BCEE3927EBE}" destId="{076A8DEC-CBCA-6340-B14E-EBB4613963A1}" srcOrd="0" destOrd="0" presId="urn:microsoft.com/office/officeart/2005/8/layout/hierarchy1"/>
    <dgm:cxn modelId="{DDC5A7CD-5A39-EB41-8B15-3A08A8DE6253}" type="presParOf" srcId="{28468212-B7A0-E545-8534-3BCEE3927EBE}" destId="{D19C4353-D11A-C340-A68A-CF19D01581FF}" srcOrd="1" destOrd="0" presId="urn:microsoft.com/office/officeart/2005/8/layout/hierarchy1"/>
    <dgm:cxn modelId="{96E3398F-C935-AC4E-8AC9-485D2612750A}" type="presParOf" srcId="{5F0F81BC-732C-4C42-BA95-D734161E471F}" destId="{8750B1FB-2507-154C-94AF-701FF0C03D0D}" srcOrd="1" destOrd="0" presId="urn:microsoft.com/office/officeart/2005/8/layout/hierarchy1"/>
    <dgm:cxn modelId="{B4811A51-45F7-C243-BBF3-0F898BDE6514}" type="presParOf" srcId="{8750B1FB-2507-154C-94AF-701FF0C03D0D}" destId="{B2141AA1-26AF-DF4B-AD69-4375AE7410F9}" srcOrd="0" destOrd="0" presId="urn:microsoft.com/office/officeart/2005/8/layout/hierarchy1"/>
    <dgm:cxn modelId="{C17CFE7E-19E5-0A42-A5B8-0E4FE4AEDEE1}" type="presParOf" srcId="{8750B1FB-2507-154C-94AF-701FF0C03D0D}" destId="{DD7C537B-D22B-9F4A-A4DE-71AAFC8263BC}" srcOrd="1" destOrd="0" presId="urn:microsoft.com/office/officeart/2005/8/layout/hierarchy1"/>
    <dgm:cxn modelId="{C1AEC32F-EB45-9E40-8C98-312C936302CE}" type="presParOf" srcId="{DD7C537B-D22B-9F4A-A4DE-71AAFC8263BC}" destId="{B915ECCD-A7C5-E44D-8B8D-BEABBCDC826D}" srcOrd="0" destOrd="0" presId="urn:microsoft.com/office/officeart/2005/8/layout/hierarchy1"/>
    <dgm:cxn modelId="{EB5A8E1A-77E5-0F4F-92E9-78A7E0B4F2C6}" type="presParOf" srcId="{B915ECCD-A7C5-E44D-8B8D-BEABBCDC826D}" destId="{4630A924-C5DB-6B4E-95C7-45064F21FC08}" srcOrd="0" destOrd="0" presId="urn:microsoft.com/office/officeart/2005/8/layout/hierarchy1"/>
    <dgm:cxn modelId="{56AAF392-2380-4840-B5A1-2929469CD447}" type="presParOf" srcId="{B915ECCD-A7C5-E44D-8B8D-BEABBCDC826D}" destId="{E565069F-8ACD-2141-8FE1-96F69B0EE400}" srcOrd="1" destOrd="0" presId="urn:microsoft.com/office/officeart/2005/8/layout/hierarchy1"/>
    <dgm:cxn modelId="{67B385E7-B2D5-3249-AD81-AC1F57446881}" type="presParOf" srcId="{DD7C537B-D22B-9F4A-A4DE-71AAFC8263BC}" destId="{E85B96CD-E1F0-3F4D-B653-5B31D4D0E84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8E0E58-187E-2147-AE13-E8EFC39AB344}">
      <dsp:nvSpPr>
        <dsp:cNvPr id="0" name=""/>
        <dsp:cNvSpPr/>
      </dsp:nvSpPr>
      <dsp:spPr>
        <a:xfrm>
          <a:off x="3676997" y="2135743"/>
          <a:ext cx="2021830" cy="962207"/>
        </a:xfrm>
        <a:custGeom>
          <a:avLst/>
          <a:gdLst/>
          <a:ahLst/>
          <a:cxnLst/>
          <a:rect l="0" t="0" r="0" b="0"/>
          <a:pathLst>
            <a:path>
              <a:moveTo>
                <a:pt x="0" y="0"/>
              </a:moveTo>
              <a:lnTo>
                <a:pt x="0" y="655716"/>
              </a:lnTo>
              <a:lnTo>
                <a:pt x="2021830" y="655716"/>
              </a:lnTo>
              <a:lnTo>
                <a:pt x="2021830" y="9622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715B073-2B54-D243-A1A3-A6613B9E197B}">
      <dsp:nvSpPr>
        <dsp:cNvPr id="0" name=""/>
        <dsp:cNvSpPr/>
      </dsp:nvSpPr>
      <dsp:spPr>
        <a:xfrm>
          <a:off x="1655167" y="2135743"/>
          <a:ext cx="2021830" cy="962207"/>
        </a:xfrm>
        <a:custGeom>
          <a:avLst/>
          <a:gdLst/>
          <a:ahLst/>
          <a:cxnLst/>
          <a:rect l="0" t="0" r="0" b="0"/>
          <a:pathLst>
            <a:path>
              <a:moveTo>
                <a:pt x="2021830" y="0"/>
              </a:moveTo>
              <a:lnTo>
                <a:pt x="2021830" y="655716"/>
              </a:lnTo>
              <a:lnTo>
                <a:pt x="0" y="655716"/>
              </a:lnTo>
              <a:lnTo>
                <a:pt x="0" y="9622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EA1DEFC-E162-6E41-82DF-B8F163E5A45F}">
      <dsp:nvSpPr>
        <dsp:cNvPr id="0" name=""/>
        <dsp:cNvSpPr/>
      </dsp:nvSpPr>
      <dsp:spPr>
        <a:xfrm>
          <a:off x="2022772" y="34878"/>
          <a:ext cx="3308449" cy="2100865"/>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A068D14-1587-724E-B784-864670EB093B}">
      <dsp:nvSpPr>
        <dsp:cNvPr id="0" name=""/>
        <dsp:cNvSpPr/>
      </dsp:nvSpPr>
      <dsp:spPr>
        <a:xfrm>
          <a:off x="2390378" y="384103"/>
          <a:ext cx="3308449" cy="210086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a:t>US Sanitary Commission</a:t>
          </a:r>
          <a:endParaRPr lang="en-US" sz="4000" kern="1200" dirty="0"/>
        </a:p>
      </dsp:txBody>
      <dsp:txXfrm>
        <a:off x="2451910" y="445635"/>
        <a:ext cx="3185385" cy="1977801"/>
      </dsp:txXfrm>
    </dsp:sp>
    <dsp:sp modelId="{EA6BCE76-2CD7-194F-B176-716A9F42AF49}">
      <dsp:nvSpPr>
        <dsp:cNvPr id="0" name=""/>
        <dsp:cNvSpPr/>
      </dsp:nvSpPr>
      <dsp:spPr>
        <a:xfrm>
          <a:off x="942" y="3097951"/>
          <a:ext cx="3308449" cy="2100865"/>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3D3A48B-7434-ED41-A3C6-B2AF99A073FB}">
      <dsp:nvSpPr>
        <dsp:cNvPr id="0" name=""/>
        <dsp:cNvSpPr/>
      </dsp:nvSpPr>
      <dsp:spPr>
        <a:xfrm>
          <a:off x="368548" y="3447176"/>
          <a:ext cx="3308449" cy="210086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a:t>Inspection – Camps/hospitals</a:t>
          </a:r>
        </a:p>
      </dsp:txBody>
      <dsp:txXfrm>
        <a:off x="430080" y="3508708"/>
        <a:ext cx="3185385" cy="1977801"/>
      </dsp:txXfrm>
    </dsp:sp>
    <dsp:sp modelId="{E9BCF988-55D5-9A48-AC72-4BD6068603F8}">
      <dsp:nvSpPr>
        <dsp:cNvPr id="0" name=""/>
        <dsp:cNvSpPr/>
      </dsp:nvSpPr>
      <dsp:spPr>
        <a:xfrm>
          <a:off x="4044602" y="3097951"/>
          <a:ext cx="3308449" cy="2100865"/>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DCCB0AB-9D53-F94C-A45A-D0E692439143}">
      <dsp:nvSpPr>
        <dsp:cNvPr id="0" name=""/>
        <dsp:cNvSpPr/>
      </dsp:nvSpPr>
      <dsp:spPr>
        <a:xfrm>
          <a:off x="4412208" y="3447176"/>
          <a:ext cx="3308449" cy="210086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a:t>Relief Supplies</a:t>
          </a:r>
        </a:p>
      </dsp:txBody>
      <dsp:txXfrm>
        <a:off x="4473740" y="3508708"/>
        <a:ext cx="3185385" cy="19778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41AA1-26AF-DF4B-AD69-4375AE7410F9}">
      <dsp:nvSpPr>
        <dsp:cNvPr id="0" name=""/>
        <dsp:cNvSpPr/>
      </dsp:nvSpPr>
      <dsp:spPr>
        <a:xfrm>
          <a:off x="6814363" y="3123822"/>
          <a:ext cx="91440" cy="365145"/>
        </a:xfrm>
        <a:custGeom>
          <a:avLst/>
          <a:gdLst/>
          <a:ahLst/>
          <a:cxnLst/>
          <a:rect l="0" t="0" r="0" b="0"/>
          <a:pathLst>
            <a:path>
              <a:moveTo>
                <a:pt x="45720" y="0"/>
              </a:moveTo>
              <a:lnTo>
                <a:pt x="45720"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ADA119-8CA3-D74A-A746-881335D0C55B}">
      <dsp:nvSpPr>
        <dsp:cNvPr id="0" name=""/>
        <dsp:cNvSpPr/>
      </dsp:nvSpPr>
      <dsp:spPr>
        <a:xfrm>
          <a:off x="3791049" y="1961425"/>
          <a:ext cx="3069034" cy="365145"/>
        </a:xfrm>
        <a:custGeom>
          <a:avLst/>
          <a:gdLst/>
          <a:ahLst/>
          <a:cxnLst/>
          <a:rect l="0" t="0" r="0" b="0"/>
          <a:pathLst>
            <a:path>
              <a:moveTo>
                <a:pt x="0" y="0"/>
              </a:moveTo>
              <a:lnTo>
                <a:pt x="0" y="248835"/>
              </a:lnTo>
              <a:lnTo>
                <a:pt x="3069034" y="248835"/>
              </a:lnTo>
              <a:lnTo>
                <a:pt x="3069034"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BA8CD1D-5614-2B4C-950F-2DC07C502828}">
      <dsp:nvSpPr>
        <dsp:cNvPr id="0" name=""/>
        <dsp:cNvSpPr/>
      </dsp:nvSpPr>
      <dsp:spPr>
        <a:xfrm>
          <a:off x="5279846" y="3123822"/>
          <a:ext cx="91440" cy="365145"/>
        </a:xfrm>
        <a:custGeom>
          <a:avLst/>
          <a:gdLst/>
          <a:ahLst/>
          <a:cxnLst/>
          <a:rect l="0" t="0" r="0" b="0"/>
          <a:pathLst>
            <a:path>
              <a:moveTo>
                <a:pt x="45720" y="0"/>
              </a:moveTo>
              <a:lnTo>
                <a:pt x="45720"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0DD6772-EF3D-3D45-958B-E58FDF292CF0}">
      <dsp:nvSpPr>
        <dsp:cNvPr id="0" name=""/>
        <dsp:cNvSpPr/>
      </dsp:nvSpPr>
      <dsp:spPr>
        <a:xfrm>
          <a:off x="3791049" y="1961425"/>
          <a:ext cx="1534517" cy="365145"/>
        </a:xfrm>
        <a:custGeom>
          <a:avLst/>
          <a:gdLst/>
          <a:ahLst/>
          <a:cxnLst/>
          <a:rect l="0" t="0" r="0" b="0"/>
          <a:pathLst>
            <a:path>
              <a:moveTo>
                <a:pt x="0" y="0"/>
              </a:moveTo>
              <a:lnTo>
                <a:pt x="0" y="248835"/>
              </a:lnTo>
              <a:lnTo>
                <a:pt x="1534517" y="248835"/>
              </a:lnTo>
              <a:lnTo>
                <a:pt x="1534517"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DE8FE41-7F64-A846-A014-14024719DE91}">
      <dsp:nvSpPr>
        <dsp:cNvPr id="0" name=""/>
        <dsp:cNvSpPr/>
      </dsp:nvSpPr>
      <dsp:spPr>
        <a:xfrm>
          <a:off x="3745329" y="3123822"/>
          <a:ext cx="91440" cy="365145"/>
        </a:xfrm>
        <a:custGeom>
          <a:avLst/>
          <a:gdLst/>
          <a:ahLst/>
          <a:cxnLst/>
          <a:rect l="0" t="0" r="0" b="0"/>
          <a:pathLst>
            <a:path>
              <a:moveTo>
                <a:pt x="45720" y="0"/>
              </a:moveTo>
              <a:lnTo>
                <a:pt x="45720"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6D8D0EF-DD0F-2442-8B43-9168217AED4E}">
      <dsp:nvSpPr>
        <dsp:cNvPr id="0" name=""/>
        <dsp:cNvSpPr/>
      </dsp:nvSpPr>
      <dsp:spPr>
        <a:xfrm>
          <a:off x="3745329" y="1961425"/>
          <a:ext cx="91440" cy="365145"/>
        </a:xfrm>
        <a:custGeom>
          <a:avLst/>
          <a:gdLst/>
          <a:ahLst/>
          <a:cxnLst/>
          <a:rect l="0" t="0" r="0" b="0"/>
          <a:pathLst>
            <a:path>
              <a:moveTo>
                <a:pt x="45720" y="0"/>
              </a:moveTo>
              <a:lnTo>
                <a:pt x="45720"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95F6C48-263D-394C-A720-9C4651167E71}">
      <dsp:nvSpPr>
        <dsp:cNvPr id="0" name=""/>
        <dsp:cNvSpPr/>
      </dsp:nvSpPr>
      <dsp:spPr>
        <a:xfrm>
          <a:off x="2210812" y="3123822"/>
          <a:ext cx="91440" cy="365145"/>
        </a:xfrm>
        <a:custGeom>
          <a:avLst/>
          <a:gdLst/>
          <a:ahLst/>
          <a:cxnLst/>
          <a:rect l="0" t="0" r="0" b="0"/>
          <a:pathLst>
            <a:path>
              <a:moveTo>
                <a:pt x="45720" y="0"/>
              </a:moveTo>
              <a:lnTo>
                <a:pt x="45720"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8946C4-3251-8E47-8B30-BD2C999E2772}">
      <dsp:nvSpPr>
        <dsp:cNvPr id="0" name=""/>
        <dsp:cNvSpPr/>
      </dsp:nvSpPr>
      <dsp:spPr>
        <a:xfrm>
          <a:off x="2256532" y="1961425"/>
          <a:ext cx="1534517" cy="365145"/>
        </a:xfrm>
        <a:custGeom>
          <a:avLst/>
          <a:gdLst/>
          <a:ahLst/>
          <a:cxnLst/>
          <a:rect l="0" t="0" r="0" b="0"/>
          <a:pathLst>
            <a:path>
              <a:moveTo>
                <a:pt x="1534517" y="0"/>
              </a:moveTo>
              <a:lnTo>
                <a:pt x="1534517" y="248835"/>
              </a:lnTo>
              <a:lnTo>
                <a:pt x="0" y="248835"/>
              </a:lnTo>
              <a:lnTo>
                <a:pt x="0"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5E4B58B-036B-034B-B34B-03D84876C3EA}">
      <dsp:nvSpPr>
        <dsp:cNvPr id="0" name=""/>
        <dsp:cNvSpPr/>
      </dsp:nvSpPr>
      <dsp:spPr>
        <a:xfrm>
          <a:off x="676294" y="4286219"/>
          <a:ext cx="91440" cy="365145"/>
        </a:xfrm>
        <a:custGeom>
          <a:avLst/>
          <a:gdLst/>
          <a:ahLst/>
          <a:cxnLst/>
          <a:rect l="0" t="0" r="0" b="0"/>
          <a:pathLst>
            <a:path>
              <a:moveTo>
                <a:pt x="45720" y="0"/>
              </a:moveTo>
              <a:lnTo>
                <a:pt x="45720"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0277815-A4D9-9249-832C-1B634117C035}">
      <dsp:nvSpPr>
        <dsp:cNvPr id="0" name=""/>
        <dsp:cNvSpPr/>
      </dsp:nvSpPr>
      <dsp:spPr>
        <a:xfrm>
          <a:off x="676294" y="3123822"/>
          <a:ext cx="91440" cy="365145"/>
        </a:xfrm>
        <a:custGeom>
          <a:avLst/>
          <a:gdLst/>
          <a:ahLst/>
          <a:cxnLst/>
          <a:rect l="0" t="0" r="0" b="0"/>
          <a:pathLst>
            <a:path>
              <a:moveTo>
                <a:pt x="45720" y="0"/>
              </a:moveTo>
              <a:lnTo>
                <a:pt x="45720"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2C6F710-9FCA-0144-9AD8-EAA994399C5C}">
      <dsp:nvSpPr>
        <dsp:cNvPr id="0" name=""/>
        <dsp:cNvSpPr/>
      </dsp:nvSpPr>
      <dsp:spPr>
        <a:xfrm>
          <a:off x="722014" y="1961425"/>
          <a:ext cx="3069034" cy="365145"/>
        </a:xfrm>
        <a:custGeom>
          <a:avLst/>
          <a:gdLst/>
          <a:ahLst/>
          <a:cxnLst/>
          <a:rect l="0" t="0" r="0" b="0"/>
          <a:pathLst>
            <a:path>
              <a:moveTo>
                <a:pt x="3069034" y="0"/>
              </a:moveTo>
              <a:lnTo>
                <a:pt x="3069034" y="248835"/>
              </a:lnTo>
              <a:lnTo>
                <a:pt x="0" y="248835"/>
              </a:lnTo>
              <a:lnTo>
                <a:pt x="0" y="36514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8E0E58-187E-2147-AE13-E8EFC39AB344}">
      <dsp:nvSpPr>
        <dsp:cNvPr id="0" name=""/>
        <dsp:cNvSpPr/>
      </dsp:nvSpPr>
      <dsp:spPr>
        <a:xfrm>
          <a:off x="3023790" y="799028"/>
          <a:ext cx="767258" cy="365145"/>
        </a:xfrm>
        <a:custGeom>
          <a:avLst/>
          <a:gdLst/>
          <a:ahLst/>
          <a:cxnLst/>
          <a:rect l="0" t="0" r="0" b="0"/>
          <a:pathLst>
            <a:path>
              <a:moveTo>
                <a:pt x="0" y="0"/>
              </a:moveTo>
              <a:lnTo>
                <a:pt x="0" y="248835"/>
              </a:lnTo>
              <a:lnTo>
                <a:pt x="767258" y="248835"/>
              </a:lnTo>
              <a:lnTo>
                <a:pt x="767258" y="36514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715B073-2B54-D243-A1A3-A6613B9E197B}">
      <dsp:nvSpPr>
        <dsp:cNvPr id="0" name=""/>
        <dsp:cNvSpPr/>
      </dsp:nvSpPr>
      <dsp:spPr>
        <a:xfrm>
          <a:off x="2256532" y="799028"/>
          <a:ext cx="767258" cy="365145"/>
        </a:xfrm>
        <a:custGeom>
          <a:avLst/>
          <a:gdLst/>
          <a:ahLst/>
          <a:cxnLst/>
          <a:rect l="0" t="0" r="0" b="0"/>
          <a:pathLst>
            <a:path>
              <a:moveTo>
                <a:pt x="767258" y="0"/>
              </a:moveTo>
              <a:lnTo>
                <a:pt x="767258" y="248835"/>
              </a:lnTo>
              <a:lnTo>
                <a:pt x="0" y="248835"/>
              </a:lnTo>
              <a:lnTo>
                <a:pt x="0" y="36514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EA1DEFC-E162-6E41-82DF-B8F163E5A45F}">
      <dsp:nvSpPr>
        <dsp:cNvPr id="0" name=""/>
        <dsp:cNvSpPr/>
      </dsp:nvSpPr>
      <dsp:spPr>
        <a:xfrm>
          <a:off x="2396033" y="1777"/>
          <a:ext cx="1255514" cy="797251"/>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A068D14-1587-724E-B784-864670EB093B}">
      <dsp:nvSpPr>
        <dsp:cNvPr id="0" name=""/>
        <dsp:cNvSpPr/>
      </dsp:nvSpPr>
      <dsp:spPr>
        <a:xfrm>
          <a:off x="2535535" y="134303"/>
          <a:ext cx="1255514" cy="79725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US Sanitary Commission</a:t>
          </a:r>
        </a:p>
      </dsp:txBody>
      <dsp:txXfrm>
        <a:off x="2558886" y="157654"/>
        <a:ext cx="1208812" cy="750549"/>
      </dsp:txXfrm>
    </dsp:sp>
    <dsp:sp modelId="{EA6BCE76-2CD7-194F-B176-716A9F42AF49}">
      <dsp:nvSpPr>
        <dsp:cNvPr id="0" name=""/>
        <dsp:cNvSpPr/>
      </dsp:nvSpPr>
      <dsp:spPr>
        <a:xfrm>
          <a:off x="1628774" y="1164174"/>
          <a:ext cx="1255514" cy="797251"/>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3D3A48B-7434-ED41-A3C6-B2AF99A073FB}">
      <dsp:nvSpPr>
        <dsp:cNvPr id="0" name=""/>
        <dsp:cNvSpPr/>
      </dsp:nvSpPr>
      <dsp:spPr>
        <a:xfrm>
          <a:off x="1768276" y="1296700"/>
          <a:ext cx="1255514" cy="79725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Inspection – Camps/hospitals</a:t>
          </a:r>
        </a:p>
      </dsp:txBody>
      <dsp:txXfrm>
        <a:off x="1791627" y="1320051"/>
        <a:ext cx="1208812" cy="750549"/>
      </dsp:txXfrm>
    </dsp:sp>
    <dsp:sp modelId="{E9BCF988-55D5-9A48-AC72-4BD6068603F8}">
      <dsp:nvSpPr>
        <dsp:cNvPr id="0" name=""/>
        <dsp:cNvSpPr/>
      </dsp:nvSpPr>
      <dsp:spPr>
        <a:xfrm>
          <a:off x="3163292" y="1164174"/>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DCCB0AB-9D53-F94C-A45A-D0E692439143}">
      <dsp:nvSpPr>
        <dsp:cNvPr id="0" name=""/>
        <dsp:cNvSpPr/>
      </dsp:nvSpPr>
      <dsp:spPr>
        <a:xfrm>
          <a:off x="3302793" y="1296700"/>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Relief Supplies</a:t>
          </a:r>
        </a:p>
      </dsp:txBody>
      <dsp:txXfrm>
        <a:off x="3326144" y="1320051"/>
        <a:ext cx="1208812" cy="750549"/>
      </dsp:txXfrm>
    </dsp:sp>
    <dsp:sp modelId="{2B4C35B7-E458-1B49-A0CA-1F680BC38C8D}">
      <dsp:nvSpPr>
        <dsp:cNvPr id="0" name=""/>
        <dsp:cNvSpPr/>
      </dsp:nvSpPr>
      <dsp:spPr>
        <a:xfrm>
          <a:off x="94257" y="2326571"/>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00E7DA5-4E83-0F4D-89CB-60FC23EDA1EE}">
      <dsp:nvSpPr>
        <dsp:cNvPr id="0" name=""/>
        <dsp:cNvSpPr/>
      </dsp:nvSpPr>
      <dsp:spPr>
        <a:xfrm>
          <a:off x="233759" y="2459097"/>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Collect Supplies</a:t>
          </a:r>
        </a:p>
      </dsp:txBody>
      <dsp:txXfrm>
        <a:off x="257110" y="2482448"/>
        <a:ext cx="1208812" cy="750549"/>
      </dsp:txXfrm>
    </dsp:sp>
    <dsp:sp modelId="{EDD99C52-7D70-9A4C-B116-5A4FE7EC40C7}">
      <dsp:nvSpPr>
        <dsp:cNvPr id="0" name=""/>
        <dsp:cNvSpPr/>
      </dsp:nvSpPr>
      <dsp:spPr>
        <a:xfrm>
          <a:off x="94257" y="3488967"/>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7E40DDE-4118-764E-81DE-1688EA207C46}">
      <dsp:nvSpPr>
        <dsp:cNvPr id="0" name=""/>
        <dsp:cNvSpPr/>
      </dsp:nvSpPr>
      <dsp:spPr>
        <a:xfrm>
          <a:off x="233759" y="3621494"/>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Warehouse supplies</a:t>
          </a:r>
        </a:p>
      </dsp:txBody>
      <dsp:txXfrm>
        <a:off x="257110" y="3644845"/>
        <a:ext cx="1208812" cy="750549"/>
      </dsp:txXfrm>
    </dsp:sp>
    <dsp:sp modelId="{40B3A68C-8CD6-2947-822B-4D78C0D7D57C}">
      <dsp:nvSpPr>
        <dsp:cNvPr id="0" name=""/>
        <dsp:cNvSpPr/>
      </dsp:nvSpPr>
      <dsp:spPr>
        <a:xfrm>
          <a:off x="94257" y="4651364"/>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46275F9-F4B2-2B47-AB5F-E5A29CD9E7D1}">
      <dsp:nvSpPr>
        <dsp:cNvPr id="0" name=""/>
        <dsp:cNvSpPr/>
      </dsp:nvSpPr>
      <dsp:spPr>
        <a:xfrm>
          <a:off x="233759" y="4783891"/>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Deliver Supplies </a:t>
          </a:r>
        </a:p>
      </dsp:txBody>
      <dsp:txXfrm>
        <a:off x="257110" y="4807242"/>
        <a:ext cx="1208812" cy="750549"/>
      </dsp:txXfrm>
    </dsp:sp>
    <dsp:sp modelId="{35E07A83-D137-4643-BD84-8F9852E3F9CB}">
      <dsp:nvSpPr>
        <dsp:cNvPr id="0" name=""/>
        <dsp:cNvSpPr/>
      </dsp:nvSpPr>
      <dsp:spPr>
        <a:xfrm>
          <a:off x="1628774" y="2326571"/>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B2E2740-D9CE-7549-80F2-056805C685B3}">
      <dsp:nvSpPr>
        <dsp:cNvPr id="0" name=""/>
        <dsp:cNvSpPr/>
      </dsp:nvSpPr>
      <dsp:spPr>
        <a:xfrm>
          <a:off x="1768276" y="2459097"/>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Convalescence homes</a:t>
          </a:r>
        </a:p>
      </dsp:txBody>
      <dsp:txXfrm>
        <a:off x="1791627" y="2482448"/>
        <a:ext cx="1208812" cy="750549"/>
      </dsp:txXfrm>
    </dsp:sp>
    <dsp:sp modelId="{90752CB5-4A1B-5A49-985C-5CC91969E851}">
      <dsp:nvSpPr>
        <dsp:cNvPr id="0" name=""/>
        <dsp:cNvSpPr/>
      </dsp:nvSpPr>
      <dsp:spPr>
        <a:xfrm>
          <a:off x="1628774" y="3488967"/>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47A3CAF-3DD8-674F-A8A0-F86FAD3F9819}">
      <dsp:nvSpPr>
        <dsp:cNvPr id="0" name=""/>
        <dsp:cNvSpPr/>
      </dsp:nvSpPr>
      <dsp:spPr>
        <a:xfrm>
          <a:off x="1768276" y="3621494"/>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Transport Wounded</a:t>
          </a:r>
        </a:p>
      </dsp:txBody>
      <dsp:txXfrm>
        <a:off x="1791627" y="3644845"/>
        <a:ext cx="1208812" cy="750549"/>
      </dsp:txXfrm>
    </dsp:sp>
    <dsp:sp modelId="{8CD4C521-6302-C34D-AE83-AFDBDA506BDC}">
      <dsp:nvSpPr>
        <dsp:cNvPr id="0" name=""/>
        <dsp:cNvSpPr/>
      </dsp:nvSpPr>
      <dsp:spPr>
        <a:xfrm>
          <a:off x="3163292" y="2326571"/>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C1CB291-7542-794A-8C14-6F6F383B8C6B}">
      <dsp:nvSpPr>
        <dsp:cNvPr id="0" name=""/>
        <dsp:cNvSpPr/>
      </dsp:nvSpPr>
      <dsp:spPr>
        <a:xfrm>
          <a:off x="3302793" y="2459097"/>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Nursing sick</a:t>
          </a:r>
        </a:p>
      </dsp:txBody>
      <dsp:txXfrm>
        <a:off x="3326144" y="2482448"/>
        <a:ext cx="1208812" cy="750549"/>
      </dsp:txXfrm>
    </dsp:sp>
    <dsp:sp modelId="{8F89558E-6C52-6043-8DEC-85E4AD454E18}">
      <dsp:nvSpPr>
        <dsp:cNvPr id="0" name=""/>
        <dsp:cNvSpPr/>
      </dsp:nvSpPr>
      <dsp:spPr>
        <a:xfrm>
          <a:off x="3163292" y="3488967"/>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A381F3D-AA94-8742-8520-9D5E9C2AD325}">
      <dsp:nvSpPr>
        <dsp:cNvPr id="0" name=""/>
        <dsp:cNvSpPr/>
      </dsp:nvSpPr>
      <dsp:spPr>
        <a:xfrm>
          <a:off x="3302793" y="3621494"/>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Gardens to feed sick</a:t>
          </a:r>
        </a:p>
      </dsp:txBody>
      <dsp:txXfrm>
        <a:off x="3326144" y="3644845"/>
        <a:ext cx="1208812" cy="750549"/>
      </dsp:txXfrm>
    </dsp:sp>
    <dsp:sp modelId="{E7F5C31D-AD24-C943-B91F-F0C9F453344B}">
      <dsp:nvSpPr>
        <dsp:cNvPr id="0" name=""/>
        <dsp:cNvSpPr/>
      </dsp:nvSpPr>
      <dsp:spPr>
        <a:xfrm>
          <a:off x="4697809" y="2326571"/>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086E5CE-A9D8-BE41-9D76-BD929A3F4211}">
      <dsp:nvSpPr>
        <dsp:cNvPr id="0" name=""/>
        <dsp:cNvSpPr/>
      </dsp:nvSpPr>
      <dsp:spPr>
        <a:xfrm>
          <a:off x="4837310" y="2459097"/>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Messages to families</a:t>
          </a:r>
        </a:p>
      </dsp:txBody>
      <dsp:txXfrm>
        <a:off x="4860661" y="2482448"/>
        <a:ext cx="1208812" cy="750549"/>
      </dsp:txXfrm>
    </dsp:sp>
    <dsp:sp modelId="{758E06C4-07F1-9C41-94D3-45018601BB5B}">
      <dsp:nvSpPr>
        <dsp:cNvPr id="0" name=""/>
        <dsp:cNvSpPr/>
      </dsp:nvSpPr>
      <dsp:spPr>
        <a:xfrm>
          <a:off x="4697809" y="3488967"/>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A6B83A7-8F2A-2E47-91C7-0B05B790F9CE}">
      <dsp:nvSpPr>
        <dsp:cNvPr id="0" name=""/>
        <dsp:cNvSpPr/>
      </dsp:nvSpPr>
      <dsp:spPr>
        <a:xfrm>
          <a:off x="4837310" y="3621494"/>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Widows relief</a:t>
          </a:r>
        </a:p>
      </dsp:txBody>
      <dsp:txXfrm>
        <a:off x="4860661" y="3644845"/>
        <a:ext cx="1208812" cy="750549"/>
      </dsp:txXfrm>
    </dsp:sp>
    <dsp:sp modelId="{076A8DEC-CBCA-6340-B14E-EBB4613963A1}">
      <dsp:nvSpPr>
        <dsp:cNvPr id="0" name=""/>
        <dsp:cNvSpPr/>
      </dsp:nvSpPr>
      <dsp:spPr>
        <a:xfrm>
          <a:off x="6232326" y="2326571"/>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19C4353-D11A-C340-A68A-CF19D01581FF}">
      <dsp:nvSpPr>
        <dsp:cNvPr id="0" name=""/>
        <dsp:cNvSpPr/>
      </dsp:nvSpPr>
      <dsp:spPr>
        <a:xfrm>
          <a:off x="6371828" y="2459097"/>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Fundraising</a:t>
          </a:r>
        </a:p>
      </dsp:txBody>
      <dsp:txXfrm>
        <a:off x="6395179" y="2482448"/>
        <a:ext cx="1208812" cy="750549"/>
      </dsp:txXfrm>
    </dsp:sp>
    <dsp:sp modelId="{4630A924-C5DB-6B4E-95C7-45064F21FC08}">
      <dsp:nvSpPr>
        <dsp:cNvPr id="0" name=""/>
        <dsp:cNvSpPr/>
      </dsp:nvSpPr>
      <dsp:spPr>
        <a:xfrm>
          <a:off x="6232326" y="3488967"/>
          <a:ext cx="1255514" cy="797251"/>
        </a:xfrm>
        <a:prstGeom prst="roundRect">
          <a:avLst>
            <a:gd name="adj" fmla="val 10000"/>
          </a:avLst>
        </a:prstGeom>
        <a:gradFill flip="none" rotWithShape="1">
          <a:gsLst>
            <a:gs pos="76000">
              <a:schemeClr val="accent2">
                <a:lumMod val="75000"/>
                <a:alpha val="76000"/>
              </a:schemeClr>
            </a:gs>
            <a:gs pos="100000">
              <a:srgbClr val="FFFFFF">
                <a:alpha val="90000"/>
              </a:srgbClr>
            </a:gs>
          </a:gsLst>
          <a:path path="circle">
            <a:fillToRect l="100000" t="100000"/>
          </a:path>
          <a:tileRect r="-100000" b="-10000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565069F-8ACD-2141-8FE1-96F69B0EE400}">
      <dsp:nvSpPr>
        <dsp:cNvPr id="0" name=""/>
        <dsp:cNvSpPr/>
      </dsp:nvSpPr>
      <dsp:spPr>
        <a:xfrm>
          <a:off x="6371828" y="3621494"/>
          <a:ext cx="1255514" cy="797251"/>
        </a:xfrm>
        <a:prstGeom prst="roundRect">
          <a:avLst>
            <a:gd name="adj" fmla="val 10000"/>
          </a:avLst>
        </a:prstGeom>
        <a:solidFill>
          <a:schemeClr val="accent2">
            <a:lumMod val="40000"/>
            <a:lumOff val="6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Sanitary Fairs</a:t>
          </a:r>
        </a:p>
      </dsp:txBody>
      <dsp:txXfrm>
        <a:off x="6395179" y="3644845"/>
        <a:ext cx="1208812" cy="75054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F51B5B-DE39-1845-A169-346BD93929F8}" type="datetimeFigureOut">
              <a:rPr lang="en-US" smtClean="0"/>
              <a:t>6/14/21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E92688-23B3-DB48-A5B9-14989B4F760D}" type="slidenum">
              <a:rPr lang="en-US" smtClean="0"/>
              <a:t>‹#›</a:t>
            </a:fld>
            <a:endParaRPr lang="en-US"/>
          </a:p>
        </p:txBody>
      </p:sp>
    </p:spTree>
    <p:extLst>
      <p:ext uri="{BB962C8B-B14F-4D97-AF65-F5344CB8AC3E}">
        <p14:creationId xmlns:p14="http://schemas.microsoft.com/office/powerpoint/2010/main" val="2828271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discussion is during the Victorian Era.  She later plays an important</a:t>
            </a:r>
            <a:r>
              <a:rPr lang="en-US" baseline="0" dirty="0"/>
              <a:t> role. </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2</a:t>
            </a:fld>
            <a:endParaRPr lang="en-US"/>
          </a:p>
        </p:txBody>
      </p:sp>
    </p:spTree>
    <p:extLst>
      <p:ext uri="{BB962C8B-B14F-4D97-AF65-F5344CB8AC3E}">
        <p14:creationId xmlns:p14="http://schemas.microsoft.com/office/powerpoint/2010/main" val="4107461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13</a:t>
            </a:fld>
            <a:endParaRPr lang="en-US"/>
          </a:p>
        </p:txBody>
      </p:sp>
    </p:spTree>
    <p:extLst>
      <p:ext uri="{BB962C8B-B14F-4D97-AF65-F5344CB8AC3E}">
        <p14:creationId xmlns:p14="http://schemas.microsoft.com/office/powerpoint/2010/main" val="1226560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Three founders</a:t>
            </a:r>
            <a:r>
              <a:rPr lang="en-US" baseline="0" dirty="0"/>
              <a:t> of the sanitary commission</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14</a:t>
            </a:fld>
            <a:endParaRPr lang="en-US"/>
          </a:p>
        </p:txBody>
      </p:sp>
    </p:spTree>
    <p:extLst>
      <p:ext uri="{BB962C8B-B14F-4D97-AF65-F5344CB8AC3E}">
        <p14:creationId xmlns:p14="http://schemas.microsoft.com/office/powerpoint/2010/main" val="9092320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Primary</a:t>
            </a:r>
            <a:r>
              <a:rPr lang="en-US" baseline="0" dirty="0"/>
              <a:t> roles of the sanitary commission.  Men responsible for inspection of camps/hospitals and women for the distribution of the relief supplies. </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15</a:t>
            </a:fld>
            <a:endParaRPr lang="en-US"/>
          </a:p>
        </p:txBody>
      </p:sp>
    </p:spTree>
    <p:extLst>
      <p:ext uri="{BB962C8B-B14F-4D97-AF65-F5344CB8AC3E}">
        <p14:creationId xmlns:p14="http://schemas.microsoft.com/office/powerpoint/2010/main" val="3573895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snapshot</a:t>
            </a:r>
            <a:r>
              <a:rPr lang="en-US" baseline="0" dirty="0"/>
              <a:t> and behind the scene insight.  To staff and supply – keep the hospitals going need to be able to dry the clothes and sheets. This is what they used. </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23</a:t>
            </a:fld>
            <a:endParaRPr lang="en-US"/>
          </a:p>
        </p:txBody>
      </p:sp>
    </p:spTree>
    <p:extLst>
      <p:ext uri="{BB962C8B-B14F-4D97-AF65-F5344CB8AC3E}">
        <p14:creationId xmlns:p14="http://schemas.microsoft.com/office/powerpoint/2010/main" val="1076157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how the activities and role of the USSC grew with the war. Non-profits have</a:t>
            </a:r>
            <a:r>
              <a:rPr lang="en-US" baseline="0" dirty="0"/>
              <a:t> the ability to morph into all kinds of activities.</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25</a:t>
            </a:fld>
            <a:endParaRPr lang="en-US"/>
          </a:p>
        </p:txBody>
      </p:sp>
    </p:spTree>
    <p:extLst>
      <p:ext uri="{BB962C8B-B14F-4D97-AF65-F5344CB8AC3E}">
        <p14:creationId xmlns:p14="http://schemas.microsoft.com/office/powerpoint/2010/main" val="39462967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Settlement movement – spearheaded by women had the tools to tackle reforms called</a:t>
            </a:r>
            <a:r>
              <a:rPr lang="en-US" baseline="0" dirty="0"/>
              <a:t> for by urbanization and industrialization.</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27</a:t>
            </a:fld>
            <a:endParaRPr lang="en-US"/>
          </a:p>
        </p:txBody>
      </p:sp>
    </p:spTree>
    <p:extLst>
      <p:ext uri="{BB962C8B-B14F-4D97-AF65-F5344CB8AC3E}">
        <p14:creationId xmlns:p14="http://schemas.microsoft.com/office/powerpoint/2010/main" val="2078280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themes of Faith (in democracy) reform and sanitation problems come to bear.</a:t>
            </a:r>
          </a:p>
        </p:txBody>
      </p:sp>
      <p:sp>
        <p:nvSpPr>
          <p:cNvPr id="4" name="Slide Number Placeholder 3"/>
          <p:cNvSpPr>
            <a:spLocks noGrp="1"/>
          </p:cNvSpPr>
          <p:nvPr>
            <p:ph type="sldNum" sz="quarter" idx="10"/>
          </p:nvPr>
        </p:nvSpPr>
        <p:spPr/>
        <p:txBody>
          <a:bodyPr/>
          <a:lstStyle/>
          <a:p>
            <a:fld id="{F9E92688-23B3-DB48-A5B9-14989B4F760D}" type="slidenum">
              <a:rPr lang="en-US" smtClean="0"/>
              <a:t>29</a:t>
            </a:fld>
            <a:endParaRPr lang="en-US"/>
          </a:p>
        </p:txBody>
      </p:sp>
    </p:spTree>
    <p:extLst>
      <p:ext uri="{BB962C8B-B14F-4D97-AF65-F5344CB8AC3E}">
        <p14:creationId xmlns:p14="http://schemas.microsoft.com/office/powerpoint/2010/main" val="21464232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Settlement movement began in England.  Toynbee</a:t>
            </a:r>
            <a:r>
              <a:rPr lang="en-US" baseline="0" dirty="0"/>
              <a:t> Hall.  Jane Addams visited </a:t>
            </a:r>
            <a:r>
              <a:rPr lang="en-US" baseline="0" dirty="0" err="1"/>
              <a:t>Toynebee</a:t>
            </a:r>
            <a:r>
              <a:rPr lang="en-US" baseline="0" dirty="0"/>
              <a:t> hall and was inspired to join the movement and establish Hull House.</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30</a:t>
            </a:fld>
            <a:endParaRPr lang="en-US"/>
          </a:p>
        </p:txBody>
      </p:sp>
    </p:spTree>
    <p:extLst>
      <p:ext uri="{BB962C8B-B14F-4D97-AF65-F5344CB8AC3E}">
        <p14:creationId xmlns:p14="http://schemas.microsoft.com/office/powerpoint/2010/main" val="3315930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34</a:t>
            </a:fld>
            <a:endParaRPr lang="en-US"/>
          </a:p>
        </p:txBody>
      </p:sp>
    </p:spTree>
    <p:extLst>
      <p:ext uri="{BB962C8B-B14F-4D97-AF65-F5344CB8AC3E}">
        <p14:creationId xmlns:p14="http://schemas.microsoft.com/office/powerpoint/2010/main" val="2774049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connection</a:t>
            </a:r>
            <a:r>
              <a:rPr lang="en-US" baseline="0" dirty="0"/>
              <a:t> to women in PA.  These are the three women who anchor the discussion to follow.  All three are public administrators and non-profit administrators</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36</a:t>
            </a:fld>
            <a:endParaRPr lang="en-US"/>
          </a:p>
        </p:txBody>
      </p:sp>
    </p:spTree>
    <p:extLst>
      <p:ext uri="{BB962C8B-B14F-4D97-AF65-F5344CB8AC3E}">
        <p14:creationId xmlns:p14="http://schemas.microsoft.com/office/powerpoint/2010/main" val="3661421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historical</a:t>
            </a:r>
            <a:r>
              <a:rPr lang="en-US" baseline="0" dirty="0"/>
              <a:t> themes I will use through there cases.</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3</a:t>
            </a:fld>
            <a:endParaRPr lang="en-US"/>
          </a:p>
        </p:txBody>
      </p:sp>
    </p:spTree>
    <p:extLst>
      <p:ext uri="{BB962C8B-B14F-4D97-AF65-F5344CB8AC3E}">
        <p14:creationId xmlns:p14="http://schemas.microsoft.com/office/powerpoint/2010/main" val="14155603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A, Popularized illustration, first printed in theIllustrated London News in 1855, of Florence Nightingale touring the wards of Barracks Hospital (copyright held and used with permission by the Florence Nightingale Museum [London, United Kingdom]).B, Photograph of the actual paper concertina lantern made for and used by Nightingale in 1855 (used with the courtesy of the Director of the National Army Museum [London]). The popular depictions of Nightingale with an open flame lantern reflect the near absence of accurate portraits and the complete absence of photographs of her during the period of the Crimean War.</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connection</a:t>
            </a:r>
            <a:r>
              <a:rPr lang="en-US" baseline="0" dirty="0"/>
              <a:t> to women in PA.  These are the three women who anchor the discussion to follow.  All three are public administrators and non-profit administrators</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4</a:t>
            </a:fld>
            <a:endParaRPr lang="en-US"/>
          </a:p>
        </p:txBody>
      </p:sp>
    </p:spTree>
    <p:extLst>
      <p:ext uri="{BB962C8B-B14F-4D97-AF65-F5344CB8AC3E}">
        <p14:creationId xmlns:p14="http://schemas.microsoft.com/office/powerpoint/2010/main" val="3661421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few words on Florence</a:t>
            </a:r>
            <a:r>
              <a:rPr lang="en-US" baseline="0" dirty="0"/>
              <a:t> Nightingale. Her “call” to serve early on was a religious experience that inspired her entire life. She was a reformer on numerous fronts. Her work with the British Sanitary commission was instrumental to the creation of the red cross. </a:t>
            </a:r>
          </a:p>
          <a:p>
            <a:endParaRPr lang="en-US" baseline="0" dirty="0"/>
          </a:p>
          <a:p>
            <a:r>
              <a:rPr lang="en-US" baseline="0" dirty="0"/>
              <a:t>Interested in reducing the suffering and preventable death. Initially self taught, traveled to continent and studied hospitals there. Eventually put her ideas into practice as she was in charge small, failing hospital designed to serve gentlewomen in distressed circumstances (first non-profit role)</a:t>
            </a:r>
          </a:p>
          <a:p>
            <a:endParaRPr lang="en-US" baseline="0" dirty="0"/>
          </a:p>
          <a:p>
            <a:r>
              <a:rPr lang="en-US" baseline="0" dirty="0"/>
              <a:t>Early on she decided it made sense for her to focus on hospitals. Hospitals needed to practice sanitary methods and they needed to be places where nurses were respected and trained. </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5</a:t>
            </a:fld>
            <a:endParaRPr lang="en-US"/>
          </a:p>
        </p:txBody>
      </p:sp>
    </p:spTree>
    <p:extLst>
      <p:ext uri="{BB962C8B-B14F-4D97-AF65-F5344CB8AC3E}">
        <p14:creationId xmlns:p14="http://schemas.microsoft.com/office/powerpoint/2010/main" val="3898880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themes of war/</a:t>
            </a:r>
            <a:r>
              <a:rPr lang="en-US" baseline="0" dirty="0"/>
              <a:t> disease sanitation and hospitals come to play. </a:t>
            </a:r>
          </a:p>
          <a:p>
            <a:endParaRPr lang="en-US" baseline="0" dirty="0"/>
          </a:p>
          <a:p>
            <a:r>
              <a:rPr lang="en-US" baseline="0" dirty="0"/>
              <a:t>British Sanitary Commission (Secretary of War, lord Hebert) authorized her to travel to the Crimea bring nurses and clean up mess.</a:t>
            </a:r>
          </a:p>
          <a:p>
            <a:endParaRPr lang="en-US" baseline="0" dirty="0"/>
          </a:p>
          <a:p>
            <a:r>
              <a:rPr lang="en-US" baseline="0" dirty="0"/>
              <a:t>** Ground swell of other “sanitary commissions” throughout Europe.   Reform wounded soldier care  and need to neutral party get the soldiers off the field.  The neutral parties (kind of sanitary commission) identified themselves on the battle field with a flag with a red cross. </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6</a:t>
            </a:fld>
            <a:endParaRPr lang="en-US"/>
          </a:p>
        </p:txBody>
      </p:sp>
    </p:spTree>
    <p:extLst>
      <p:ext uri="{BB962C8B-B14F-4D97-AF65-F5344CB8AC3E}">
        <p14:creationId xmlns:p14="http://schemas.microsoft.com/office/powerpoint/2010/main" val="124093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Early red cross flag</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 Ground swell of other “sanitary commissions” throughout Europe.   Reform wounded soldier care  and need to neutral party get the soldiers off the field.  The neutral parties (kind of sanitary commission) identified themselves on the battle field with a flag with a red cross. </a:t>
            </a:r>
            <a:endParaRPr lang="en-US" dirty="0"/>
          </a:p>
          <a:p>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8</a:t>
            </a:fld>
            <a:endParaRPr lang="en-US"/>
          </a:p>
        </p:txBody>
      </p:sp>
    </p:spTree>
    <p:extLst>
      <p:ext uri="{BB962C8B-B14F-4D97-AF65-F5344CB8AC3E}">
        <p14:creationId xmlns:p14="http://schemas.microsoft.com/office/powerpoint/2010/main" val="1256500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Best selling book. Still in print. The link above is a voice</a:t>
            </a:r>
            <a:r>
              <a:rPr lang="en-US" baseline="0" dirty="0"/>
              <a:t> recording.</a:t>
            </a:r>
          </a:p>
          <a:p>
            <a:endParaRPr lang="en-US" baseline="0" dirty="0"/>
          </a:p>
          <a:p>
            <a:r>
              <a:rPr lang="en-US" baseline="0" dirty="0"/>
              <a:t>She was wealthy and made money with the book – funded schools for nursing.</a:t>
            </a:r>
          </a:p>
        </p:txBody>
      </p:sp>
      <p:sp>
        <p:nvSpPr>
          <p:cNvPr id="4" name="Slide Number Placeholder 3"/>
          <p:cNvSpPr>
            <a:spLocks noGrp="1"/>
          </p:cNvSpPr>
          <p:nvPr>
            <p:ph type="sldNum" sz="quarter" idx="10"/>
          </p:nvPr>
        </p:nvSpPr>
        <p:spPr/>
        <p:txBody>
          <a:bodyPr/>
          <a:lstStyle/>
          <a:p>
            <a:fld id="{F9E92688-23B3-DB48-A5B9-14989B4F760D}" type="slidenum">
              <a:rPr lang="en-US" smtClean="0"/>
              <a:t>9</a:t>
            </a:fld>
            <a:endParaRPr lang="en-US"/>
          </a:p>
        </p:txBody>
      </p:sp>
    </p:spTree>
    <p:extLst>
      <p:ext uri="{BB962C8B-B14F-4D97-AF65-F5344CB8AC3E}">
        <p14:creationId xmlns:p14="http://schemas.microsoft.com/office/powerpoint/2010/main" val="3197235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Nurses</a:t>
            </a:r>
            <a:r>
              <a:rPr lang="en-US" baseline="0" dirty="0"/>
              <a:t> training – non profit funded by Nightingale.  </a:t>
            </a:r>
          </a:p>
          <a:p>
            <a:endParaRPr lang="en-US" baseline="0" dirty="0"/>
          </a:p>
          <a:p>
            <a:r>
              <a:rPr lang="en-US" baseline="0" dirty="0"/>
              <a:t>Now affiliated with a university.</a:t>
            </a:r>
          </a:p>
          <a:p>
            <a:endParaRPr lang="en-US" baseline="0" dirty="0"/>
          </a:p>
          <a:p>
            <a:r>
              <a:rPr lang="en-US" baseline="0" dirty="0"/>
              <a:t>Theme of service! </a:t>
            </a:r>
            <a:endParaRPr lang="en-US" dirty="0"/>
          </a:p>
        </p:txBody>
      </p:sp>
      <p:sp>
        <p:nvSpPr>
          <p:cNvPr id="4" name="Slide Number Placeholder 3"/>
          <p:cNvSpPr>
            <a:spLocks noGrp="1"/>
          </p:cNvSpPr>
          <p:nvPr>
            <p:ph type="sldNum" sz="quarter" idx="10"/>
          </p:nvPr>
        </p:nvSpPr>
        <p:spPr/>
        <p:txBody>
          <a:bodyPr/>
          <a:lstStyle/>
          <a:p>
            <a:fld id="{F9E92688-23B3-DB48-A5B9-14989B4F760D}" type="slidenum">
              <a:rPr lang="en-US" smtClean="0"/>
              <a:t>10</a:t>
            </a:fld>
            <a:endParaRPr lang="en-US"/>
          </a:p>
        </p:txBody>
      </p:sp>
    </p:spTree>
    <p:extLst>
      <p:ext uri="{BB962C8B-B14F-4D97-AF65-F5344CB8AC3E}">
        <p14:creationId xmlns:p14="http://schemas.microsoft.com/office/powerpoint/2010/main" val="776610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fld id="{5458E4BA-BF07-CE42-949D-75B8D82C5BA7}" type="slidenum">
              <a:rPr lang="en-US">
                <a:latin typeface="Times New Roman" charset="0"/>
              </a:rPr>
              <a:pPr/>
              <a:t>11</a:t>
            </a:fld>
            <a:endParaRPr lang="en-US">
              <a:latin typeface="Times New Roman"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r>
              <a:rPr lang="en-US" dirty="0">
                <a:latin typeface="Times New Roman" charset="0"/>
              </a:rPr>
              <a:t>Move</a:t>
            </a:r>
            <a:r>
              <a:rPr lang="en-US" baseline="0" dirty="0">
                <a:latin typeface="Times New Roman" charset="0"/>
              </a:rPr>
              <a:t> to the second non-profit era.  Introduce the Us Sanitary Commission. </a:t>
            </a:r>
            <a:endParaRPr lang="en-US" dirty="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A670602-D2C1-6744-B557-A83431419427}" type="datetimeFigureOut">
              <a:rPr lang="en-US" smtClean="0"/>
              <a:t>6/14/21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2575676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670602-D2C1-6744-B557-A83431419427}" type="datetimeFigureOut">
              <a:rPr lang="en-US" smtClean="0"/>
              <a:t>6/14/21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870494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670602-D2C1-6744-B557-A83431419427}" type="datetimeFigureOut">
              <a:rPr lang="en-US" smtClean="0"/>
              <a:t>6/14/21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807300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670602-D2C1-6744-B557-A83431419427}" type="datetimeFigureOut">
              <a:rPr lang="en-US" smtClean="0"/>
              <a:t>6/14/21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1137115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A670602-D2C1-6744-B557-A83431419427}" type="datetimeFigureOut">
              <a:rPr lang="en-US" smtClean="0"/>
              <a:t>6/14/21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239198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A670602-D2C1-6744-B557-A83431419427}" type="datetimeFigureOut">
              <a:rPr lang="en-US" smtClean="0"/>
              <a:t>6/14/21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2074978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A670602-D2C1-6744-B557-A83431419427}" type="datetimeFigureOut">
              <a:rPr lang="en-US" smtClean="0"/>
              <a:t>6/14/21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237242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A670602-D2C1-6744-B557-A83431419427}" type="datetimeFigureOut">
              <a:rPr lang="en-US" smtClean="0"/>
              <a:t>6/14/21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618608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70602-D2C1-6744-B557-A83431419427}" type="datetimeFigureOut">
              <a:rPr lang="en-US" smtClean="0"/>
              <a:t>6/14/21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2288247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A670602-D2C1-6744-B557-A83431419427}" type="datetimeFigureOut">
              <a:rPr lang="en-US" smtClean="0"/>
              <a:t>6/14/21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1157724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A670602-D2C1-6744-B557-A83431419427}" type="datetimeFigureOut">
              <a:rPr lang="en-US" smtClean="0"/>
              <a:t>6/14/21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9C8E5-6448-604F-9269-3321D9161475}" type="slidenum">
              <a:rPr lang="en-US" smtClean="0"/>
              <a:t>‹#›</a:t>
            </a:fld>
            <a:endParaRPr lang="en-US"/>
          </a:p>
        </p:txBody>
      </p:sp>
    </p:spTree>
    <p:extLst>
      <p:ext uri="{BB962C8B-B14F-4D97-AF65-F5344CB8AC3E}">
        <p14:creationId xmlns:p14="http://schemas.microsoft.com/office/powerpoint/2010/main" val="193758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70602-D2C1-6744-B557-A83431419427}" type="datetimeFigureOut">
              <a:rPr lang="en-US" smtClean="0"/>
              <a:t>6/14/21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C9C8E5-6448-604F-9269-3321D9161475}" type="slidenum">
              <a:rPr lang="en-US" smtClean="0"/>
              <a:t>‹#›</a:t>
            </a:fld>
            <a:endParaRPr lang="en-US"/>
          </a:p>
        </p:txBody>
      </p:sp>
    </p:spTree>
    <p:extLst>
      <p:ext uri="{BB962C8B-B14F-4D97-AF65-F5344CB8AC3E}">
        <p14:creationId xmlns:p14="http://schemas.microsoft.com/office/powerpoint/2010/main" val="1720553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hyperlink" Target="http://archive.org/details/notes_on_nursing_1005_librivox" TargetMode="Externa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8750" y="338667"/>
            <a:ext cx="5422478" cy="1938992"/>
          </a:xfrm>
          <a:prstGeom prst="rect">
            <a:avLst/>
          </a:prstGeom>
          <a:noFill/>
        </p:spPr>
        <p:txBody>
          <a:bodyPr wrap="none" rtlCol="0">
            <a:spAutoFit/>
          </a:bodyPr>
          <a:lstStyle/>
          <a:p>
            <a:r>
              <a:rPr lang="en-US" sz="4000" dirty="0"/>
              <a:t>Public Service in the 21</a:t>
            </a:r>
            <a:r>
              <a:rPr lang="en-US" sz="4000" baseline="30000" dirty="0"/>
              <a:t>st</a:t>
            </a:r>
            <a:r>
              <a:rPr lang="en-US" sz="4000" dirty="0"/>
              <a:t> </a:t>
            </a:r>
            <a:br>
              <a:rPr lang="en-US" sz="4000" dirty="0"/>
            </a:br>
            <a:r>
              <a:rPr lang="en-US" sz="4000" dirty="0"/>
              <a:t>Century: Nonprofits Take </a:t>
            </a:r>
            <a:br>
              <a:rPr lang="en-US" sz="4000" dirty="0"/>
            </a:br>
            <a:r>
              <a:rPr lang="en-US" sz="4000" dirty="0"/>
              <a:t>the Lead</a:t>
            </a:r>
          </a:p>
        </p:txBody>
      </p:sp>
      <p:sp>
        <p:nvSpPr>
          <p:cNvPr id="6" name="TextBox 5"/>
          <p:cNvSpPr txBox="1"/>
          <p:nvPr/>
        </p:nvSpPr>
        <p:spPr>
          <a:xfrm>
            <a:off x="158750" y="3016249"/>
            <a:ext cx="8884162" cy="1200329"/>
          </a:xfrm>
          <a:prstGeom prst="rect">
            <a:avLst/>
          </a:prstGeom>
          <a:noFill/>
        </p:spPr>
        <p:txBody>
          <a:bodyPr wrap="none" rtlCol="0">
            <a:spAutoFit/>
          </a:bodyPr>
          <a:lstStyle/>
          <a:p>
            <a:r>
              <a:rPr lang="en-US" sz="3600" dirty="0"/>
              <a:t>Historical Public Service: Public Administration </a:t>
            </a:r>
            <a:br>
              <a:rPr lang="en-US" sz="3600" dirty="0"/>
            </a:br>
            <a:r>
              <a:rPr lang="en-US" sz="3600" dirty="0"/>
              <a:t>and Nonprofit Management</a:t>
            </a:r>
          </a:p>
        </p:txBody>
      </p:sp>
      <p:sp>
        <p:nvSpPr>
          <p:cNvPr id="7" name="TextBox 6"/>
          <p:cNvSpPr txBox="1"/>
          <p:nvPr/>
        </p:nvSpPr>
        <p:spPr>
          <a:xfrm>
            <a:off x="539238" y="4935298"/>
            <a:ext cx="2941831" cy="1200328"/>
          </a:xfrm>
          <a:prstGeom prst="rect">
            <a:avLst/>
          </a:prstGeom>
          <a:noFill/>
        </p:spPr>
        <p:txBody>
          <a:bodyPr wrap="none" rtlCol="0">
            <a:spAutoFit/>
          </a:bodyPr>
          <a:lstStyle/>
          <a:p>
            <a:r>
              <a:rPr lang="en-US" sz="2400" dirty="0"/>
              <a:t>Patricia M. Shields</a:t>
            </a:r>
          </a:p>
          <a:p>
            <a:r>
              <a:rPr lang="en-US" sz="2400" dirty="0"/>
              <a:t>Texas State University</a:t>
            </a:r>
          </a:p>
          <a:p>
            <a:r>
              <a:rPr lang="en-US" sz="2400" dirty="0"/>
              <a:t>March 16, 2013</a:t>
            </a:r>
          </a:p>
        </p:txBody>
      </p:sp>
      <p:pic>
        <p:nvPicPr>
          <p:cNvPr id="8" name="Picture 7"/>
          <p:cNvPicPr>
            <a:picLocks noChangeAspect="1"/>
          </p:cNvPicPr>
          <p:nvPr/>
        </p:nvPicPr>
        <p:blipFill>
          <a:blip r:embed="rId2"/>
          <a:stretch>
            <a:fillRect/>
          </a:stretch>
        </p:blipFill>
        <p:spPr>
          <a:xfrm>
            <a:off x="5228166" y="4912276"/>
            <a:ext cx="3571571" cy="1553634"/>
          </a:xfrm>
          <a:prstGeom prst="rect">
            <a:avLst/>
          </a:prstGeom>
        </p:spPr>
      </p:pic>
    </p:spTree>
    <p:extLst>
      <p:ext uri="{BB962C8B-B14F-4D97-AF65-F5344CB8AC3E}">
        <p14:creationId xmlns:p14="http://schemas.microsoft.com/office/powerpoint/2010/main" val="32464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29274" y="392067"/>
            <a:ext cx="4475454" cy="1323439"/>
          </a:xfrm>
          <a:prstGeom prst="rect">
            <a:avLst/>
          </a:prstGeom>
          <a:noFill/>
        </p:spPr>
        <p:txBody>
          <a:bodyPr wrap="none" rtlCol="0">
            <a:spAutoFit/>
          </a:bodyPr>
          <a:lstStyle/>
          <a:p>
            <a:pPr algn="ctr"/>
            <a:r>
              <a:rPr lang="en-US" sz="4000" dirty="0"/>
              <a:t>Florence Nightingale</a:t>
            </a:r>
          </a:p>
          <a:p>
            <a:r>
              <a:rPr lang="en-US" sz="4000" dirty="0"/>
              <a:t> School For Nurses</a:t>
            </a:r>
          </a:p>
        </p:txBody>
      </p:sp>
      <p:pic>
        <p:nvPicPr>
          <p:cNvPr id="6" name="Picture 5"/>
          <p:cNvPicPr>
            <a:picLocks noChangeAspect="1"/>
          </p:cNvPicPr>
          <p:nvPr/>
        </p:nvPicPr>
        <p:blipFill>
          <a:blip r:embed="rId3"/>
          <a:stretch>
            <a:fillRect/>
          </a:stretch>
        </p:blipFill>
        <p:spPr>
          <a:xfrm>
            <a:off x="1566347" y="2315685"/>
            <a:ext cx="5966020" cy="3206736"/>
          </a:xfrm>
          <a:prstGeom prst="rect">
            <a:avLst/>
          </a:prstGeom>
        </p:spPr>
      </p:pic>
      <p:sp>
        <p:nvSpPr>
          <p:cNvPr id="2" name="TextBox 1"/>
          <p:cNvSpPr txBox="1"/>
          <p:nvPr/>
        </p:nvSpPr>
        <p:spPr>
          <a:xfrm>
            <a:off x="528320" y="6136640"/>
            <a:ext cx="2796183" cy="369332"/>
          </a:xfrm>
          <a:prstGeom prst="rect">
            <a:avLst/>
          </a:prstGeom>
          <a:noFill/>
        </p:spPr>
        <p:txBody>
          <a:bodyPr wrap="none" rtlCol="0">
            <a:spAutoFit/>
          </a:bodyPr>
          <a:lstStyle/>
          <a:p>
            <a:r>
              <a:rPr lang="en-US" dirty="0"/>
              <a:t>Nurses as embodied service </a:t>
            </a:r>
          </a:p>
        </p:txBody>
      </p:sp>
    </p:spTree>
    <p:extLst>
      <p:ext uri="{BB962C8B-B14F-4D97-AF65-F5344CB8AC3E}">
        <p14:creationId xmlns:p14="http://schemas.microsoft.com/office/powerpoint/2010/main" val="2419979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457200" y="274638"/>
            <a:ext cx="8229600" cy="1143000"/>
          </a:xfrm>
          <a:noFill/>
        </p:spPr>
        <p:txBody>
          <a:bodyPr>
            <a:normAutofit/>
            <a:scene3d>
              <a:camera prst="orthographicFront"/>
              <a:lightRig rig="soft" dir="t">
                <a:rot lat="0" lon="0" rev="16800000"/>
              </a:lightRig>
            </a:scene3d>
            <a:sp3d prstMaterial="softEdge">
              <a:bevelT w="38100" h="38100"/>
            </a:sp3d>
          </a:bodyPr>
          <a:lstStyle/>
          <a:p>
            <a:pPr fontAlgn="auto">
              <a:spcAft>
                <a:spcPts val="0"/>
              </a:spcAft>
              <a:defRPr/>
            </a:pPr>
            <a:r>
              <a:rPr lang="en-US" sz="4100" kern="1200" dirty="0">
                <a:ln w="6350">
                  <a:noFill/>
                </a:ln>
                <a:effectLst>
                  <a:outerShdw blurRad="114300" dist="101600" dir="2700000" algn="tl" rotWithShape="0">
                    <a:srgbClr val="000000">
                      <a:alpha val="40000"/>
                    </a:srgbClr>
                  </a:outerShdw>
                </a:effectLst>
                <a:latin typeface="+mj-lt"/>
                <a:ea typeface="+mj-ea"/>
                <a:cs typeface="+mj-cs"/>
              </a:rPr>
              <a:t>THE AMERICAN CIVIL WAR</a:t>
            </a:r>
          </a:p>
        </p:txBody>
      </p:sp>
      <p:pic>
        <p:nvPicPr>
          <p:cNvPr id="2051" name="Picture 3" descr="natdi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74" y="1882556"/>
            <a:ext cx="8143126" cy="2872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6" name="Text Box 4"/>
          <p:cNvSpPr txBox="1">
            <a:spLocks noChangeArrowheads="1"/>
          </p:cNvSpPr>
          <p:nvPr/>
        </p:nvSpPr>
        <p:spPr bwMode="auto">
          <a:xfrm>
            <a:off x="1600200" y="5451475"/>
            <a:ext cx="5105400" cy="1433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8800">
                <a:solidFill>
                  <a:schemeClr val="accent1"/>
                </a:solidFill>
                <a:latin typeface="Times New Roman" charset="0"/>
              </a:rPr>
              <a:t>1861-1865</a:t>
            </a:r>
          </a:p>
        </p:txBody>
      </p:sp>
    </p:spTree>
    <p:extLst>
      <p:ext uri="{BB962C8B-B14F-4D97-AF65-F5344CB8AC3E}">
        <p14:creationId xmlns:p14="http://schemas.microsoft.com/office/powerpoint/2010/main" val="18389210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 calcmode="lin" valueType="num">
                                      <p:cBhvr additive="base">
                                        <p:cTn id="13" dur="500" fill="hold"/>
                                        <p:tgtEl>
                                          <p:spTgt spid="2051"/>
                                        </p:tgtEl>
                                        <p:attrNameLst>
                                          <p:attrName>ppt_x</p:attrName>
                                        </p:attrNameLst>
                                      </p:cBhvr>
                                      <p:tavLst>
                                        <p:tav tm="0">
                                          <p:val>
                                            <p:strVal val="1+#ppt_w/2"/>
                                          </p:val>
                                        </p:tav>
                                        <p:tav tm="100000">
                                          <p:val>
                                            <p:strVal val="#ppt_x"/>
                                          </p:val>
                                        </p:tav>
                                      </p:tavLst>
                                    </p:anim>
                                    <p:anim calcmode="lin" valueType="num">
                                      <p:cBhvr additive="base">
                                        <p:cTn id="14" dur="500" fill="hold"/>
                                        <p:tgtEl>
                                          <p:spTgt spid="205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84251"/>
            <a:ext cx="4596130" cy="5078313"/>
          </a:xfrm>
          <a:prstGeom prst="rect">
            <a:avLst/>
          </a:prstGeom>
          <a:noFill/>
        </p:spPr>
        <p:txBody>
          <a:bodyPr wrap="none" rtlCol="0">
            <a:spAutoFit/>
          </a:bodyPr>
          <a:lstStyle/>
          <a:p>
            <a:pPr marL="685800" indent="-685800">
              <a:buFont typeface="Arial"/>
              <a:buChar char="•"/>
            </a:pPr>
            <a:r>
              <a:rPr lang="en-US" sz="5400" dirty="0"/>
              <a:t>Reform</a:t>
            </a:r>
          </a:p>
          <a:p>
            <a:pPr marL="685800" indent="-685800">
              <a:buFont typeface="Arial"/>
              <a:buChar char="•"/>
            </a:pPr>
            <a:r>
              <a:rPr lang="en-US" sz="5400" dirty="0"/>
              <a:t>Faith</a:t>
            </a:r>
          </a:p>
          <a:p>
            <a:pPr marL="685800" indent="-685800">
              <a:buFont typeface="Arial"/>
              <a:buChar char="•"/>
            </a:pPr>
            <a:r>
              <a:rPr lang="en-US" sz="5400" dirty="0"/>
              <a:t>War/Disaster</a:t>
            </a:r>
          </a:p>
          <a:p>
            <a:pPr marL="685800" indent="-685800">
              <a:buFont typeface="Arial"/>
              <a:buChar char="•"/>
            </a:pPr>
            <a:r>
              <a:rPr lang="en-US" sz="5400" dirty="0"/>
              <a:t>Hospitals</a:t>
            </a:r>
          </a:p>
          <a:p>
            <a:pPr marL="685800" indent="-685800">
              <a:buFont typeface="Arial"/>
              <a:buChar char="•"/>
            </a:pPr>
            <a:r>
              <a:rPr lang="en-US" sz="5400" dirty="0"/>
              <a:t>Sanitation</a:t>
            </a:r>
          </a:p>
          <a:p>
            <a:pPr marL="685800" indent="-685800">
              <a:buFont typeface="Arial"/>
              <a:buChar char="•"/>
            </a:pPr>
            <a:r>
              <a:rPr lang="en-US" sz="5400" dirty="0"/>
              <a:t>Service</a:t>
            </a:r>
          </a:p>
        </p:txBody>
      </p:sp>
      <p:pic>
        <p:nvPicPr>
          <p:cNvPr id="3" name="Picture 2"/>
          <p:cNvPicPr>
            <a:picLocks noChangeAspect="1"/>
          </p:cNvPicPr>
          <p:nvPr/>
        </p:nvPicPr>
        <p:blipFill>
          <a:blip r:embed="rId2"/>
          <a:stretch>
            <a:fillRect/>
          </a:stretch>
        </p:blipFill>
        <p:spPr>
          <a:xfrm>
            <a:off x="4980062" y="113428"/>
            <a:ext cx="1728078" cy="2500630"/>
          </a:xfrm>
          <a:prstGeom prst="rect">
            <a:avLst/>
          </a:prstGeom>
        </p:spPr>
      </p:pic>
      <p:sp>
        <p:nvSpPr>
          <p:cNvPr id="4" name="TextBox 3"/>
          <p:cNvSpPr txBox="1"/>
          <p:nvPr/>
        </p:nvSpPr>
        <p:spPr>
          <a:xfrm>
            <a:off x="6908800" y="994411"/>
            <a:ext cx="1364476" cy="369332"/>
          </a:xfrm>
          <a:prstGeom prst="rect">
            <a:avLst/>
          </a:prstGeom>
          <a:noFill/>
        </p:spPr>
        <p:txBody>
          <a:bodyPr wrap="none" rtlCol="0">
            <a:spAutoFit/>
          </a:bodyPr>
          <a:lstStyle/>
          <a:p>
            <a:r>
              <a:rPr lang="en-US" dirty="0"/>
              <a:t>Rev. Bellows</a:t>
            </a:r>
          </a:p>
        </p:txBody>
      </p:sp>
      <p:pic>
        <p:nvPicPr>
          <p:cNvPr id="5" name="Picture 4"/>
          <p:cNvPicPr>
            <a:picLocks noChangeAspect="1"/>
          </p:cNvPicPr>
          <p:nvPr/>
        </p:nvPicPr>
        <p:blipFill>
          <a:blip r:embed="rId3"/>
          <a:stretch>
            <a:fillRect/>
          </a:stretch>
        </p:blipFill>
        <p:spPr>
          <a:xfrm>
            <a:off x="6408420" y="2036744"/>
            <a:ext cx="2286000" cy="1554816"/>
          </a:xfrm>
          <a:prstGeom prst="rect">
            <a:avLst/>
          </a:prstGeom>
        </p:spPr>
      </p:pic>
      <p:pic>
        <p:nvPicPr>
          <p:cNvPr id="6" name="Picture 5"/>
          <p:cNvPicPr>
            <a:picLocks noChangeAspect="1"/>
          </p:cNvPicPr>
          <p:nvPr/>
        </p:nvPicPr>
        <p:blipFill>
          <a:blip r:embed="rId4"/>
          <a:stretch>
            <a:fillRect/>
          </a:stretch>
        </p:blipFill>
        <p:spPr>
          <a:xfrm>
            <a:off x="5449133" y="4302760"/>
            <a:ext cx="2919334" cy="1942684"/>
          </a:xfrm>
          <a:prstGeom prst="rect">
            <a:avLst/>
          </a:prstGeom>
        </p:spPr>
      </p:pic>
      <p:sp>
        <p:nvSpPr>
          <p:cNvPr id="7" name="TextBox 6"/>
          <p:cNvSpPr txBox="1"/>
          <p:nvPr/>
        </p:nvSpPr>
        <p:spPr>
          <a:xfrm>
            <a:off x="7261982" y="3779520"/>
            <a:ext cx="1019517" cy="369332"/>
          </a:xfrm>
          <a:prstGeom prst="rect">
            <a:avLst/>
          </a:prstGeom>
          <a:noFill/>
        </p:spPr>
        <p:txBody>
          <a:bodyPr wrap="none" rtlCol="0">
            <a:spAutoFit/>
          </a:bodyPr>
          <a:lstStyle/>
          <a:p>
            <a:r>
              <a:rPr lang="en-US" dirty="0"/>
              <a:t>Civil War</a:t>
            </a:r>
          </a:p>
        </p:txBody>
      </p:sp>
      <p:sp>
        <p:nvSpPr>
          <p:cNvPr id="8" name="TextBox 7"/>
          <p:cNvSpPr txBox="1"/>
          <p:nvPr/>
        </p:nvSpPr>
        <p:spPr>
          <a:xfrm>
            <a:off x="6408420" y="6410960"/>
            <a:ext cx="1873079" cy="369332"/>
          </a:xfrm>
          <a:prstGeom prst="rect">
            <a:avLst/>
          </a:prstGeom>
          <a:noFill/>
        </p:spPr>
        <p:txBody>
          <a:bodyPr wrap="none" rtlCol="0">
            <a:spAutoFit/>
          </a:bodyPr>
          <a:lstStyle/>
          <a:p>
            <a:r>
              <a:rPr lang="en-US" dirty="0"/>
              <a:t>Hospitals/disaster</a:t>
            </a:r>
          </a:p>
        </p:txBody>
      </p:sp>
    </p:spTree>
    <p:extLst>
      <p:ext uri="{BB962C8B-B14F-4D97-AF65-F5344CB8AC3E}">
        <p14:creationId xmlns:p14="http://schemas.microsoft.com/office/powerpoint/2010/main" val="3879493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200" y="1334313"/>
            <a:ext cx="8784752" cy="1754327"/>
          </a:xfrm>
          <a:prstGeom prst="rect">
            <a:avLst/>
          </a:prstGeom>
          <a:noFill/>
        </p:spPr>
        <p:txBody>
          <a:bodyPr wrap="none" rtlCol="0">
            <a:spAutoFit/>
          </a:bodyPr>
          <a:lstStyle/>
          <a:p>
            <a:r>
              <a:rPr lang="en-US" sz="3600" b="1" dirty="0"/>
              <a:t>Medical Crisis </a:t>
            </a:r>
            <a:r>
              <a:rPr lang="en-US" sz="3600" dirty="0"/>
              <a:t>– Sanitation in camps/hospitals</a:t>
            </a:r>
          </a:p>
          <a:p>
            <a:endParaRPr lang="en-US" sz="3600" dirty="0"/>
          </a:p>
          <a:p>
            <a:r>
              <a:rPr lang="en-US" sz="3600" b="1" dirty="0"/>
              <a:t>Supply Crisis </a:t>
            </a:r>
            <a:r>
              <a:rPr lang="en-US" sz="3600" dirty="0"/>
              <a:t>- Chaotic Volunteer response</a:t>
            </a:r>
          </a:p>
        </p:txBody>
      </p:sp>
      <p:sp>
        <p:nvSpPr>
          <p:cNvPr id="3" name="TextBox 2"/>
          <p:cNvSpPr txBox="1"/>
          <p:nvPr/>
        </p:nvSpPr>
        <p:spPr>
          <a:xfrm>
            <a:off x="335280" y="3393440"/>
            <a:ext cx="3230372" cy="1077218"/>
          </a:xfrm>
          <a:prstGeom prst="rect">
            <a:avLst/>
          </a:prstGeom>
          <a:noFill/>
        </p:spPr>
        <p:txBody>
          <a:bodyPr wrap="none" rtlCol="0">
            <a:spAutoFit/>
          </a:bodyPr>
          <a:lstStyle/>
          <a:p>
            <a:pPr marL="514350" indent="-514350">
              <a:buAutoNum type="arabicPlain" startAt="1859"/>
            </a:pPr>
            <a:r>
              <a:rPr lang="en-US" sz="3200" dirty="0"/>
              <a:t>      20,000 </a:t>
            </a:r>
          </a:p>
          <a:p>
            <a:r>
              <a:rPr lang="en-US" sz="3200" dirty="0"/>
              <a:t>1865 	2,000,000</a:t>
            </a:r>
          </a:p>
        </p:txBody>
      </p:sp>
      <p:graphicFrame>
        <p:nvGraphicFramePr>
          <p:cNvPr id="4" name="Chart 3"/>
          <p:cNvGraphicFramePr/>
          <p:nvPr>
            <p:extLst>
              <p:ext uri="{D42A27DB-BD31-4B8C-83A1-F6EECF244321}">
                <p14:modId xmlns:p14="http://schemas.microsoft.com/office/powerpoint/2010/main" val="1898714112"/>
              </p:ext>
            </p:extLst>
          </p:nvPr>
        </p:nvGraphicFramePr>
        <p:xfrm>
          <a:off x="4450080" y="3596640"/>
          <a:ext cx="4346532" cy="2773680"/>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p:cNvPicPr>
            <a:picLocks noChangeAspect="1"/>
          </p:cNvPicPr>
          <p:nvPr/>
        </p:nvPicPr>
        <p:blipFill>
          <a:blip r:embed="rId4"/>
          <a:stretch>
            <a:fillRect/>
          </a:stretch>
        </p:blipFill>
        <p:spPr>
          <a:xfrm>
            <a:off x="933969" y="4764345"/>
            <a:ext cx="2256271" cy="1763134"/>
          </a:xfrm>
          <a:prstGeom prst="rect">
            <a:avLst/>
          </a:prstGeom>
          <a:effectLst>
            <a:outerShdw blurRad="111125" dist="114300" dir="2700000" algn="tl" rotWithShape="0">
              <a:srgbClr val="000000">
                <a:alpha val="43000"/>
              </a:srgbClr>
            </a:outerShdw>
          </a:effectLst>
        </p:spPr>
      </p:pic>
      <p:sp>
        <p:nvSpPr>
          <p:cNvPr id="6" name="TextBox 5"/>
          <p:cNvSpPr txBox="1"/>
          <p:nvPr/>
        </p:nvSpPr>
        <p:spPr>
          <a:xfrm>
            <a:off x="680720" y="345440"/>
            <a:ext cx="5296793" cy="646331"/>
          </a:xfrm>
          <a:prstGeom prst="rect">
            <a:avLst/>
          </a:prstGeom>
          <a:noFill/>
        </p:spPr>
        <p:txBody>
          <a:bodyPr wrap="none" rtlCol="0">
            <a:spAutoFit/>
          </a:bodyPr>
          <a:lstStyle/>
          <a:p>
            <a:r>
              <a:rPr lang="en-US" sz="3600" dirty="0"/>
              <a:t>REFORM NEEDED - disaster</a:t>
            </a:r>
          </a:p>
        </p:txBody>
      </p:sp>
    </p:spTree>
    <p:extLst>
      <p:ext uri="{BB962C8B-B14F-4D97-AF65-F5344CB8AC3E}">
        <p14:creationId xmlns:p14="http://schemas.microsoft.com/office/powerpoint/2010/main" val="2813209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56260" y="535940"/>
            <a:ext cx="2159000" cy="3124200"/>
          </a:xfrm>
          <a:prstGeom prst="rect">
            <a:avLst/>
          </a:prstGeom>
        </p:spPr>
      </p:pic>
      <p:sp>
        <p:nvSpPr>
          <p:cNvPr id="3" name="TextBox 2"/>
          <p:cNvSpPr txBox="1"/>
          <p:nvPr/>
        </p:nvSpPr>
        <p:spPr>
          <a:xfrm>
            <a:off x="762000" y="3952240"/>
            <a:ext cx="1364476" cy="369332"/>
          </a:xfrm>
          <a:prstGeom prst="rect">
            <a:avLst/>
          </a:prstGeom>
          <a:noFill/>
        </p:spPr>
        <p:txBody>
          <a:bodyPr wrap="none" rtlCol="0">
            <a:spAutoFit/>
          </a:bodyPr>
          <a:lstStyle/>
          <a:p>
            <a:r>
              <a:rPr lang="en-US" dirty="0"/>
              <a:t>Rev. Bellows</a:t>
            </a:r>
          </a:p>
        </p:txBody>
      </p:sp>
      <p:pic>
        <p:nvPicPr>
          <p:cNvPr id="4" name="Picture 3"/>
          <p:cNvPicPr>
            <a:picLocks noChangeAspect="1"/>
          </p:cNvPicPr>
          <p:nvPr/>
        </p:nvPicPr>
        <p:blipFill>
          <a:blip r:embed="rId4"/>
          <a:stretch>
            <a:fillRect/>
          </a:stretch>
        </p:blipFill>
        <p:spPr>
          <a:xfrm>
            <a:off x="3279022" y="1467318"/>
            <a:ext cx="1610179" cy="2300256"/>
          </a:xfrm>
          <a:prstGeom prst="rect">
            <a:avLst/>
          </a:prstGeom>
        </p:spPr>
      </p:pic>
      <p:sp>
        <p:nvSpPr>
          <p:cNvPr id="5" name="TextBox 4"/>
          <p:cNvSpPr txBox="1"/>
          <p:nvPr/>
        </p:nvSpPr>
        <p:spPr>
          <a:xfrm>
            <a:off x="3360111" y="3957558"/>
            <a:ext cx="2418601" cy="369332"/>
          </a:xfrm>
          <a:prstGeom prst="rect">
            <a:avLst/>
          </a:prstGeom>
          <a:noFill/>
        </p:spPr>
        <p:txBody>
          <a:bodyPr wrap="none" rtlCol="0">
            <a:spAutoFit/>
          </a:bodyPr>
          <a:lstStyle/>
          <a:p>
            <a:r>
              <a:rPr lang="en-US" dirty="0"/>
              <a:t>Elizabeth Blackwell, MD</a:t>
            </a:r>
          </a:p>
        </p:txBody>
      </p:sp>
      <p:pic>
        <p:nvPicPr>
          <p:cNvPr id="8" name="Picture 7"/>
          <p:cNvPicPr>
            <a:picLocks noChangeAspect="1"/>
          </p:cNvPicPr>
          <p:nvPr/>
        </p:nvPicPr>
        <p:blipFill>
          <a:blip r:embed="rId5"/>
          <a:stretch>
            <a:fillRect/>
          </a:stretch>
        </p:blipFill>
        <p:spPr>
          <a:xfrm>
            <a:off x="5778712" y="605140"/>
            <a:ext cx="2540000" cy="2857500"/>
          </a:xfrm>
          <a:prstGeom prst="rect">
            <a:avLst/>
          </a:prstGeom>
        </p:spPr>
      </p:pic>
      <p:sp>
        <p:nvSpPr>
          <p:cNvPr id="9" name="TextBox 8"/>
          <p:cNvSpPr txBox="1"/>
          <p:nvPr/>
        </p:nvSpPr>
        <p:spPr>
          <a:xfrm>
            <a:off x="6414412" y="3767574"/>
            <a:ext cx="1904300" cy="369332"/>
          </a:xfrm>
          <a:prstGeom prst="rect">
            <a:avLst/>
          </a:prstGeom>
          <a:noFill/>
        </p:spPr>
        <p:txBody>
          <a:bodyPr wrap="none" rtlCol="0">
            <a:spAutoFit/>
          </a:bodyPr>
          <a:lstStyle/>
          <a:p>
            <a:r>
              <a:rPr lang="en-US" dirty="0"/>
              <a:t>Frederick Olmsted</a:t>
            </a:r>
          </a:p>
        </p:txBody>
      </p:sp>
      <p:sp>
        <p:nvSpPr>
          <p:cNvPr id="6" name="TextBox 5"/>
          <p:cNvSpPr txBox="1"/>
          <p:nvPr/>
        </p:nvSpPr>
        <p:spPr>
          <a:xfrm>
            <a:off x="762000" y="5278660"/>
            <a:ext cx="4715428" cy="646331"/>
          </a:xfrm>
          <a:prstGeom prst="rect">
            <a:avLst/>
          </a:prstGeom>
          <a:noFill/>
        </p:spPr>
        <p:txBody>
          <a:bodyPr wrap="none" rtlCol="0">
            <a:spAutoFit/>
          </a:bodyPr>
          <a:lstStyle/>
          <a:p>
            <a:r>
              <a:rPr lang="en-US" sz="3600" dirty="0"/>
              <a:t>US Sanitary Commission</a:t>
            </a:r>
          </a:p>
        </p:txBody>
      </p:sp>
      <p:pic>
        <p:nvPicPr>
          <p:cNvPr id="10" name="Picture 9"/>
          <p:cNvPicPr>
            <a:picLocks noChangeAspect="1"/>
          </p:cNvPicPr>
          <p:nvPr/>
        </p:nvPicPr>
        <p:blipFill>
          <a:blip r:embed="rId6"/>
          <a:stretch>
            <a:fillRect/>
          </a:stretch>
        </p:blipFill>
        <p:spPr>
          <a:xfrm>
            <a:off x="7117572" y="4610477"/>
            <a:ext cx="1628403" cy="1586746"/>
          </a:xfrm>
          <a:prstGeom prst="rect">
            <a:avLst/>
          </a:prstGeom>
        </p:spPr>
      </p:pic>
      <p:sp>
        <p:nvSpPr>
          <p:cNvPr id="7" name="TextBox 6"/>
          <p:cNvSpPr txBox="1"/>
          <p:nvPr/>
        </p:nvSpPr>
        <p:spPr>
          <a:xfrm>
            <a:off x="1341120" y="6075680"/>
            <a:ext cx="1362610" cy="369332"/>
          </a:xfrm>
          <a:prstGeom prst="rect">
            <a:avLst/>
          </a:prstGeom>
          <a:noFill/>
        </p:spPr>
        <p:txBody>
          <a:bodyPr wrap="none" rtlCol="0">
            <a:spAutoFit/>
          </a:bodyPr>
          <a:lstStyle/>
          <a:p>
            <a:r>
              <a:rPr lang="en-US" dirty="0"/>
              <a:t>June 9, 1961</a:t>
            </a:r>
          </a:p>
        </p:txBody>
      </p:sp>
    </p:spTree>
    <p:extLst>
      <p:ext uri="{BB962C8B-B14F-4D97-AF65-F5344CB8AC3E}">
        <p14:creationId xmlns:p14="http://schemas.microsoft.com/office/powerpoint/2010/main" val="1298835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867657864"/>
              </p:ext>
            </p:extLst>
          </p:nvPr>
        </p:nvGraphicFramePr>
        <p:xfrm>
          <a:off x="1107440" y="909320"/>
          <a:ext cx="7721600" cy="55829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86080" y="284481"/>
            <a:ext cx="2575403" cy="2509520"/>
          </a:xfrm>
          <a:prstGeom prst="rect">
            <a:avLst/>
          </a:prstGeom>
        </p:spPr>
      </p:pic>
    </p:spTree>
    <p:extLst>
      <p:ext uri="{BB962C8B-B14F-4D97-AF65-F5344CB8AC3E}">
        <p14:creationId xmlns:p14="http://schemas.microsoft.com/office/powerpoint/2010/main" val="3917567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2"/>
          <a:stretch>
            <a:fillRect/>
          </a:stretch>
        </p:blipFill>
        <p:spPr>
          <a:xfrm>
            <a:off x="568960" y="406400"/>
            <a:ext cx="4378960" cy="3464560"/>
          </a:xfrm>
          <a:prstGeom prst="rect">
            <a:avLst/>
          </a:prstGeom>
          <a:effectLst>
            <a:glow rad="63500">
              <a:schemeClr val="accent1">
                <a:satMod val="175000"/>
                <a:alpha val="40000"/>
              </a:schemeClr>
            </a:glow>
          </a:effectLst>
        </p:spPr>
      </p:pic>
      <p:sp>
        <p:nvSpPr>
          <p:cNvPr id="3" name="TextBox 2"/>
          <p:cNvSpPr txBox="1"/>
          <p:nvPr/>
        </p:nvSpPr>
        <p:spPr>
          <a:xfrm>
            <a:off x="3495040" y="4490720"/>
            <a:ext cx="4866640" cy="1754327"/>
          </a:xfrm>
          <a:prstGeom prst="rect">
            <a:avLst/>
          </a:prstGeom>
          <a:noFill/>
        </p:spPr>
        <p:txBody>
          <a:bodyPr wrap="square" rtlCol="0">
            <a:spAutoFit/>
          </a:bodyPr>
          <a:lstStyle/>
          <a:p>
            <a:pPr marL="571500" indent="-571500">
              <a:buFont typeface="Arial"/>
              <a:buChar char="•"/>
            </a:pPr>
            <a:r>
              <a:rPr lang="en-US" sz="3600" dirty="0"/>
              <a:t>Authorized by Lincoln</a:t>
            </a:r>
          </a:p>
          <a:p>
            <a:pPr marL="571500" indent="-571500">
              <a:buFont typeface="Arial"/>
              <a:buChar char="•"/>
            </a:pPr>
            <a:r>
              <a:rPr lang="en-US" sz="3600" dirty="0"/>
              <a:t>Funded by Donations</a:t>
            </a:r>
          </a:p>
          <a:p>
            <a:pPr marL="571500" indent="-571500">
              <a:buFont typeface="Arial"/>
              <a:buChar char="•"/>
            </a:pPr>
            <a:r>
              <a:rPr lang="en-US" sz="3600" dirty="0"/>
              <a:t>Relied on Volunteers</a:t>
            </a:r>
          </a:p>
        </p:txBody>
      </p:sp>
      <p:sp>
        <p:nvSpPr>
          <p:cNvPr id="6" name="TextBox 5"/>
          <p:cNvSpPr txBox="1"/>
          <p:nvPr/>
        </p:nvSpPr>
        <p:spPr>
          <a:xfrm>
            <a:off x="1554480" y="4675387"/>
            <a:ext cx="755135" cy="1569660"/>
          </a:xfrm>
          <a:prstGeom prst="rect">
            <a:avLst/>
          </a:prstGeom>
          <a:noFill/>
        </p:spPr>
        <p:txBody>
          <a:bodyPr wrap="none" rtlCol="0">
            <a:spAutoFit/>
          </a:bodyPr>
          <a:lstStyle/>
          <a:p>
            <a:r>
              <a:rPr lang="en-US" sz="9600" b="1" dirty="0"/>
              <a:t>?</a:t>
            </a:r>
          </a:p>
        </p:txBody>
      </p:sp>
    </p:spTree>
    <p:extLst>
      <p:ext uri="{BB962C8B-B14F-4D97-AF65-F5344CB8AC3E}">
        <p14:creationId xmlns:p14="http://schemas.microsoft.com/office/powerpoint/2010/main" val="35891564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60400" y="608092"/>
            <a:ext cx="2824480" cy="4342638"/>
          </a:xfrm>
          <a:prstGeom prst="rect">
            <a:avLst/>
          </a:prstGeom>
          <a:effectLst>
            <a:outerShdw blurRad="263525" dist="165100" dir="13500000" algn="tl" rotWithShape="0">
              <a:srgbClr val="000000">
                <a:alpha val="43000"/>
              </a:srgbClr>
            </a:outerShdw>
          </a:effectLst>
        </p:spPr>
      </p:pic>
      <p:sp>
        <p:nvSpPr>
          <p:cNvPr id="3" name="TextBox 2"/>
          <p:cNvSpPr txBox="1"/>
          <p:nvPr/>
        </p:nvSpPr>
        <p:spPr>
          <a:xfrm>
            <a:off x="782320" y="5237202"/>
            <a:ext cx="2511976" cy="523220"/>
          </a:xfrm>
          <a:prstGeom prst="rect">
            <a:avLst/>
          </a:prstGeom>
          <a:noFill/>
        </p:spPr>
        <p:txBody>
          <a:bodyPr wrap="none" rtlCol="0">
            <a:spAutoFit/>
          </a:bodyPr>
          <a:lstStyle/>
          <a:p>
            <a:r>
              <a:rPr lang="en-US" sz="2800" dirty="0"/>
              <a:t>Mary Livermore</a:t>
            </a:r>
          </a:p>
        </p:txBody>
      </p:sp>
      <p:pic>
        <p:nvPicPr>
          <p:cNvPr id="4" name="Picture 3"/>
          <p:cNvPicPr/>
          <p:nvPr/>
        </p:nvPicPr>
        <p:blipFill>
          <a:blip r:embed="rId3"/>
          <a:srcRect/>
          <a:stretch>
            <a:fillRect/>
          </a:stretch>
        </p:blipFill>
        <p:spPr bwMode="auto">
          <a:xfrm>
            <a:off x="5474362" y="872252"/>
            <a:ext cx="2765397" cy="2828470"/>
          </a:xfrm>
          <a:prstGeom prst="rect">
            <a:avLst/>
          </a:prstGeom>
          <a:noFill/>
          <a:ln w="9525">
            <a:noFill/>
            <a:miter lim="800000"/>
            <a:headEnd/>
            <a:tailEnd/>
          </a:ln>
          <a:effectLst>
            <a:outerShdw blurRad="152400" dist="114300" dir="2700000" algn="tl" rotWithShape="0">
              <a:srgbClr val="000000">
                <a:alpha val="43000"/>
              </a:srgbClr>
            </a:outerShdw>
          </a:effectLst>
        </p:spPr>
      </p:pic>
      <p:sp>
        <p:nvSpPr>
          <p:cNvPr id="5" name="TextBox 4"/>
          <p:cNvSpPr txBox="1"/>
          <p:nvPr/>
        </p:nvSpPr>
        <p:spPr>
          <a:xfrm>
            <a:off x="6421120" y="4135120"/>
            <a:ext cx="2124324" cy="954107"/>
          </a:xfrm>
          <a:prstGeom prst="rect">
            <a:avLst/>
          </a:prstGeom>
          <a:noFill/>
        </p:spPr>
        <p:txBody>
          <a:bodyPr wrap="none" rtlCol="0">
            <a:spAutoFit/>
          </a:bodyPr>
          <a:lstStyle/>
          <a:p>
            <a:r>
              <a:rPr lang="en-US" sz="2800" dirty="0"/>
              <a:t>Chicago</a:t>
            </a:r>
          </a:p>
          <a:p>
            <a:r>
              <a:rPr lang="en-US" sz="2800" dirty="0"/>
              <a:t>Regional Hub</a:t>
            </a:r>
          </a:p>
        </p:txBody>
      </p:sp>
      <p:sp>
        <p:nvSpPr>
          <p:cNvPr id="6" name="TextBox 5"/>
          <p:cNvSpPr txBox="1"/>
          <p:nvPr/>
        </p:nvSpPr>
        <p:spPr>
          <a:xfrm>
            <a:off x="4115774" y="5791200"/>
            <a:ext cx="4458272" cy="584776"/>
          </a:xfrm>
          <a:prstGeom prst="rect">
            <a:avLst/>
          </a:prstGeom>
          <a:noFill/>
        </p:spPr>
        <p:txBody>
          <a:bodyPr wrap="none" rtlCol="0">
            <a:spAutoFit/>
          </a:bodyPr>
          <a:lstStyle/>
          <a:p>
            <a:r>
              <a:rPr lang="en-US" sz="3200" dirty="0"/>
              <a:t>7,000 Ladies Aid Societies</a:t>
            </a:r>
          </a:p>
        </p:txBody>
      </p:sp>
    </p:spTree>
    <p:extLst>
      <p:ext uri="{BB962C8B-B14F-4D97-AF65-F5344CB8AC3E}">
        <p14:creationId xmlns:p14="http://schemas.microsoft.com/office/powerpoint/2010/main" val="2944670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9228"/>
            <a:ext cx="8229600" cy="3024996"/>
          </a:xfrm>
        </p:spPr>
        <p:txBody>
          <a:bodyPr>
            <a:normAutofit/>
          </a:bodyPr>
          <a:lstStyle/>
          <a:p>
            <a:pPr>
              <a:buNone/>
            </a:pPr>
            <a:r>
              <a:rPr lang="en-US" dirty="0"/>
              <a:t>Inspect camps, hospital and transportation</a:t>
            </a:r>
          </a:p>
          <a:p>
            <a:pPr indent="3175">
              <a:buNone/>
            </a:pPr>
            <a:r>
              <a:rPr lang="en-US" sz="2200" i="1" dirty="0">
                <a:latin typeface="Cambria"/>
                <a:cs typeface="Cambria"/>
              </a:rPr>
              <a:t>Most of them had no experience whatever of campaigning and their knowledge of a soldier’s duty was confined to the requirements of a holiday parade</a:t>
            </a:r>
            <a:r>
              <a:rPr lang="en-US" sz="2400" i="1" dirty="0"/>
              <a:t>. </a:t>
            </a:r>
            <a:r>
              <a:rPr lang="en-US" sz="1200" i="1" dirty="0"/>
              <a:t>(Charles </a:t>
            </a:r>
            <a:r>
              <a:rPr lang="en-US" sz="1200" i="1" dirty="0" err="1"/>
              <a:t>Stillé</a:t>
            </a:r>
            <a:r>
              <a:rPr lang="en-US" sz="1200" i="1" dirty="0"/>
              <a:t>, Official Historian, USSC 1866,p. 21).</a:t>
            </a:r>
            <a:r>
              <a:rPr lang="en-US" sz="1200" dirty="0"/>
              <a:t> </a:t>
            </a:r>
          </a:p>
          <a:p>
            <a:pPr indent="3175">
              <a:buNone/>
            </a:pPr>
            <a:endParaRPr lang="en-US" sz="1200" dirty="0"/>
          </a:p>
          <a:p>
            <a:pPr indent="3175">
              <a:buNone/>
            </a:pPr>
            <a:r>
              <a:rPr lang="en-US" sz="2000" dirty="0"/>
              <a:t>Primarily Men</a:t>
            </a:r>
          </a:p>
          <a:p>
            <a:pPr indent="3175">
              <a:buNone/>
            </a:pPr>
            <a:endParaRPr lang="en-US" sz="1200" dirty="0"/>
          </a:p>
          <a:p>
            <a:pPr marL="0" indent="3175">
              <a:buNone/>
            </a:pPr>
            <a:endParaRPr lang="en-US" sz="2400" dirty="0"/>
          </a:p>
        </p:txBody>
      </p:sp>
      <p:pic>
        <p:nvPicPr>
          <p:cNvPr id="5" name="Picture 4"/>
          <p:cNvPicPr>
            <a:picLocks noChangeAspect="1"/>
          </p:cNvPicPr>
          <p:nvPr/>
        </p:nvPicPr>
        <p:blipFill>
          <a:blip r:embed="rId2"/>
          <a:stretch>
            <a:fillRect/>
          </a:stretch>
        </p:blipFill>
        <p:spPr>
          <a:xfrm>
            <a:off x="808135" y="568160"/>
            <a:ext cx="3327000" cy="2825992"/>
          </a:xfrm>
          <a:prstGeom prst="rect">
            <a:avLst/>
          </a:prstGeom>
        </p:spPr>
      </p:pic>
      <p:pic>
        <p:nvPicPr>
          <p:cNvPr id="6" name="Picture 5"/>
          <p:cNvPicPr>
            <a:picLocks noChangeAspect="1"/>
          </p:cNvPicPr>
          <p:nvPr/>
        </p:nvPicPr>
        <p:blipFill>
          <a:blip r:embed="rId3"/>
          <a:stretch>
            <a:fillRect/>
          </a:stretch>
        </p:blipFill>
        <p:spPr>
          <a:xfrm>
            <a:off x="5276843" y="1165086"/>
            <a:ext cx="3554340" cy="2299214"/>
          </a:xfrm>
          <a:prstGeom prst="rect">
            <a:avLst/>
          </a:prstGeom>
        </p:spPr>
      </p:pic>
    </p:spTree>
    <p:extLst>
      <p:ext uri="{BB962C8B-B14F-4D97-AF65-F5344CB8AC3E}">
        <p14:creationId xmlns:p14="http://schemas.microsoft.com/office/powerpoint/2010/main" val="121899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7200" y="502561"/>
            <a:ext cx="3321352" cy="2195277"/>
          </a:xfrm>
          <a:prstGeom prst="rect">
            <a:avLst/>
          </a:prstGeom>
          <a:effectLst>
            <a:outerShdw blurRad="50800" dist="38100" dir="18900000" algn="bl" rotWithShape="0">
              <a:prstClr val="black">
                <a:alpha val="40000"/>
              </a:prstClr>
            </a:outerShdw>
          </a:effectLst>
        </p:spPr>
      </p:pic>
      <p:sp>
        <p:nvSpPr>
          <p:cNvPr id="2" name="TextBox 1"/>
          <p:cNvSpPr txBox="1"/>
          <p:nvPr/>
        </p:nvSpPr>
        <p:spPr>
          <a:xfrm>
            <a:off x="5228289" y="4541520"/>
            <a:ext cx="2999138" cy="830997"/>
          </a:xfrm>
          <a:prstGeom prst="rect">
            <a:avLst/>
          </a:prstGeom>
          <a:noFill/>
        </p:spPr>
        <p:txBody>
          <a:bodyPr wrap="none" rtlCol="0">
            <a:spAutoFit/>
          </a:bodyPr>
          <a:lstStyle/>
          <a:p>
            <a:r>
              <a:rPr lang="en-US" sz="4800" dirty="0"/>
              <a:t>$25 Million</a:t>
            </a:r>
          </a:p>
        </p:txBody>
      </p:sp>
      <p:sp>
        <p:nvSpPr>
          <p:cNvPr id="6" name="TextBox 5"/>
          <p:cNvSpPr txBox="1"/>
          <p:nvPr/>
        </p:nvSpPr>
        <p:spPr>
          <a:xfrm>
            <a:off x="4683760" y="5951974"/>
            <a:ext cx="3636783" cy="646331"/>
          </a:xfrm>
          <a:prstGeom prst="rect">
            <a:avLst/>
          </a:prstGeom>
          <a:noFill/>
        </p:spPr>
        <p:txBody>
          <a:bodyPr wrap="none" rtlCol="0">
            <a:spAutoFit/>
          </a:bodyPr>
          <a:lstStyle/>
          <a:p>
            <a:r>
              <a:rPr lang="en-US" dirty="0"/>
              <a:t>Nurse made $3 week (90 hour week)</a:t>
            </a:r>
            <a:br>
              <a:rPr lang="en-US" dirty="0"/>
            </a:br>
            <a:r>
              <a:rPr lang="en-US" dirty="0"/>
              <a:t>8.33 million weeks of nursing time</a:t>
            </a:r>
          </a:p>
        </p:txBody>
      </p:sp>
      <p:pic>
        <p:nvPicPr>
          <p:cNvPr id="8" name="Picture 7"/>
          <p:cNvPicPr>
            <a:picLocks noChangeAspect="1"/>
          </p:cNvPicPr>
          <p:nvPr/>
        </p:nvPicPr>
        <p:blipFill>
          <a:blip r:embed="rId3"/>
          <a:stretch>
            <a:fillRect/>
          </a:stretch>
        </p:blipFill>
        <p:spPr>
          <a:xfrm>
            <a:off x="4956780" y="713740"/>
            <a:ext cx="3763537" cy="3086100"/>
          </a:xfrm>
          <a:prstGeom prst="rect">
            <a:avLst/>
          </a:prstGeom>
        </p:spPr>
      </p:pic>
      <p:pic>
        <p:nvPicPr>
          <p:cNvPr id="9" name="Picture 8"/>
          <p:cNvPicPr>
            <a:picLocks noChangeAspect="1"/>
          </p:cNvPicPr>
          <p:nvPr/>
        </p:nvPicPr>
        <p:blipFill>
          <a:blip r:embed="rId4"/>
          <a:stretch>
            <a:fillRect/>
          </a:stretch>
        </p:blipFill>
        <p:spPr>
          <a:xfrm>
            <a:off x="238760" y="3324860"/>
            <a:ext cx="3810000" cy="3175000"/>
          </a:xfrm>
          <a:prstGeom prst="rect">
            <a:avLst/>
          </a:prstGeom>
        </p:spPr>
        <p:style>
          <a:lnRef idx="1">
            <a:schemeClr val="accent3"/>
          </a:lnRef>
          <a:fillRef idx="2">
            <a:schemeClr val="accent3"/>
          </a:fillRef>
          <a:effectRef idx="1">
            <a:schemeClr val="accent3"/>
          </a:effectRef>
          <a:fontRef idx="minor">
            <a:schemeClr val="dk1"/>
          </a:fontRef>
        </p:style>
      </p:pic>
      <p:sp>
        <p:nvSpPr>
          <p:cNvPr id="3" name="TextBox 2"/>
          <p:cNvSpPr txBox="1"/>
          <p:nvPr/>
        </p:nvSpPr>
        <p:spPr>
          <a:xfrm>
            <a:off x="6187440" y="4003040"/>
            <a:ext cx="2749471" cy="369332"/>
          </a:xfrm>
          <a:prstGeom prst="rect">
            <a:avLst/>
          </a:prstGeom>
          <a:noFill/>
        </p:spPr>
        <p:txBody>
          <a:bodyPr wrap="none" rtlCol="0">
            <a:spAutoFit/>
          </a:bodyPr>
          <a:lstStyle/>
          <a:p>
            <a:r>
              <a:rPr lang="en-US" dirty="0"/>
              <a:t>Fund raising – sanitary fairs</a:t>
            </a:r>
          </a:p>
        </p:txBody>
      </p:sp>
    </p:spTree>
    <p:extLst>
      <p:ext uri="{BB962C8B-B14F-4D97-AF65-F5344CB8AC3E}">
        <p14:creationId xmlns:p14="http://schemas.microsoft.com/office/powerpoint/2010/main" val="85416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3737523" y="4097751"/>
            <a:ext cx="4444594" cy="1752600"/>
          </a:xfrm>
        </p:spPr>
        <p:txBody>
          <a:bodyPr/>
          <a:lstStyle/>
          <a:p>
            <a:r>
              <a:rPr lang="en-US" dirty="0">
                <a:solidFill>
                  <a:schemeClr val="tx1"/>
                </a:solidFill>
              </a:rPr>
              <a:t>Queen Victoria</a:t>
            </a:r>
          </a:p>
          <a:p>
            <a:r>
              <a:rPr lang="en-US" dirty="0">
                <a:solidFill>
                  <a:schemeClr val="tx1"/>
                </a:solidFill>
              </a:rPr>
              <a:t>Life  1819 – 1901</a:t>
            </a:r>
          </a:p>
          <a:p>
            <a:r>
              <a:rPr lang="en-US" dirty="0">
                <a:solidFill>
                  <a:schemeClr val="tx1"/>
                </a:solidFill>
              </a:rPr>
              <a:t>Reign 1837 – 1901 </a:t>
            </a:r>
          </a:p>
        </p:txBody>
      </p:sp>
      <p:pic>
        <p:nvPicPr>
          <p:cNvPr id="4" name="Picture 3"/>
          <p:cNvPicPr/>
          <p:nvPr/>
        </p:nvPicPr>
        <p:blipFill>
          <a:blip r:embed="rId3"/>
          <a:srcRect/>
          <a:stretch>
            <a:fillRect/>
          </a:stretch>
        </p:blipFill>
        <p:spPr bwMode="auto">
          <a:xfrm>
            <a:off x="2307167" y="635000"/>
            <a:ext cx="6151034" cy="2759457"/>
          </a:xfrm>
          <a:prstGeom prst="rect">
            <a:avLst/>
          </a:prstGeom>
          <a:noFill/>
          <a:ln w="9525">
            <a:solidFill>
              <a:schemeClr val="tx2"/>
            </a:solidFill>
            <a:miter lim="800000"/>
            <a:headEnd/>
            <a:tailEnd/>
          </a:ln>
          <a:effectLst>
            <a:outerShdw blurRad="95250" dist="114300" dir="2040000" algn="tl" rotWithShape="0">
              <a:srgbClr val="000000">
                <a:alpha val="43000"/>
              </a:srgbClr>
            </a:outerShdw>
          </a:effectLst>
        </p:spPr>
      </p:pic>
      <p:pic>
        <p:nvPicPr>
          <p:cNvPr id="5" name="Picture 4"/>
          <p:cNvPicPr>
            <a:picLocks noChangeAspect="1"/>
          </p:cNvPicPr>
          <p:nvPr/>
        </p:nvPicPr>
        <p:blipFill>
          <a:blip r:embed="rId4"/>
          <a:stretch>
            <a:fillRect/>
          </a:stretch>
        </p:blipFill>
        <p:spPr>
          <a:xfrm>
            <a:off x="424846" y="2484060"/>
            <a:ext cx="2406952" cy="2682608"/>
          </a:xfrm>
          <a:prstGeom prst="rect">
            <a:avLst/>
          </a:prstGeom>
          <a:ln>
            <a:solidFill>
              <a:schemeClr val="accent2">
                <a:lumMod val="75000"/>
              </a:schemeClr>
            </a:solidFill>
          </a:ln>
          <a:effectLst>
            <a:outerShdw blurRad="50800" dist="38100" dir="18900000" algn="bl" rotWithShape="0">
              <a:prstClr val="black">
                <a:alpha val="40000"/>
              </a:prstClr>
            </a:outerShdw>
          </a:effectLst>
        </p:spPr>
      </p:pic>
    </p:spTree>
    <p:extLst>
      <p:ext uri="{BB962C8B-B14F-4D97-AF65-F5344CB8AC3E}">
        <p14:creationId xmlns:p14="http://schemas.microsoft.com/office/powerpoint/2010/main" val="31032706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Nursing</a:t>
            </a:r>
          </a:p>
        </p:txBody>
      </p:sp>
      <p:sp>
        <p:nvSpPr>
          <p:cNvPr id="3" name="Content Placeholder 2"/>
          <p:cNvSpPr>
            <a:spLocks noGrp="1"/>
          </p:cNvSpPr>
          <p:nvPr>
            <p:ph idx="1"/>
          </p:nvPr>
        </p:nvSpPr>
        <p:spPr>
          <a:xfrm>
            <a:off x="482125" y="1249056"/>
            <a:ext cx="8229600" cy="4525963"/>
          </a:xfrm>
        </p:spPr>
        <p:txBody>
          <a:bodyPr/>
          <a:lstStyle/>
          <a:p>
            <a:r>
              <a:rPr lang="en-US" dirty="0"/>
              <a:t>Dix required nurses “be over thirty years of age, plain almost to repulsion in dress, and devoid of personal attractions” </a:t>
            </a:r>
            <a:r>
              <a:rPr lang="en-US" sz="1200" dirty="0"/>
              <a:t>(Livermore, 1887, 246)</a:t>
            </a:r>
            <a:r>
              <a:rPr lang="en-US" dirty="0"/>
              <a:t>. </a:t>
            </a:r>
          </a:p>
          <a:p>
            <a:r>
              <a:rPr lang="en-US" dirty="0"/>
              <a:t>Mature women – </a:t>
            </a:r>
            <a:r>
              <a:rPr lang="en-US" b="1" dirty="0"/>
              <a:t>Mother role</a:t>
            </a:r>
            <a:br>
              <a:rPr lang="en-US" dirty="0"/>
            </a:br>
            <a:r>
              <a:rPr lang="en-US" dirty="0"/>
              <a:t>use the </a:t>
            </a:r>
            <a:r>
              <a:rPr lang="en-US" b="1" dirty="0"/>
              <a:t>moral authority </a:t>
            </a:r>
            <a:r>
              <a:rPr lang="en-US" dirty="0"/>
              <a:t>of Mother to serve the Union’s Sons</a:t>
            </a:r>
          </a:p>
          <a:p>
            <a:pPr>
              <a:buNone/>
            </a:pPr>
            <a:endParaRPr lang="en-US" dirty="0"/>
          </a:p>
        </p:txBody>
      </p:sp>
      <p:pic>
        <p:nvPicPr>
          <p:cNvPr id="4" name="Picture 3" descr="Picture 15.png"/>
          <p:cNvPicPr>
            <a:picLocks noChangeAspect="1"/>
          </p:cNvPicPr>
          <p:nvPr/>
        </p:nvPicPr>
        <p:blipFill>
          <a:blip r:embed="rId2"/>
          <a:srcRect t="11573" r="5951" b="19236"/>
          <a:stretch>
            <a:fillRect/>
          </a:stretch>
        </p:blipFill>
        <p:spPr>
          <a:xfrm>
            <a:off x="5184661" y="3948668"/>
            <a:ext cx="3064618" cy="1826351"/>
          </a:xfrm>
          <a:prstGeom prst="rect">
            <a:avLst/>
          </a:prstGeom>
        </p:spPr>
      </p:pic>
      <p:pic>
        <p:nvPicPr>
          <p:cNvPr id="5" name="Picture 4"/>
          <p:cNvPicPr>
            <a:picLocks noChangeAspect="1"/>
          </p:cNvPicPr>
          <p:nvPr/>
        </p:nvPicPr>
        <p:blipFill>
          <a:blip r:embed="rId3">
            <a:lum bright="-5000" contrast="12000"/>
          </a:blip>
          <a:srcRect l="5261" t="7103" r="4767" b="7898"/>
          <a:stretch>
            <a:fillRect/>
          </a:stretch>
        </p:blipFill>
        <p:spPr>
          <a:xfrm>
            <a:off x="986555" y="4723321"/>
            <a:ext cx="2676293" cy="1651863"/>
          </a:xfrm>
          <a:prstGeom prst="rect">
            <a:avLst/>
          </a:prstGeom>
        </p:spPr>
      </p:pic>
      <p:sp>
        <p:nvSpPr>
          <p:cNvPr id="6" name="TextBox 5"/>
          <p:cNvSpPr txBox="1"/>
          <p:nvPr/>
        </p:nvSpPr>
        <p:spPr>
          <a:xfrm>
            <a:off x="4167275" y="5975074"/>
            <a:ext cx="4544450" cy="400110"/>
          </a:xfrm>
          <a:prstGeom prst="rect">
            <a:avLst/>
          </a:prstGeom>
          <a:noFill/>
        </p:spPr>
        <p:txBody>
          <a:bodyPr wrap="square" rtlCol="0">
            <a:spAutoFit/>
          </a:bodyPr>
          <a:lstStyle/>
          <a:p>
            <a:r>
              <a:rPr lang="en-US" sz="2000" dirty="0"/>
              <a:t>Clean bedding, Clean clothes, Good food</a:t>
            </a:r>
          </a:p>
        </p:txBody>
      </p:sp>
    </p:spTree>
    <p:extLst>
      <p:ext uri="{BB962C8B-B14F-4D97-AF65-F5344CB8AC3E}">
        <p14:creationId xmlns:p14="http://schemas.microsoft.com/office/powerpoint/2010/main" val="1516707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p:cNvPicPr>
          <p:nvPr/>
        </p:nvPicPr>
        <p:blipFill>
          <a:blip r:embed="rId2"/>
          <a:stretch>
            <a:fillRect/>
          </a:stretch>
        </p:blipFill>
        <p:spPr>
          <a:xfrm>
            <a:off x="0" y="484634"/>
            <a:ext cx="9144000" cy="6373365"/>
          </a:xfrm>
          <a:prstGeom prst="rect">
            <a:avLst/>
          </a:prstGeom>
        </p:spPr>
      </p:pic>
      <p:sp>
        <p:nvSpPr>
          <p:cNvPr id="6" name="TextBox 5"/>
          <p:cNvSpPr txBox="1"/>
          <p:nvPr/>
        </p:nvSpPr>
        <p:spPr>
          <a:xfrm>
            <a:off x="1420265" y="299128"/>
            <a:ext cx="7318542" cy="769441"/>
          </a:xfrm>
          <a:prstGeom prst="rect">
            <a:avLst/>
          </a:prstGeom>
          <a:noFill/>
        </p:spPr>
        <p:txBody>
          <a:bodyPr wrap="square" rtlCol="0">
            <a:spAutoFit/>
          </a:bodyPr>
          <a:lstStyle/>
          <a:p>
            <a:r>
              <a:rPr lang="en-US" sz="4400" dirty="0">
                <a:solidFill>
                  <a:srgbClr val="000090"/>
                </a:solidFill>
                <a:latin typeface="Bell MT"/>
                <a:cs typeface="Bell MT"/>
              </a:rPr>
              <a:t>Inspect Camps &amp; Hospital </a:t>
            </a:r>
          </a:p>
        </p:txBody>
      </p:sp>
    </p:spTree>
    <p:extLst>
      <p:ext uri="{BB962C8B-B14F-4D97-AF65-F5344CB8AC3E}">
        <p14:creationId xmlns:p14="http://schemas.microsoft.com/office/powerpoint/2010/main" val="2598069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p:cNvPicPr>
          <p:nvPr/>
        </p:nvPicPr>
        <p:blipFill>
          <a:blip r:embed="rId2"/>
          <a:stretch>
            <a:fillRect/>
          </a:stretch>
        </p:blipFill>
        <p:spPr>
          <a:xfrm>
            <a:off x="-2" y="0"/>
            <a:ext cx="9143999" cy="6858000"/>
          </a:xfrm>
          <a:prstGeom prst="rect">
            <a:avLst/>
          </a:prstGeom>
        </p:spPr>
      </p:pic>
      <p:sp>
        <p:nvSpPr>
          <p:cNvPr id="5" name="TextBox 4"/>
          <p:cNvSpPr txBox="1"/>
          <p:nvPr/>
        </p:nvSpPr>
        <p:spPr>
          <a:xfrm>
            <a:off x="2923435" y="470622"/>
            <a:ext cx="3994919" cy="646331"/>
          </a:xfrm>
          <a:prstGeom prst="rect">
            <a:avLst/>
          </a:prstGeom>
          <a:noFill/>
        </p:spPr>
        <p:txBody>
          <a:bodyPr wrap="square" rtlCol="0">
            <a:spAutoFit/>
          </a:bodyPr>
          <a:lstStyle/>
          <a:p>
            <a:r>
              <a:rPr lang="en-US" sz="3600" dirty="0">
                <a:solidFill>
                  <a:srgbClr val="000090"/>
                </a:solidFill>
                <a:latin typeface="Didot"/>
                <a:cs typeface="Didot"/>
              </a:rPr>
              <a:t>Civil War Hospital</a:t>
            </a:r>
          </a:p>
        </p:txBody>
      </p:sp>
    </p:spTree>
    <p:extLst>
      <p:ext uri="{BB962C8B-B14F-4D97-AF65-F5344CB8AC3E}">
        <p14:creationId xmlns:p14="http://schemas.microsoft.com/office/powerpoint/2010/main" val="16305743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rot="5400000">
            <a:off x="1591211" y="323500"/>
            <a:ext cx="5152324" cy="6301274"/>
          </a:xfrm>
          <a:prstGeom prst="rect">
            <a:avLst/>
          </a:prstGeom>
        </p:spPr>
      </p:pic>
      <p:sp>
        <p:nvSpPr>
          <p:cNvPr id="3" name="Rectangle 2"/>
          <p:cNvSpPr/>
          <p:nvPr/>
        </p:nvSpPr>
        <p:spPr>
          <a:xfrm>
            <a:off x="3850455" y="334710"/>
            <a:ext cx="4325786" cy="923330"/>
          </a:xfrm>
          <a:prstGeom prst="rect">
            <a:avLst/>
          </a:prstGeom>
          <a:noFill/>
        </p:spPr>
        <p:txBody>
          <a:bodyPr wrap="none" lIns="91440" tIns="45720" rIns="91440" bIns="45720">
            <a:spAutoFit/>
          </a:bodyPr>
          <a:lstStyle/>
          <a:p>
            <a:pPr algn="ct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Hospital Dryer </a:t>
            </a:r>
          </a:p>
        </p:txBody>
      </p:sp>
    </p:spTree>
    <p:extLst>
      <p:ext uri="{BB962C8B-B14F-4D97-AF65-F5344CB8AC3E}">
        <p14:creationId xmlns:p14="http://schemas.microsoft.com/office/powerpoint/2010/main" val="1345389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09634" y="1151203"/>
            <a:ext cx="8447806" cy="5464675"/>
          </a:xfrm>
          <a:prstGeom prst="rect">
            <a:avLst/>
          </a:prstGeom>
        </p:spPr>
      </p:pic>
      <p:sp>
        <p:nvSpPr>
          <p:cNvPr id="3" name="TextBox 2"/>
          <p:cNvSpPr txBox="1"/>
          <p:nvPr/>
        </p:nvSpPr>
        <p:spPr>
          <a:xfrm>
            <a:off x="373275" y="155662"/>
            <a:ext cx="7165445" cy="1200329"/>
          </a:xfrm>
          <a:prstGeom prst="rect">
            <a:avLst/>
          </a:prstGeom>
          <a:noFill/>
        </p:spPr>
        <p:txBody>
          <a:bodyPr wrap="square" rtlCol="0">
            <a:spAutoFit/>
          </a:bodyPr>
          <a:lstStyle/>
          <a:p>
            <a:r>
              <a:rPr lang="en-US" sz="3600" dirty="0">
                <a:solidFill>
                  <a:srgbClr val="000090"/>
                </a:solidFill>
                <a:latin typeface="Didot"/>
                <a:cs typeface="Didot"/>
              </a:rPr>
              <a:t>Supply Transport</a:t>
            </a:r>
          </a:p>
          <a:p>
            <a:r>
              <a:rPr lang="en-US" sz="3600" dirty="0">
                <a:solidFill>
                  <a:srgbClr val="000090"/>
                </a:solidFill>
                <a:latin typeface="Didot"/>
                <a:cs typeface="Didot"/>
              </a:rPr>
              <a:t>	Wounded Soldier Transport</a:t>
            </a:r>
          </a:p>
        </p:txBody>
      </p:sp>
    </p:spTree>
    <p:extLst>
      <p:ext uri="{BB962C8B-B14F-4D97-AF65-F5344CB8AC3E}">
        <p14:creationId xmlns:p14="http://schemas.microsoft.com/office/powerpoint/2010/main" val="2128043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470277726"/>
              </p:ext>
            </p:extLst>
          </p:nvPr>
        </p:nvGraphicFramePr>
        <p:xfrm>
          <a:off x="568960" y="487680"/>
          <a:ext cx="7721600" cy="55829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5669280" y="1910080"/>
            <a:ext cx="2106616" cy="369332"/>
          </a:xfrm>
          <a:prstGeom prst="rect">
            <a:avLst/>
          </a:prstGeom>
          <a:noFill/>
        </p:spPr>
        <p:txBody>
          <a:bodyPr wrap="none" rtlCol="0">
            <a:spAutoFit/>
          </a:bodyPr>
          <a:lstStyle/>
          <a:p>
            <a:r>
              <a:rPr lang="en-US" dirty="0"/>
              <a:t>Managed by women</a:t>
            </a:r>
          </a:p>
        </p:txBody>
      </p:sp>
      <p:pic>
        <p:nvPicPr>
          <p:cNvPr id="6" name="Picture 5"/>
          <p:cNvPicPr>
            <a:picLocks noChangeAspect="1"/>
          </p:cNvPicPr>
          <p:nvPr/>
        </p:nvPicPr>
        <p:blipFill>
          <a:blip r:embed="rId8"/>
          <a:stretch>
            <a:fillRect/>
          </a:stretch>
        </p:blipFill>
        <p:spPr>
          <a:xfrm>
            <a:off x="7108584" y="253999"/>
            <a:ext cx="1449317" cy="1412241"/>
          </a:xfrm>
          <a:prstGeom prst="rect">
            <a:avLst/>
          </a:prstGeom>
        </p:spPr>
      </p:pic>
    </p:spTree>
    <p:extLst>
      <p:ext uri="{BB962C8B-B14F-4D97-AF65-F5344CB8AC3E}">
        <p14:creationId xmlns:p14="http://schemas.microsoft.com/office/powerpoint/2010/main" val="12211913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2830285" y="3422952"/>
            <a:ext cx="5614610" cy="2110544"/>
          </a:xfrm>
        </p:spPr>
        <p:txBody>
          <a:bodyPr/>
          <a:lstStyle/>
          <a:p>
            <a:r>
              <a:rPr lang="en-US" dirty="0"/>
              <a:t>Mary Livermore 1920 - 1905</a:t>
            </a:r>
          </a:p>
        </p:txBody>
      </p:sp>
      <p:pic>
        <p:nvPicPr>
          <p:cNvPr id="5" name="Picture 4"/>
          <p:cNvPicPr/>
          <p:nvPr/>
        </p:nvPicPr>
        <p:blipFill>
          <a:blip r:embed="rId2"/>
          <a:srcRect/>
          <a:stretch>
            <a:fillRect/>
          </a:stretch>
        </p:blipFill>
        <p:spPr bwMode="auto">
          <a:xfrm>
            <a:off x="6942667" y="875069"/>
            <a:ext cx="1266930" cy="1427309"/>
          </a:xfrm>
          <a:prstGeom prst="rect">
            <a:avLst/>
          </a:prstGeom>
          <a:noFill/>
          <a:ln w="9525">
            <a:noFill/>
            <a:miter lim="800000"/>
            <a:headEnd/>
            <a:tailEnd/>
          </a:ln>
        </p:spPr>
      </p:pic>
      <p:sp>
        <p:nvSpPr>
          <p:cNvPr id="6" name="TextBox 5"/>
          <p:cNvSpPr txBox="1"/>
          <p:nvPr/>
        </p:nvSpPr>
        <p:spPr>
          <a:xfrm>
            <a:off x="6211741" y="2467429"/>
            <a:ext cx="2728782" cy="369332"/>
          </a:xfrm>
          <a:prstGeom prst="rect">
            <a:avLst/>
          </a:prstGeom>
          <a:noFill/>
        </p:spPr>
        <p:txBody>
          <a:bodyPr wrap="square" rtlCol="0">
            <a:spAutoFit/>
          </a:bodyPr>
          <a:lstStyle/>
          <a:p>
            <a:r>
              <a:rPr lang="en-US" dirty="0"/>
              <a:t>Mary and Daniel Livermore</a:t>
            </a:r>
          </a:p>
        </p:txBody>
      </p:sp>
      <p:pic>
        <p:nvPicPr>
          <p:cNvPr id="7" name="Picture 6"/>
          <p:cNvPicPr>
            <a:picLocks noChangeAspect="1"/>
          </p:cNvPicPr>
          <p:nvPr/>
        </p:nvPicPr>
        <p:blipFill>
          <a:blip r:embed="rId3"/>
          <a:stretch>
            <a:fillRect/>
          </a:stretch>
        </p:blipFill>
        <p:spPr>
          <a:xfrm>
            <a:off x="631977" y="604157"/>
            <a:ext cx="1905000" cy="2717800"/>
          </a:xfrm>
          <a:prstGeom prst="rect">
            <a:avLst/>
          </a:prstGeom>
        </p:spPr>
      </p:pic>
      <p:pic>
        <p:nvPicPr>
          <p:cNvPr id="8" name="Picture 7"/>
          <p:cNvPicPr>
            <a:picLocks noChangeAspect="1"/>
          </p:cNvPicPr>
          <p:nvPr/>
        </p:nvPicPr>
        <p:blipFill>
          <a:blip r:embed="rId4"/>
          <a:stretch>
            <a:fillRect/>
          </a:stretch>
        </p:blipFill>
        <p:spPr>
          <a:xfrm>
            <a:off x="-8959850" y="-18967450"/>
            <a:ext cx="27063700" cy="44792900"/>
          </a:xfrm>
          <a:prstGeom prst="rect">
            <a:avLst/>
          </a:prstGeom>
        </p:spPr>
      </p:pic>
      <p:pic>
        <p:nvPicPr>
          <p:cNvPr id="9" name="Picture 8"/>
          <p:cNvPicPr>
            <a:picLocks noChangeAspect="1"/>
          </p:cNvPicPr>
          <p:nvPr/>
        </p:nvPicPr>
        <p:blipFill>
          <a:blip r:embed="rId5"/>
          <a:stretch>
            <a:fillRect/>
          </a:stretch>
        </p:blipFill>
        <p:spPr>
          <a:xfrm>
            <a:off x="-16665816" y="-18258487"/>
            <a:ext cx="29756100" cy="42608500"/>
          </a:xfrm>
          <a:prstGeom prst="rect">
            <a:avLst/>
          </a:prstGeom>
        </p:spPr>
      </p:pic>
      <p:sp>
        <p:nvSpPr>
          <p:cNvPr id="13" name="TextBox 12"/>
          <p:cNvSpPr txBox="1"/>
          <p:nvPr/>
        </p:nvSpPr>
        <p:spPr>
          <a:xfrm>
            <a:off x="1068375" y="2836762"/>
            <a:ext cx="6795028" cy="5447646"/>
          </a:xfrm>
          <a:prstGeom prst="rect">
            <a:avLst/>
          </a:prstGeom>
          <a:noFill/>
        </p:spPr>
        <p:txBody>
          <a:bodyPr wrap="square" rtlCol="0">
            <a:spAutoFit/>
          </a:bodyPr>
          <a:lstStyle/>
          <a:p>
            <a:r>
              <a:rPr lang="en-US" sz="2800" dirty="0">
                <a:latin typeface="Cambria"/>
                <a:cs typeface="Cambria"/>
              </a:rPr>
              <a:t>Most tangible accomplishment</a:t>
            </a:r>
          </a:p>
          <a:p>
            <a:r>
              <a:rPr lang="en-US" sz="2000" dirty="0">
                <a:latin typeface="Cambria"/>
                <a:cs typeface="Cambria"/>
              </a:rPr>
              <a:t> – </a:t>
            </a:r>
            <a:r>
              <a:rPr lang="en-US" sz="2000" b="1" dirty="0">
                <a:latin typeface="Cambria"/>
                <a:cs typeface="Cambria"/>
              </a:rPr>
              <a:t>Better education for young women – established colleges (non-profit) for women.  Jane Addams went to a college established by Livermore.  </a:t>
            </a:r>
          </a:p>
          <a:p>
            <a:endParaRPr lang="en-US" sz="2000" b="1" dirty="0">
              <a:latin typeface="Cambria"/>
              <a:cs typeface="Cambria"/>
            </a:endParaRPr>
          </a:p>
          <a:p>
            <a:r>
              <a:rPr lang="en-US" sz="2800" dirty="0">
                <a:latin typeface="Cambria"/>
                <a:cs typeface="Cambria"/>
              </a:rPr>
              <a:t>Intangible accomplishments</a:t>
            </a:r>
          </a:p>
          <a:p>
            <a:pPr marL="230188" indent="-230188">
              <a:buFont typeface="Arial"/>
              <a:buChar char="•"/>
            </a:pPr>
            <a:r>
              <a:rPr lang="en-US" sz="2000" dirty="0">
                <a:latin typeface="Cambria"/>
                <a:cs typeface="Cambria"/>
              </a:rPr>
              <a:t>Greater acceptance of women’s competency</a:t>
            </a:r>
          </a:p>
          <a:p>
            <a:pPr marL="230188" indent="-230188">
              <a:buFont typeface="Arial"/>
              <a:buChar char="•"/>
            </a:pPr>
            <a:r>
              <a:rPr lang="en-US" sz="2000" dirty="0">
                <a:latin typeface="Cambria"/>
                <a:cs typeface="Cambria"/>
              </a:rPr>
              <a:t>Missing link between female activism of the early 1800 and successful mass successful women’s movements of late 19</a:t>
            </a:r>
            <a:r>
              <a:rPr lang="en-US" sz="2000" baseline="30000" dirty="0">
                <a:latin typeface="Cambria"/>
                <a:cs typeface="Cambria"/>
              </a:rPr>
              <a:t>th</a:t>
            </a:r>
            <a:r>
              <a:rPr lang="en-US" sz="2000" dirty="0">
                <a:latin typeface="Cambria"/>
                <a:cs typeface="Cambria"/>
              </a:rPr>
              <a:t> &amp; early 20</a:t>
            </a:r>
            <a:r>
              <a:rPr lang="en-US" sz="2000" baseline="30000" dirty="0">
                <a:latin typeface="Cambria"/>
                <a:cs typeface="Cambria"/>
              </a:rPr>
              <a:t>th</a:t>
            </a:r>
            <a:r>
              <a:rPr lang="en-US" sz="2000" dirty="0">
                <a:latin typeface="Cambria"/>
                <a:cs typeface="Cambria"/>
              </a:rPr>
              <a:t> century</a:t>
            </a:r>
          </a:p>
          <a:p>
            <a:pPr marL="230188" indent="-230188">
              <a:buFont typeface="Arial"/>
              <a:buChar char="•"/>
            </a:pPr>
            <a:endParaRPr lang="en-US" sz="2000" dirty="0">
              <a:latin typeface="Cambria"/>
              <a:cs typeface="Cambria"/>
            </a:endParaRPr>
          </a:p>
          <a:p>
            <a:pPr marL="230188" indent="-230188">
              <a:buFont typeface="Arial"/>
              <a:buChar char="•"/>
            </a:pPr>
            <a:r>
              <a:rPr lang="en-US" sz="2000" b="1" dirty="0">
                <a:latin typeface="Cambria"/>
                <a:cs typeface="Cambria"/>
              </a:rPr>
              <a:t>EXPANDED WOMEN’S SPHERE  - Open Door For Settlement women</a:t>
            </a:r>
          </a:p>
          <a:p>
            <a:endParaRPr lang="en-US" dirty="0"/>
          </a:p>
          <a:p>
            <a:endParaRPr lang="en-US" dirty="0"/>
          </a:p>
          <a:p>
            <a:endParaRPr lang="en-US" dirty="0"/>
          </a:p>
          <a:p>
            <a:endParaRPr lang="en-US" dirty="0"/>
          </a:p>
        </p:txBody>
      </p:sp>
      <p:sp>
        <p:nvSpPr>
          <p:cNvPr id="14" name="TextBox 13"/>
          <p:cNvSpPr txBox="1"/>
          <p:nvPr/>
        </p:nvSpPr>
        <p:spPr>
          <a:xfrm>
            <a:off x="2443435" y="391478"/>
            <a:ext cx="3633984" cy="1354217"/>
          </a:xfrm>
          <a:prstGeom prst="rect">
            <a:avLst/>
          </a:prstGeom>
          <a:noFill/>
        </p:spPr>
        <p:txBody>
          <a:bodyPr wrap="square" rtlCol="0">
            <a:spAutoFit/>
          </a:bodyPr>
          <a:lstStyle/>
          <a:p>
            <a:r>
              <a:rPr lang="en-US" sz="1600" i="1" dirty="0">
                <a:latin typeface="Cambria"/>
                <a:cs typeface="Cambria"/>
              </a:rPr>
              <a:t>I registered a vow that when the war was over I would take up a new work – the work of making law and justice synonymous for women. I have kept my vow religiously </a:t>
            </a:r>
            <a:r>
              <a:rPr lang="en-US" sz="1100" i="1" dirty="0">
                <a:latin typeface="Cambria"/>
                <a:cs typeface="Cambria"/>
              </a:rPr>
              <a:t>(Livermore 1887/1995, 437)</a:t>
            </a:r>
            <a:r>
              <a:rPr lang="en-US" i="1" dirty="0">
                <a:latin typeface="Cambria"/>
                <a:cs typeface="Cambria"/>
              </a:rPr>
              <a:t>.</a:t>
            </a:r>
            <a:r>
              <a:rPr lang="en-US" dirty="0">
                <a:latin typeface="Cambria"/>
                <a:cs typeface="Cambria"/>
              </a:rPr>
              <a:t> </a:t>
            </a:r>
          </a:p>
        </p:txBody>
      </p:sp>
      <p:pic>
        <p:nvPicPr>
          <p:cNvPr id="4" name="Picture 3"/>
          <p:cNvPicPr>
            <a:picLocks noChangeAspect="1"/>
          </p:cNvPicPr>
          <p:nvPr/>
        </p:nvPicPr>
        <p:blipFill>
          <a:blip r:embed="rId6"/>
          <a:stretch>
            <a:fillRect/>
          </a:stretch>
        </p:blipFill>
        <p:spPr>
          <a:xfrm>
            <a:off x="-5928" y="-456882"/>
            <a:ext cx="2148605" cy="3139440"/>
          </a:xfrm>
          <a:prstGeom prst="rect">
            <a:avLst/>
          </a:prstGeom>
        </p:spPr>
      </p:pic>
    </p:spTree>
    <p:extLst>
      <p:ext uri="{BB962C8B-B14F-4D97-AF65-F5344CB8AC3E}">
        <p14:creationId xmlns:p14="http://schemas.microsoft.com/office/powerpoint/2010/main" val="5978252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18" y="112678"/>
            <a:ext cx="8229600" cy="1143000"/>
          </a:xfrm>
        </p:spPr>
        <p:txBody>
          <a:bodyPr/>
          <a:lstStyle/>
          <a:p>
            <a:r>
              <a:rPr lang="en-US" dirty="0"/>
              <a:t>Urbanization &amp; Industrialization</a:t>
            </a:r>
          </a:p>
        </p:txBody>
      </p:sp>
      <p:sp>
        <p:nvSpPr>
          <p:cNvPr id="3" name="Content Placeholder 2"/>
          <p:cNvSpPr>
            <a:spLocks noGrp="1"/>
          </p:cNvSpPr>
          <p:nvPr>
            <p:ph idx="1"/>
          </p:nvPr>
        </p:nvSpPr>
        <p:spPr>
          <a:xfrm>
            <a:off x="250635" y="1666214"/>
            <a:ext cx="3168653" cy="1674636"/>
          </a:xfrm>
        </p:spPr>
        <p:txBody>
          <a:bodyPr>
            <a:noAutofit/>
          </a:bodyPr>
          <a:lstStyle/>
          <a:p>
            <a:r>
              <a:rPr lang="en-US" dirty="0"/>
              <a:t>Sanitation</a:t>
            </a:r>
          </a:p>
          <a:p>
            <a:r>
              <a:rPr lang="en-US" dirty="0"/>
              <a:t>Labor </a:t>
            </a:r>
            <a:br>
              <a:rPr lang="en-US" dirty="0"/>
            </a:br>
            <a:r>
              <a:rPr lang="en-US" dirty="0"/>
              <a:t>and factory abuses</a:t>
            </a:r>
          </a:p>
          <a:p>
            <a:r>
              <a:rPr lang="en-US" dirty="0"/>
              <a:t>Child welfare</a:t>
            </a:r>
          </a:p>
          <a:p>
            <a:endParaRPr lang="en-US" dirty="0"/>
          </a:p>
        </p:txBody>
      </p:sp>
      <p:pic>
        <p:nvPicPr>
          <p:cNvPr id="4" name="Picture 3" descr="Picture 18.png"/>
          <p:cNvPicPr>
            <a:picLocks noChangeAspect="1"/>
          </p:cNvPicPr>
          <p:nvPr/>
        </p:nvPicPr>
        <p:blipFill>
          <a:blip r:embed="rId3"/>
          <a:stretch>
            <a:fillRect/>
          </a:stretch>
        </p:blipFill>
        <p:spPr>
          <a:xfrm>
            <a:off x="3419288" y="1513769"/>
            <a:ext cx="5544796" cy="4790972"/>
          </a:xfrm>
          <a:prstGeom prst="rect">
            <a:avLst/>
          </a:prstGeom>
        </p:spPr>
      </p:pic>
    </p:spTree>
    <p:extLst>
      <p:ext uri="{BB962C8B-B14F-4D97-AF65-F5344CB8AC3E}">
        <p14:creationId xmlns:p14="http://schemas.microsoft.com/office/powerpoint/2010/main" val="952878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984251"/>
            <a:ext cx="4596130" cy="5078313"/>
          </a:xfrm>
          <a:prstGeom prst="rect">
            <a:avLst/>
          </a:prstGeom>
          <a:noFill/>
        </p:spPr>
        <p:txBody>
          <a:bodyPr wrap="none" rtlCol="0">
            <a:spAutoFit/>
          </a:bodyPr>
          <a:lstStyle/>
          <a:p>
            <a:pPr marL="685800" indent="-685800">
              <a:buFont typeface="Arial"/>
              <a:buChar char="•"/>
            </a:pPr>
            <a:r>
              <a:rPr lang="en-US" sz="5400" dirty="0"/>
              <a:t>Reform</a:t>
            </a:r>
          </a:p>
          <a:p>
            <a:pPr marL="685800" indent="-685800">
              <a:buFont typeface="Arial"/>
              <a:buChar char="•"/>
            </a:pPr>
            <a:r>
              <a:rPr lang="en-US" sz="5400" dirty="0"/>
              <a:t>Faith</a:t>
            </a:r>
          </a:p>
          <a:p>
            <a:pPr marL="685800" indent="-685800">
              <a:buFont typeface="Arial"/>
              <a:buChar char="•"/>
            </a:pPr>
            <a:r>
              <a:rPr lang="en-US" sz="5400" dirty="0"/>
              <a:t>War/Disaster</a:t>
            </a:r>
          </a:p>
          <a:p>
            <a:pPr marL="685800" indent="-685800">
              <a:buFont typeface="Arial"/>
              <a:buChar char="•"/>
            </a:pPr>
            <a:r>
              <a:rPr lang="en-US" sz="5400" dirty="0"/>
              <a:t>Hospitals</a:t>
            </a:r>
          </a:p>
          <a:p>
            <a:pPr marL="685800" indent="-685800">
              <a:buFont typeface="Arial"/>
              <a:buChar char="•"/>
            </a:pPr>
            <a:r>
              <a:rPr lang="en-US" sz="5400" dirty="0"/>
              <a:t>Sanitation</a:t>
            </a:r>
          </a:p>
          <a:p>
            <a:pPr marL="685800" indent="-685800">
              <a:buFont typeface="Arial"/>
              <a:buChar char="•"/>
            </a:pPr>
            <a:r>
              <a:rPr lang="en-US" sz="5400" dirty="0"/>
              <a:t>Service</a:t>
            </a:r>
          </a:p>
        </p:txBody>
      </p:sp>
    </p:spTree>
    <p:extLst>
      <p:ext uri="{BB962C8B-B14F-4D97-AF65-F5344CB8AC3E}">
        <p14:creationId xmlns:p14="http://schemas.microsoft.com/office/powerpoint/2010/main" val="27609352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95" y="1021695"/>
            <a:ext cx="3094091" cy="1200329"/>
          </a:xfrm>
          <a:prstGeom prst="rect">
            <a:avLst/>
          </a:prstGeom>
          <a:noFill/>
        </p:spPr>
        <p:txBody>
          <a:bodyPr wrap="none" rtlCol="0">
            <a:spAutoFit/>
          </a:bodyPr>
          <a:lstStyle/>
          <a:p>
            <a:r>
              <a:rPr lang="en-US" i="1" dirty="0"/>
              <a:t>Democracy …. affords a rule of </a:t>
            </a:r>
          </a:p>
          <a:p>
            <a:r>
              <a:rPr lang="en-US" i="1" dirty="0"/>
              <a:t>living as well as a test of </a:t>
            </a:r>
            <a:r>
              <a:rPr lang="en-US" b="1" i="1" dirty="0"/>
              <a:t>faith</a:t>
            </a:r>
            <a:r>
              <a:rPr lang="en-US" i="1" dirty="0"/>
              <a:t> </a:t>
            </a:r>
            <a:br>
              <a:rPr lang="en-US" i="1" dirty="0"/>
            </a:br>
            <a:r>
              <a:rPr lang="en-US" dirty="0"/>
              <a:t>(Addams, 1902, p. 6).</a:t>
            </a:r>
          </a:p>
          <a:p>
            <a:endParaRPr lang="en-US" dirty="0"/>
          </a:p>
        </p:txBody>
      </p:sp>
      <p:pic>
        <p:nvPicPr>
          <p:cNvPr id="3" name="Picture 2"/>
          <p:cNvPicPr>
            <a:picLocks noChangeAspect="1"/>
          </p:cNvPicPr>
          <p:nvPr/>
        </p:nvPicPr>
        <p:blipFill>
          <a:blip r:embed="rId3"/>
          <a:stretch>
            <a:fillRect/>
          </a:stretch>
        </p:blipFill>
        <p:spPr>
          <a:xfrm>
            <a:off x="5358130" y="3805913"/>
            <a:ext cx="3213100" cy="2527300"/>
          </a:xfrm>
          <a:prstGeom prst="rect">
            <a:avLst/>
          </a:prstGeom>
          <a:effectLst>
            <a:outerShdw blurRad="123825" dist="139700" dir="2280000" algn="tl" rotWithShape="0">
              <a:srgbClr val="000000">
                <a:alpha val="43000"/>
              </a:srgbClr>
            </a:outerShdw>
          </a:effectLst>
        </p:spPr>
      </p:pic>
      <p:pic>
        <p:nvPicPr>
          <p:cNvPr id="2" name="Picture 1"/>
          <p:cNvPicPr>
            <a:picLocks noChangeAspect="1"/>
          </p:cNvPicPr>
          <p:nvPr/>
        </p:nvPicPr>
        <p:blipFill>
          <a:blip r:embed="rId4"/>
          <a:stretch>
            <a:fillRect/>
          </a:stretch>
        </p:blipFill>
        <p:spPr>
          <a:xfrm>
            <a:off x="345440" y="2804160"/>
            <a:ext cx="2540000" cy="3810000"/>
          </a:xfrm>
          <a:prstGeom prst="rect">
            <a:avLst/>
          </a:prstGeom>
        </p:spPr>
      </p:pic>
      <p:sp>
        <p:nvSpPr>
          <p:cNvPr id="4" name="TextBox 3"/>
          <p:cNvSpPr txBox="1"/>
          <p:nvPr/>
        </p:nvSpPr>
        <p:spPr>
          <a:xfrm>
            <a:off x="4409440" y="508000"/>
            <a:ext cx="4458873" cy="2554545"/>
          </a:xfrm>
          <a:prstGeom prst="rect">
            <a:avLst/>
          </a:prstGeom>
          <a:noFill/>
        </p:spPr>
        <p:txBody>
          <a:bodyPr wrap="none" rtlCol="0">
            <a:spAutoFit/>
          </a:bodyPr>
          <a:lstStyle/>
          <a:p>
            <a:r>
              <a:rPr lang="en-US" sz="3200" b="1" dirty="0"/>
              <a:t>REFORM</a:t>
            </a:r>
          </a:p>
          <a:p>
            <a:r>
              <a:rPr lang="en-US" sz="3200" dirty="0"/>
              <a:t>Youth – child labor laws</a:t>
            </a:r>
          </a:p>
          <a:p>
            <a:r>
              <a:rPr lang="en-US" sz="3200" dirty="0"/>
              <a:t>Juvenile justice system</a:t>
            </a:r>
          </a:p>
          <a:p>
            <a:r>
              <a:rPr lang="en-US" sz="3200" dirty="0"/>
              <a:t>Labor/working conditions</a:t>
            </a:r>
          </a:p>
          <a:p>
            <a:r>
              <a:rPr lang="en-US" sz="3200" b="1" dirty="0"/>
              <a:t>Sanitation</a:t>
            </a:r>
            <a:r>
              <a:rPr lang="en-US" sz="3200" dirty="0"/>
              <a:t> - garbage</a:t>
            </a:r>
          </a:p>
        </p:txBody>
      </p:sp>
    </p:spTree>
    <p:extLst>
      <p:ext uri="{BB962C8B-B14F-4D97-AF65-F5344CB8AC3E}">
        <p14:creationId xmlns:p14="http://schemas.microsoft.com/office/powerpoint/2010/main" val="420522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984251"/>
            <a:ext cx="4596130" cy="5078313"/>
          </a:xfrm>
          <a:prstGeom prst="rect">
            <a:avLst/>
          </a:prstGeom>
          <a:noFill/>
        </p:spPr>
        <p:txBody>
          <a:bodyPr wrap="none" rtlCol="0">
            <a:spAutoFit/>
          </a:bodyPr>
          <a:lstStyle/>
          <a:p>
            <a:pPr marL="685800" indent="-685800">
              <a:buFont typeface="Arial"/>
              <a:buChar char="•"/>
            </a:pPr>
            <a:r>
              <a:rPr lang="en-US" sz="5400" dirty="0"/>
              <a:t>Reform</a:t>
            </a:r>
          </a:p>
          <a:p>
            <a:pPr marL="685800" indent="-685800">
              <a:buFont typeface="Arial"/>
              <a:buChar char="•"/>
            </a:pPr>
            <a:r>
              <a:rPr lang="en-US" sz="5400" dirty="0"/>
              <a:t>Faith</a:t>
            </a:r>
          </a:p>
          <a:p>
            <a:pPr marL="685800" indent="-685800">
              <a:buFont typeface="Arial"/>
              <a:buChar char="•"/>
            </a:pPr>
            <a:r>
              <a:rPr lang="en-US" sz="5400" dirty="0"/>
              <a:t>War/Disaster</a:t>
            </a:r>
          </a:p>
          <a:p>
            <a:pPr marL="685800" indent="-685800">
              <a:buFont typeface="Arial"/>
              <a:buChar char="•"/>
            </a:pPr>
            <a:r>
              <a:rPr lang="en-US" sz="5400" dirty="0"/>
              <a:t>Hospitals</a:t>
            </a:r>
          </a:p>
          <a:p>
            <a:pPr marL="685800" indent="-685800">
              <a:buFont typeface="Arial"/>
              <a:buChar char="•"/>
            </a:pPr>
            <a:r>
              <a:rPr lang="en-US" sz="5400" dirty="0"/>
              <a:t>Sanitation</a:t>
            </a:r>
          </a:p>
          <a:p>
            <a:pPr marL="685800" indent="-685800">
              <a:buFont typeface="Arial"/>
              <a:buChar char="•"/>
            </a:pPr>
            <a:r>
              <a:rPr lang="en-US" sz="5400" dirty="0"/>
              <a:t>Service</a:t>
            </a:r>
          </a:p>
        </p:txBody>
      </p:sp>
      <p:pic>
        <p:nvPicPr>
          <p:cNvPr id="5" name="Picture 4"/>
          <p:cNvPicPr>
            <a:picLocks noChangeAspect="1"/>
          </p:cNvPicPr>
          <p:nvPr/>
        </p:nvPicPr>
        <p:blipFill>
          <a:blip r:embed="rId3"/>
          <a:stretch>
            <a:fillRect/>
          </a:stretch>
        </p:blipFill>
        <p:spPr>
          <a:xfrm>
            <a:off x="5683245" y="678746"/>
            <a:ext cx="3175000" cy="2565400"/>
          </a:xfrm>
          <a:prstGeom prst="rect">
            <a:avLst/>
          </a:prstGeom>
          <a:effectLst>
            <a:outerShdw blurRad="69850" dist="114300" dir="2700000" algn="tl" rotWithShape="0">
              <a:srgbClr val="000000">
                <a:alpha val="43000"/>
              </a:srgbClr>
            </a:outerShdw>
          </a:effectLst>
        </p:spPr>
      </p:pic>
      <p:pic>
        <p:nvPicPr>
          <p:cNvPr id="2" name="Picture 1"/>
          <p:cNvPicPr>
            <a:picLocks noChangeAspect="1"/>
          </p:cNvPicPr>
          <p:nvPr/>
        </p:nvPicPr>
        <p:blipFill>
          <a:blip r:embed="rId4"/>
          <a:stretch>
            <a:fillRect/>
          </a:stretch>
        </p:blipFill>
        <p:spPr>
          <a:xfrm>
            <a:off x="5358130" y="3805913"/>
            <a:ext cx="3213100" cy="2527300"/>
          </a:xfrm>
          <a:prstGeom prst="rect">
            <a:avLst/>
          </a:prstGeom>
          <a:effectLst>
            <a:outerShdw blurRad="123825" dist="139700" dir="2280000" algn="tl" rotWithShape="0">
              <a:srgbClr val="000000">
                <a:alpha val="43000"/>
              </a:srgbClr>
            </a:outerShdw>
          </a:effectLst>
        </p:spPr>
      </p:pic>
    </p:spTree>
    <p:extLst>
      <p:ext uri="{BB962C8B-B14F-4D97-AF65-F5344CB8AC3E}">
        <p14:creationId xmlns:p14="http://schemas.microsoft.com/office/powerpoint/2010/main" val="16037750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67080" y="1483360"/>
            <a:ext cx="2794000" cy="1625600"/>
          </a:xfrm>
          <a:prstGeom prst="rect">
            <a:avLst/>
          </a:prstGeom>
        </p:spPr>
      </p:pic>
      <p:sp>
        <p:nvSpPr>
          <p:cNvPr id="5" name="TextBox 4"/>
          <p:cNvSpPr txBox="1"/>
          <p:nvPr/>
        </p:nvSpPr>
        <p:spPr>
          <a:xfrm>
            <a:off x="642788" y="3405386"/>
            <a:ext cx="3030247" cy="461665"/>
          </a:xfrm>
          <a:prstGeom prst="rect">
            <a:avLst/>
          </a:prstGeom>
          <a:noFill/>
        </p:spPr>
        <p:txBody>
          <a:bodyPr wrap="none" rtlCol="0">
            <a:spAutoFit/>
          </a:bodyPr>
          <a:lstStyle/>
          <a:p>
            <a:r>
              <a:rPr lang="en-US" sz="2400" dirty="0"/>
              <a:t>Toynbee Hall , England</a:t>
            </a:r>
          </a:p>
        </p:txBody>
      </p:sp>
      <p:sp>
        <p:nvSpPr>
          <p:cNvPr id="6" name="TextBox 5"/>
          <p:cNvSpPr txBox="1"/>
          <p:nvPr/>
        </p:nvSpPr>
        <p:spPr>
          <a:xfrm>
            <a:off x="985520" y="528320"/>
            <a:ext cx="4427113" cy="646331"/>
          </a:xfrm>
          <a:prstGeom prst="rect">
            <a:avLst/>
          </a:prstGeom>
          <a:noFill/>
        </p:spPr>
        <p:txBody>
          <a:bodyPr wrap="none" rtlCol="0">
            <a:spAutoFit/>
          </a:bodyPr>
          <a:lstStyle/>
          <a:p>
            <a:r>
              <a:rPr lang="en-US" sz="3600" dirty="0"/>
              <a:t>Settlement Movement</a:t>
            </a:r>
          </a:p>
        </p:txBody>
      </p:sp>
      <p:pic>
        <p:nvPicPr>
          <p:cNvPr id="7" name="Picture 6"/>
          <p:cNvPicPr>
            <a:picLocks noChangeAspect="1"/>
          </p:cNvPicPr>
          <p:nvPr/>
        </p:nvPicPr>
        <p:blipFill>
          <a:blip r:embed="rId4"/>
          <a:stretch>
            <a:fillRect/>
          </a:stretch>
        </p:blipFill>
        <p:spPr>
          <a:xfrm>
            <a:off x="4773691" y="1820713"/>
            <a:ext cx="4162029" cy="2576494"/>
          </a:xfrm>
          <a:prstGeom prst="rect">
            <a:avLst/>
          </a:prstGeom>
          <a:effectLst>
            <a:outerShdw blurRad="203200" dist="38100" dir="2700000">
              <a:srgbClr val="000000">
                <a:alpha val="43000"/>
              </a:srgbClr>
            </a:outerShdw>
          </a:effectLst>
        </p:spPr>
      </p:pic>
      <p:sp>
        <p:nvSpPr>
          <p:cNvPr id="8" name="TextBox 7"/>
          <p:cNvSpPr txBox="1"/>
          <p:nvPr/>
        </p:nvSpPr>
        <p:spPr>
          <a:xfrm>
            <a:off x="5412633" y="4947920"/>
            <a:ext cx="2665814" cy="461665"/>
          </a:xfrm>
          <a:prstGeom prst="rect">
            <a:avLst/>
          </a:prstGeom>
          <a:noFill/>
        </p:spPr>
        <p:txBody>
          <a:bodyPr wrap="none" rtlCol="0">
            <a:spAutoFit/>
          </a:bodyPr>
          <a:lstStyle/>
          <a:p>
            <a:r>
              <a:rPr lang="en-US" sz="2400" dirty="0"/>
              <a:t>Hull House, Chicago</a:t>
            </a:r>
          </a:p>
        </p:txBody>
      </p:sp>
      <p:sp>
        <p:nvSpPr>
          <p:cNvPr id="2" name="TextBox 1"/>
          <p:cNvSpPr txBox="1"/>
          <p:nvPr/>
        </p:nvSpPr>
        <p:spPr>
          <a:xfrm>
            <a:off x="629920" y="5902960"/>
            <a:ext cx="5104683" cy="584776"/>
          </a:xfrm>
          <a:prstGeom prst="rect">
            <a:avLst/>
          </a:prstGeom>
          <a:noFill/>
        </p:spPr>
        <p:txBody>
          <a:bodyPr wrap="none" rtlCol="0">
            <a:spAutoFit/>
          </a:bodyPr>
          <a:lstStyle/>
          <a:p>
            <a:r>
              <a:rPr lang="en-US" sz="3200" dirty="0"/>
              <a:t>Both non-profit organizations</a:t>
            </a:r>
          </a:p>
        </p:txBody>
      </p:sp>
    </p:spTree>
    <p:extLst>
      <p:ext uri="{BB962C8B-B14F-4D97-AF65-F5344CB8AC3E}">
        <p14:creationId xmlns:p14="http://schemas.microsoft.com/office/powerpoint/2010/main" val="17252869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958361" y="501617"/>
            <a:ext cx="1701800" cy="2628900"/>
          </a:xfrm>
          <a:prstGeom prst="rect">
            <a:avLst/>
          </a:prstGeom>
          <a:effectLst>
            <a:outerShdw blurRad="279400" dist="38100" dir="2700000">
              <a:srgbClr val="000000">
                <a:alpha val="43000"/>
              </a:srgbClr>
            </a:outerShdw>
          </a:effectLst>
        </p:spPr>
      </p:pic>
      <p:pic>
        <p:nvPicPr>
          <p:cNvPr id="5" name="Picture 4"/>
          <p:cNvPicPr>
            <a:picLocks noChangeAspect="1"/>
          </p:cNvPicPr>
          <p:nvPr/>
        </p:nvPicPr>
        <p:blipFill>
          <a:blip r:embed="rId3"/>
          <a:stretch>
            <a:fillRect/>
          </a:stretch>
        </p:blipFill>
        <p:spPr>
          <a:xfrm>
            <a:off x="313109" y="274638"/>
            <a:ext cx="1991029" cy="2727295"/>
          </a:xfrm>
          <a:prstGeom prst="rect">
            <a:avLst/>
          </a:prstGeom>
          <a:effectLst>
            <a:outerShdw blurRad="381000" dist="38100" dir="2700000">
              <a:srgbClr val="000000">
                <a:alpha val="43000"/>
              </a:srgbClr>
            </a:outerShdw>
          </a:effectLst>
        </p:spPr>
      </p:pic>
      <p:pic>
        <p:nvPicPr>
          <p:cNvPr id="6" name="Picture 5"/>
          <p:cNvPicPr>
            <a:picLocks noChangeAspect="1"/>
          </p:cNvPicPr>
          <p:nvPr/>
        </p:nvPicPr>
        <p:blipFill>
          <a:blip r:embed="rId4"/>
          <a:stretch>
            <a:fillRect/>
          </a:stretch>
        </p:blipFill>
        <p:spPr>
          <a:xfrm>
            <a:off x="4626809" y="984446"/>
            <a:ext cx="1949065" cy="2500316"/>
          </a:xfrm>
          <a:prstGeom prst="rect">
            <a:avLst/>
          </a:prstGeom>
          <a:effectLst>
            <a:outerShdw blurRad="711200" dist="38100" dir="3420000" algn="br">
              <a:schemeClr val="tx1">
                <a:lumMod val="65000"/>
                <a:lumOff val="35000"/>
                <a:alpha val="84000"/>
              </a:schemeClr>
            </a:outerShdw>
          </a:effectLst>
        </p:spPr>
      </p:pic>
      <p:pic>
        <p:nvPicPr>
          <p:cNvPr id="7" name="Picture 6"/>
          <p:cNvPicPr>
            <a:picLocks noChangeAspect="1"/>
          </p:cNvPicPr>
          <p:nvPr/>
        </p:nvPicPr>
        <p:blipFill>
          <a:blip r:embed="rId5"/>
          <a:stretch>
            <a:fillRect/>
          </a:stretch>
        </p:blipFill>
        <p:spPr>
          <a:xfrm>
            <a:off x="2791739" y="798141"/>
            <a:ext cx="1419182" cy="1657986"/>
          </a:xfrm>
          <a:prstGeom prst="rect">
            <a:avLst/>
          </a:prstGeom>
          <a:effectLst>
            <a:outerShdw blurRad="228600" dist="38100" dir="2700000">
              <a:srgbClr val="000000">
                <a:alpha val="88000"/>
              </a:srgbClr>
            </a:outerShdw>
          </a:effectLst>
        </p:spPr>
      </p:pic>
      <p:pic>
        <p:nvPicPr>
          <p:cNvPr id="8" name="Picture 7"/>
          <p:cNvPicPr>
            <a:picLocks noChangeAspect="1"/>
          </p:cNvPicPr>
          <p:nvPr/>
        </p:nvPicPr>
        <p:blipFill>
          <a:blip r:embed="rId6"/>
          <a:stretch>
            <a:fillRect/>
          </a:stretch>
        </p:blipFill>
        <p:spPr>
          <a:xfrm>
            <a:off x="5190499" y="3715581"/>
            <a:ext cx="3068810" cy="2115393"/>
          </a:xfrm>
          <a:prstGeom prst="rect">
            <a:avLst/>
          </a:prstGeom>
          <a:effectLst>
            <a:outerShdw blurRad="304800" dist="38100" dir="2700000">
              <a:srgbClr val="000000">
                <a:alpha val="43000"/>
              </a:srgbClr>
            </a:outerShdw>
          </a:effectLst>
        </p:spPr>
      </p:pic>
      <p:sp>
        <p:nvSpPr>
          <p:cNvPr id="9" name="TextBox 8"/>
          <p:cNvSpPr txBox="1"/>
          <p:nvPr/>
        </p:nvSpPr>
        <p:spPr>
          <a:xfrm>
            <a:off x="127500" y="3076374"/>
            <a:ext cx="4353275" cy="4031873"/>
          </a:xfrm>
          <a:prstGeom prst="rect">
            <a:avLst/>
          </a:prstGeom>
          <a:noFill/>
        </p:spPr>
        <p:txBody>
          <a:bodyPr wrap="square" rtlCol="0">
            <a:spAutoFit/>
          </a:bodyPr>
          <a:lstStyle/>
          <a:p>
            <a:r>
              <a:rPr lang="en-US" sz="3200" dirty="0"/>
              <a:t>Jane Addams  1860-1935</a:t>
            </a:r>
          </a:p>
          <a:p>
            <a:endParaRPr lang="en-US" sz="3200" dirty="0"/>
          </a:p>
          <a:p>
            <a:r>
              <a:rPr lang="en-US" sz="2400" dirty="0"/>
              <a:t>Founder Settlement Movement</a:t>
            </a:r>
          </a:p>
          <a:p>
            <a:r>
              <a:rPr lang="en-US" sz="2400" dirty="0"/>
              <a:t>Founder American Pragmatism</a:t>
            </a:r>
          </a:p>
          <a:p>
            <a:r>
              <a:rPr lang="en-US" sz="2400" dirty="0"/>
              <a:t>Woman of Action </a:t>
            </a:r>
          </a:p>
          <a:p>
            <a:r>
              <a:rPr lang="en-US" sz="2400" dirty="0"/>
              <a:t>Woman of Ideas</a:t>
            </a:r>
          </a:p>
          <a:p>
            <a:endParaRPr lang="en-US" sz="3200" dirty="0"/>
          </a:p>
          <a:p>
            <a:endParaRPr lang="en-US" sz="3200" dirty="0"/>
          </a:p>
          <a:p>
            <a:endParaRPr lang="en-US" sz="3200" dirty="0"/>
          </a:p>
        </p:txBody>
      </p:sp>
    </p:spTree>
    <p:extLst>
      <p:ext uri="{BB962C8B-B14F-4D97-AF65-F5344CB8AC3E}">
        <p14:creationId xmlns:p14="http://schemas.microsoft.com/office/powerpoint/2010/main" val="21266691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070" y="3605841"/>
            <a:ext cx="5280430" cy="2337010"/>
          </a:xfrm>
        </p:spPr>
        <p:txBody>
          <a:bodyPr>
            <a:normAutofit fontScale="92500" lnSpcReduction="20000"/>
          </a:bodyPr>
          <a:lstStyle/>
          <a:p>
            <a:r>
              <a:rPr lang="en-US" b="1" dirty="0"/>
              <a:t>Hull House  1889 – 1940+</a:t>
            </a:r>
          </a:p>
          <a:p>
            <a:r>
              <a:rPr lang="en-US" dirty="0"/>
              <a:t>Community Center</a:t>
            </a:r>
          </a:p>
          <a:p>
            <a:r>
              <a:rPr lang="en-US" dirty="0"/>
              <a:t>Kindergarten/nursery </a:t>
            </a:r>
          </a:p>
          <a:p>
            <a:r>
              <a:rPr lang="en-US" dirty="0"/>
              <a:t>Social Reform</a:t>
            </a:r>
          </a:p>
          <a:p>
            <a:r>
              <a:rPr lang="en-US" dirty="0"/>
              <a:t>Scientific Inquiry</a:t>
            </a:r>
          </a:p>
          <a:p>
            <a:endParaRPr lang="en-US" dirty="0"/>
          </a:p>
        </p:txBody>
      </p:sp>
      <p:pic>
        <p:nvPicPr>
          <p:cNvPr id="4" name="Picture 3"/>
          <p:cNvPicPr>
            <a:picLocks noChangeAspect="1"/>
          </p:cNvPicPr>
          <p:nvPr/>
        </p:nvPicPr>
        <p:blipFill>
          <a:blip r:embed="rId2"/>
          <a:stretch>
            <a:fillRect/>
          </a:stretch>
        </p:blipFill>
        <p:spPr>
          <a:xfrm>
            <a:off x="517081" y="306409"/>
            <a:ext cx="4162029" cy="2576494"/>
          </a:xfrm>
          <a:prstGeom prst="rect">
            <a:avLst/>
          </a:prstGeom>
          <a:effectLst>
            <a:outerShdw blurRad="203200" dist="38100" dir="2700000">
              <a:srgbClr val="000000">
                <a:alpha val="43000"/>
              </a:srgbClr>
            </a:outerShdw>
          </a:effectLst>
        </p:spPr>
      </p:pic>
      <p:pic>
        <p:nvPicPr>
          <p:cNvPr id="5" name="Picture 4"/>
          <p:cNvPicPr>
            <a:picLocks noChangeAspect="1"/>
          </p:cNvPicPr>
          <p:nvPr/>
        </p:nvPicPr>
        <p:blipFill>
          <a:blip r:embed="rId3"/>
          <a:stretch>
            <a:fillRect/>
          </a:stretch>
        </p:blipFill>
        <p:spPr>
          <a:xfrm>
            <a:off x="6547774" y="451911"/>
            <a:ext cx="1866900" cy="2413000"/>
          </a:xfrm>
          <a:prstGeom prst="rect">
            <a:avLst/>
          </a:prstGeom>
          <a:effectLst>
            <a:outerShdw blurRad="406400" dist="38100" dir="2700000">
              <a:srgbClr val="000000">
                <a:alpha val="43000"/>
              </a:srgbClr>
            </a:outerShdw>
          </a:effectLst>
        </p:spPr>
      </p:pic>
      <p:pic>
        <p:nvPicPr>
          <p:cNvPr id="6" name="Picture 5"/>
          <p:cNvPicPr>
            <a:picLocks noChangeAspect="1"/>
          </p:cNvPicPr>
          <p:nvPr/>
        </p:nvPicPr>
        <p:blipFill>
          <a:blip r:embed="rId4"/>
          <a:stretch>
            <a:fillRect/>
          </a:stretch>
        </p:blipFill>
        <p:spPr>
          <a:xfrm>
            <a:off x="7567110" y="3473761"/>
            <a:ext cx="1299338" cy="1992319"/>
          </a:xfrm>
          <a:prstGeom prst="rect">
            <a:avLst/>
          </a:prstGeom>
          <a:effectLst>
            <a:outerShdw blurRad="381000" dist="38100" dir="2700000">
              <a:srgbClr val="000000">
                <a:alpha val="43000"/>
              </a:srgbClr>
            </a:outerShdw>
          </a:effectLst>
        </p:spPr>
      </p:pic>
      <p:sp>
        <p:nvSpPr>
          <p:cNvPr id="7" name="TextBox 6"/>
          <p:cNvSpPr txBox="1"/>
          <p:nvPr/>
        </p:nvSpPr>
        <p:spPr>
          <a:xfrm>
            <a:off x="6684801" y="2882903"/>
            <a:ext cx="1313180" cy="369332"/>
          </a:xfrm>
          <a:prstGeom prst="rect">
            <a:avLst/>
          </a:prstGeom>
          <a:noFill/>
        </p:spPr>
        <p:txBody>
          <a:bodyPr wrap="none" rtlCol="0">
            <a:spAutoFit/>
          </a:bodyPr>
          <a:lstStyle/>
          <a:p>
            <a:r>
              <a:rPr lang="en-US" dirty="0"/>
              <a:t>John Dewey</a:t>
            </a:r>
          </a:p>
        </p:txBody>
      </p:sp>
      <p:sp>
        <p:nvSpPr>
          <p:cNvPr id="8" name="TextBox 7"/>
          <p:cNvSpPr txBox="1"/>
          <p:nvPr/>
        </p:nvSpPr>
        <p:spPr>
          <a:xfrm>
            <a:off x="7362768" y="5723990"/>
            <a:ext cx="1651038" cy="646331"/>
          </a:xfrm>
          <a:prstGeom prst="rect">
            <a:avLst/>
          </a:prstGeom>
          <a:noFill/>
        </p:spPr>
        <p:txBody>
          <a:bodyPr wrap="square" rtlCol="0">
            <a:spAutoFit/>
          </a:bodyPr>
          <a:lstStyle/>
          <a:p>
            <a:r>
              <a:rPr lang="en-US" dirty="0"/>
              <a:t>George Herbert Mead </a:t>
            </a:r>
          </a:p>
        </p:txBody>
      </p:sp>
      <p:pic>
        <p:nvPicPr>
          <p:cNvPr id="2" name="Picture 1"/>
          <p:cNvPicPr>
            <a:picLocks noChangeAspect="1"/>
          </p:cNvPicPr>
          <p:nvPr/>
        </p:nvPicPr>
        <p:blipFill rotWithShape="1">
          <a:blip r:embed="rId5"/>
          <a:srcRect b="12191"/>
          <a:stretch/>
        </p:blipFill>
        <p:spPr>
          <a:xfrm>
            <a:off x="4840480" y="3794011"/>
            <a:ext cx="1631455" cy="2148840"/>
          </a:xfrm>
          <a:prstGeom prst="rect">
            <a:avLst/>
          </a:prstGeom>
          <a:effectLst>
            <a:outerShdw blurRad="276225" dist="165100" dir="2700000" algn="tl" rotWithShape="0">
              <a:srgbClr val="000000">
                <a:alpha val="43000"/>
              </a:srgbClr>
            </a:outerShdw>
          </a:effectLst>
        </p:spPr>
      </p:pic>
      <p:sp>
        <p:nvSpPr>
          <p:cNvPr id="9" name="TextBox 8"/>
          <p:cNvSpPr txBox="1"/>
          <p:nvPr/>
        </p:nvSpPr>
        <p:spPr>
          <a:xfrm>
            <a:off x="4840480" y="6194028"/>
            <a:ext cx="1737375" cy="369332"/>
          </a:xfrm>
          <a:prstGeom prst="rect">
            <a:avLst/>
          </a:prstGeom>
          <a:noFill/>
        </p:spPr>
        <p:txBody>
          <a:bodyPr wrap="none" rtlCol="0">
            <a:spAutoFit/>
          </a:bodyPr>
          <a:lstStyle/>
          <a:p>
            <a:r>
              <a:rPr lang="en-US" dirty="0"/>
              <a:t>Ellen Gates Starr</a:t>
            </a:r>
          </a:p>
        </p:txBody>
      </p:sp>
    </p:spTree>
    <p:extLst>
      <p:ext uri="{BB962C8B-B14F-4D97-AF65-F5344CB8AC3E}">
        <p14:creationId xmlns:p14="http://schemas.microsoft.com/office/powerpoint/2010/main" val="17945518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968463" y="1614440"/>
            <a:ext cx="1597778" cy="2172095"/>
          </a:xfrm>
          <a:prstGeom prst="rect">
            <a:avLst/>
          </a:prstGeom>
        </p:spPr>
      </p:pic>
      <p:pic>
        <p:nvPicPr>
          <p:cNvPr id="5" name="Picture 4"/>
          <p:cNvPicPr>
            <a:picLocks noChangeAspect="1"/>
          </p:cNvPicPr>
          <p:nvPr/>
        </p:nvPicPr>
        <p:blipFill>
          <a:blip r:embed="rId3"/>
          <a:srcRect b="24511"/>
          <a:stretch>
            <a:fillRect/>
          </a:stretch>
        </p:blipFill>
        <p:spPr>
          <a:xfrm>
            <a:off x="6629177" y="545805"/>
            <a:ext cx="1825089" cy="2007547"/>
          </a:xfrm>
          <a:prstGeom prst="rect">
            <a:avLst/>
          </a:prstGeom>
        </p:spPr>
      </p:pic>
      <p:sp>
        <p:nvSpPr>
          <p:cNvPr id="6" name="TextBox 5"/>
          <p:cNvSpPr txBox="1"/>
          <p:nvPr/>
        </p:nvSpPr>
        <p:spPr>
          <a:xfrm>
            <a:off x="5692807" y="3368429"/>
            <a:ext cx="1928733" cy="461665"/>
          </a:xfrm>
          <a:prstGeom prst="rect">
            <a:avLst/>
          </a:prstGeom>
          <a:noFill/>
        </p:spPr>
        <p:txBody>
          <a:bodyPr wrap="none" rtlCol="0">
            <a:spAutoFit/>
          </a:bodyPr>
          <a:lstStyle/>
          <a:p>
            <a:r>
              <a:rPr lang="en-US" sz="2400" dirty="0"/>
              <a:t>Florence Kelly</a:t>
            </a:r>
          </a:p>
        </p:txBody>
      </p:sp>
      <p:sp>
        <p:nvSpPr>
          <p:cNvPr id="7" name="TextBox 6"/>
          <p:cNvSpPr txBox="1"/>
          <p:nvPr/>
        </p:nvSpPr>
        <p:spPr>
          <a:xfrm>
            <a:off x="5943138" y="545805"/>
            <a:ext cx="1775696" cy="461665"/>
          </a:xfrm>
          <a:prstGeom prst="rect">
            <a:avLst/>
          </a:prstGeom>
          <a:noFill/>
        </p:spPr>
        <p:txBody>
          <a:bodyPr wrap="none" rtlCol="0">
            <a:spAutoFit/>
          </a:bodyPr>
          <a:lstStyle/>
          <a:p>
            <a:r>
              <a:rPr lang="en-US" sz="2400" dirty="0"/>
              <a:t>Julia Lathrop</a:t>
            </a:r>
          </a:p>
        </p:txBody>
      </p:sp>
      <p:sp>
        <p:nvSpPr>
          <p:cNvPr id="8" name="TextBox 7"/>
          <p:cNvSpPr txBox="1"/>
          <p:nvPr/>
        </p:nvSpPr>
        <p:spPr>
          <a:xfrm>
            <a:off x="420391" y="4032079"/>
            <a:ext cx="7792809" cy="2308324"/>
          </a:xfrm>
          <a:prstGeom prst="rect">
            <a:avLst/>
          </a:prstGeom>
          <a:noFill/>
        </p:spPr>
        <p:txBody>
          <a:bodyPr wrap="square" rtlCol="0">
            <a:spAutoFit/>
          </a:bodyPr>
          <a:lstStyle/>
          <a:p>
            <a:pPr marL="285750" indent="-285750">
              <a:buFont typeface="Arial"/>
              <a:buChar char="•"/>
            </a:pPr>
            <a:r>
              <a:rPr lang="en-US" sz="3600" dirty="0"/>
              <a:t>Kelley. “The </a:t>
            </a:r>
            <a:r>
              <a:rPr lang="en-US" sz="3600" b="1" dirty="0"/>
              <a:t>Sweating System</a:t>
            </a:r>
            <a:r>
              <a:rPr lang="en-US" sz="3600" dirty="0"/>
              <a:t>” </a:t>
            </a:r>
          </a:p>
          <a:p>
            <a:pPr marL="285750" indent="-285750">
              <a:buFont typeface="Arial"/>
              <a:buChar char="•"/>
            </a:pPr>
            <a:r>
              <a:rPr lang="en-US" sz="3600" dirty="0"/>
              <a:t>Kelley &amp; Stevens. “</a:t>
            </a:r>
            <a:r>
              <a:rPr lang="en-US" sz="3600" b="1" dirty="0"/>
              <a:t>Wage Earning Children</a:t>
            </a:r>
            <a:r>
              <a:rPr lang="en-US" sz="3600" dirty="0"/>
              <a:t>” </a:t>
            </a:r>
          </a:p>
          <a:p>
            <a:pPr marL="285750" indent="-285750">
              <a:buFont typeface="Arial"/>
              <a:buChar char="•"/>
            </a:pPr>
            <a:r>
              <a:rPr lang="en-US" sz="3600" dirty="0"/>
              <a:t>Lathrop. “The </a:t>
            </a:r>
            <a:r>
              <a:rPr lang="en-US" sz="3600" b="1" dirty="0"/>
              <a:t>Cook County Charities</a:t>
            </a:r>
            <a:r>
              <a:rPr lang="en-US" sz="3600" dirty="0"/>
              <a:t>” </a:t>
            </a:r>
            <a:endParaRPr lang="en-US" sz="3600" i="1" dirty="0"/>
          </a:p>
        </p:txBody>
      </p:sp>
      <p:sp>
        <p:nvSpPr>
          <p:cNvPr id="2" name="Rectangle 1"/>
          <p:cNvSpPr/>
          <p:nvPr/>
        </p:nvSpPr>
        <p:spPr>
          <a:xfrm>
            <a:off x="322308" y="664037"/>
            <a:ext cx="4766311" cy="1323439"/>
          </a:xfrm>
          <a:prstGeom prst="rect">
            <a:avLst/>
          </a:prstGeom>
        </p:spPr>
        <p:txBody>
          <a:bodyPr wrap="none">
            <a:spAutoFit/>
          </a:bodyPr>
          <a:lstStyle/>
          <a:p>
            <a:r>
              <a:rPr lang="en-US" sz="4000" i="1" dirty="0"/>
              <a:t>Hull-House Maps and </a:t>
            </a:r>
            <a:br>
              <a:rPr lang="en-US" sz="4000" i="1" dirty="0"/>
            </a:br>
            <a:r>
              <a:rPr lang="en-US" sz="4000" i="1" dirty="0"/>
              <a:t>Papers  (1895)</a:t>
            </a:r>
            <a:r>
              <a:rPr lang="en-US" sz="4000" dirty="0"/>
              <a:t> </a:t>
            </a:r>
          </a:p>
        </p:txBody>
      </p:sp>
    </p:spTree>
    <p:extLst>
      <p:ext uri="{BB962C8B-B14F-4D97-AF65-F5344CB8AC3E}">
        <p14:creationId xmlns:p14="http://schemas.microsoft.com/office/powerpoint/2010/main" val="28507829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icture 12.png"/>
          <p:cNvPicPr>
            <a:picLocks noChangeAspect="1"/>
          </p:cNvPicPr>
          <p:nvPr/>
        </p:nvPicPr>
        <p:blipFill>
          <a:blip r:embed="rId3"/>
          <a:stretch>
            <a:fillRect/>
          </a:stretch>
        </p:blipFill>
        <p:spPr>
          <a:xfrm>
            <a:off x="497840" y="699864"/>
            <a:ext cx="7565932" cy="5986234"/>
          </a:xfrm>
          <a:prstGeom prst="rect">
            <a:avLst/>
          </a:prstGeom>
        </p:spPr>
      </p:pic>
      <p:sp>
        <p:nvSpPr>
          <p:cNvPr id="2" name="TextBox 1"/>
          <p:cNvSpPr txBox="1"/>
          <p:nvPr/>
        </p:nvSpPr>
        <p:spPr>
          <a:xfrm>
            <a:off x="4114800" y="243840"/>
            <a:ext cx="4778471" cy="1077218"/>
          </a:xfrm>
          <a:prstGeom prst="rect">
            <a:avLst/>
          </a:prstGeom>
          <a:noFill/>
        </p:spPr>
        <p:txBody>
          <a:bodyPr wrap="none" rtlCol="0">
            <a:spAutoFit/>
          </a:bodyPr>
          <a:lstStyle/>
          <a:p>
            <a:r>
              <a:rPr lang="en-US" sz="3200" b="1" dirty="0"/>
              <a:t>Mapped the neighborhood </a:t>
            </a:r>
          </a:p>
          <a:p>
            <a:r>
              <a:rPr lang="en-US" sz="3200" b="1" dirty="0"/>
              <a:t>Around Hull House</a:t>
            </a:r>
          </a:p>
        </p:txBody>
      </p:sp>
    </p:spTree>
    <p:extLst>
      <p:ext uri="{BB962C8B-B14F-4D97-AF65-F5344CB8AC3E}">
        <p14:creationId xmlns:p14="http://schemas.microsoft.com/office/powerpoint/2010/main" val="14115074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4533" y="-18777111"/>
            <a:ext cx="6502399" cy="17020038"/>
          </a:xfrm>
          <a:prstGeom prst="rect">
            <a:avLst/>
          </a:prstGeom>
        </p:spPr>
        <p:txBody>
          <a:bodyPr wrap="square">
            <a:spAutoFit/>
          </a:bodyPr>
          <a:lstStyle/>
          <a:p>
            <a:r>
              <a:rPr lang="en-US" sz="1100" dirty="0"/>
              <a:t>Kelley, Florence. 1970/1895 “The Sweating System,” in </a:t>
            </a:r>
            <a:r>
              <a:rPr lang="en-US" sz="1100" i="1" dirty="0"/>
              <a:t>Hull-House Maps and Papers</a:t>
            </a:r>
            <a:r>
              <a:rPr lang="en-US" sz="1100" dirty="0"/>
              <a:t> pp. 27-48. Authored by Residents of Hull House. New York: Arno Press.</a:t>
            </a:r>
          </a:p>
          <a:p>
            <a:r>
              <a:rPr lang="en-US" sz="1100" dirty="0"/>
              <a:t> </a:t>
            </a:r>
          </a:p>
          <a:p>
            <a:r>
              <a:rPr lang="en-US" sz="1100" dirty="0"/>
              <a:t>Kelley, Florence and Stevens, </a:t>
            </a:r>
            <a:r>
              <a:rPr lang="en-US" sz="1100" dirty="0" err="1"/>
              <a:t>Alzina</a:t>
            </a:r>
            <a:r>
              <a:rPr lang="en-US" sz="1100" dirty="0"/>
              <a:t>. 1970/1895. “Wage Earning Children,” in </a:t>
            </a:r>
            <a:r>
              <a:rPr lang="en-US" sz="1100" i="1" dirty="0"/>
              <a:t>Hull-House Maps and Papers</a:t>
            </a:r>
            <a:r>
              <a:rPr lang="en-US" sz="1100" dirty="0"/>
              <a:t> pp. 49-78. Authored by Residents of Hull House. New York: Arno Press.</a:t>
            </a:r>
          </a:p>
          <a:p>
            <a:r>
              <a:rPr lang="en-US" sz="1100" dirty="0"/>
              <a:t> </a:t>
            </a:r>
          </a:p>
          <a:p>
            <a:r>
              <a:rPr lang="en-US" sz="1100" dirty="0"/>
              <a:t>Lathrop, Julia. 1970/1895. “The Cook County Charities, “The Cook County Charities,” in Hull-House Maps and Papers pp. 143-164. Authored by Residents of Hull House. New York: Arno Press.</a:t>
            </a:r>
          </a:p>
          <a:p>
            <a:r>
              <a:rPr lang="en-US" sz="1100" dirty="0"/>
              <a:t> </a:t>
            </a:r>
          </a:p>
          <a:p>
            <a:r>
              <a:rPr lang="en-US" sz="1100" dirty="0"/>
              <a:t>Linn, James. </a:t>
            </a:r>
            <a:r>
              <a:rPr lang="en-US" sz="1100" i="1" dirty="0"/>
              <a:t>Jane Addams: A Biography</a:t>
            </a:r>
            <a:r>
              <a:rPr lang="en-US" sz="1100" dirty="0"/>
              <a:t>. New York: Greenwood Press. 1968.</a:t>
            </a:r>
          </a:p>
          <a:p>
            <a:r>
              <a:rPr lang="en-US" sz="1100" dirty="0"/>
              <a:t> </a:t>
            </a:r>
          </a:p>
          <a:p>
            <a:r>
              <a:rPr lang="en-US" sz="1100" dirty="0"/>
              <a:t> </a:t>
            </a:r>
          </a:p>
          <a:p>
            <a:r>
              <a:rPr lang="en-US" sz="1100" dirty="0"/>
              <a:t>Livermore, Mary. [1887] 1995. </a:t>
            </a:r>
            <a:r>
              <a:rPr lang="en-US" sz="1100" i="1" dirty="0"/>
              <a:t>My Story of the War: The Civil War Memories of the Famous Nurse, Relief Organizer and Suffragette</a:t>
            </a:r>
            <a:r>
              <a:rPr lang="en-US" sz="1100" dirty="0"/>
              <a:t>. New York: Da Capo Press.</a:t>
            </a:r>
          </a:p>
          <a:p>
            <a:r>
              <a:rPr lang="en-US" sz="1100" dirty="0"/>
              <a:t> </a:t>
            </a:r>
          </a:p>
          <a:p>
            <a:r>
              <a:rPr lang="en-US" sz="1100" dirty="0"/>
              <a:t>Livermore, M. 1891. “Cooperative Womanhood in the State.” </a:t>
            </a:r>
            <a:r>
              <a:rPr lang="en-US" sz="1100" i="1" dirty="0"/>
              <a:t>North American Review</a:t>
            </a:r>
            <a:r>
              <a:rPr lang="en-US" sz="1100" dirty="0"/>
              <a:t> 153, 418(September): 283-295.</a:t>
            </a:r>
          </a:p>
          <a:p>
            <a:r>
              <a:rPr lang="en-US" sz="1100" dirty="0"/>
              <a:t> </a:t>
            </a:r>
          </a:p>
          <a:p>
            <a:r>
              <a:rPr lang="en-US" sz="1100" dirty="0"/>
              <a:t>Livermore, M. 1895. “Massachusetts Women in the Civil War.” In </a:t>
            </a:r>
            <a:r>
              <a:rPr lang="en-US" sz="1100" i="1" dirty="0"/>
              <a:t>Massachusetts in the Army and Navy during the War of 1816-65</a:t>
            </a:r>
            <a:r>
              <a:rPr lang="en-US" sz="1100" dirty="0"/>
              <a:t>, ed. T. Higginson, 586-602. Boston: Wright and Potter.</a:t>
            </a:r>
          </a:p>
          <a:p>
            <a:r>
              <a:rPr lang="en-US" sz="1100" dirty="0"/>
              <a:t> </a:t>
            </a:r>
          </a:p>
          <a:p>
            <a:r>
              <a:rPr lang="en-US" sz="1100" dirty="0"/>
              <a:t>Maxwell, William Q. 1956. </a:t>
            </a:r>
            <a:r>
              <a:rPr lang="en-US" sz="1100" i="1" dirty="0"/>
              <a:t>Lincoln’s Fifth Wheel: The Political History of the United States Sanitary Commission</a:t>
            </a:r>
            <a:r>
              <a:rPr lang="en-US" sz="1100" dirty="0"/>
              <a:t>. New York: Longmans, Green &amp; Co. </a:t>
            </a:r>
          </a:p>
          <a:p>
            <a:r>
              <a:rPr lang="en-US" sz="1100" dirty="0"/>
              <a:t> </a:t>
            </a:r>
          </a:p>
          <a:p>
            <a:r>
              <a:rPr lang="en-US" sz="1100" dirty="0"/>
              <a:t>McDonald. Lynn. 2001. “Florence Nightingale and the early origins of evidence-based nursing.” </a:t>
            </a:r>
            <a:r>
              <a:rPr lang="en-US" sz="1100" i="1" dirty="0"/>
              <a:t>Evidence-Based Nursing</a:t>
            </a:r>
            <a:r>
              <a:rPr lang="en-US" sz="1100" dirty="0"/>
              <a:t> Vol. 4. No. 3: 68-71.</a:t>
            </a:r>
          </a:p>
          <a:p>
            <a:r>
              <a:rPr lang="en-US" sz="1100" dirty="0"/>
              <a:t> </a:t>
            </a:r>
          </a:p>
          <a:p>
            <a:r>
              <a:rPr lang="en-US" sz="1100" i="1" dirty="0"/>
              <a:t>The National Review</a:t>
            </a:r>
            <a:r>
              <a:rPr lang="en-US" sz="1100" dirty="0"/>
              <a:t>. 1863. “Health of the British Army at Home and Abroad” Vol. 17 October: 323-338. [no Author – Summary of a set of Sanitary Condition Reports]</a:t>
            </a:r>
            <a:br>
              <a:rPr lang="en-US" sz="1100" dirty="0"/>
            </a:br>
            <a:endParaRPr lang="en-US" sz="1100" dirty="0"/>
          </a:p>
          <a:p>
            <a:r>
              <a:rPr lang="en-US" sz="1100" dirty="0" err="1"/>
              <a:t>Neuhauser</a:t>
            </a:r>
            <a:r>
              <a:rPr lang="en-US" sz="1100" dirty="0"/>
              <a:t>, Duncan. 1999. </a:t>
            </a:r>
            <a:r>
              <a:rPr lang="en-US" sz="1100" i="1" dirty="0"/>
              <a:t>Florence Nightingale: Measuring Hospital Care Outcomes</a:t>
            </a:r>
            <a:r>
              <a:rPr lang="en-US" sz="1100" dirty="0"/>
              <a:t>. Oakbrook terrace, IL: Joint Commission on Accreditation of Healthcare Organizations.</a:t>
            </a:r>
          </a:p>
          <a:p>
            <a:r>
              <a:rPr lang="en-US" sz="1100" dirty="0"/>
              <a:t> </a:t>
            </a:r>
          </a:p>
          <a:p>
            <a:r>
              <a:rPr lang="en-US" sz="1100" dirty="0"/>
              <a:t>Nightingale, Florence. 1858. </a:t>
            </a:r>
            <a:r>
              <a:rPr lang="en-US" sz="1100" i="1" dirty="0"/>
              <a:t>Notes on Matters Affecting the Health, Efficiency and Hospital Administration of the British Army, Founded Chiefly on the Experience of the Late War.</a:t>
            </a:r>
            <a:r>
              <a:rPr lang="en-US" sz="1100" dirty="0"/>
              <a:t> London: Harrison and Sons. Reprinted in </a:t>
            </a:r>
            <a:r>
              <a:rPr lang="en-US" sz="1100" dirty="0" err="1"/>
              <a:t>Neuhauser</a:t>
            </a:r>
            <a:r>
              <a:rPr lang="en-US" sz="1100" dirty="0"/>
              <a:t>. </a:t>
            </a:r>
          </a:p>
          <a:p>
            <a:r>
              <a:rPr lang="en-US" sz="1100" dirty="0"/>
              <a:t> </a:t>
            </a:r>
          </a:p>
          <a:p>
            <a:r>
              <a:rPr lang="en-US" sz="1100" dirty="0"/>
              <a:t>Nightingale, Florence. [1860] 1922.  </a:t>
            </a:r>
            <a:r>
              <a:rPr lang="en-US" sz="1100" i="1" dirty="0"/>
              <a:t>Notes on Nursing: What it is, and What it is Not</a:t>
            </a:r>
            <a:r>
              <a:rPr lang="en-US" sz="1100" dirty="0"/>
              <a:t>. New York: D. Appleton and Company </a:t>
            </a:r>
          </a:p>
          <a:p>
            <a:r>
              <a:rPr lang="en-US" sz="1100" dirty="0"/>
              <a:t> </a:t>
            </a:r>
          </a:p>
          <a:p>
            <a:r>
              <a:rPr lang="en-US" sz="1100" dirty="0"/>
              <a:t>Nightingale, Florence 1862. </a:t>
            </a:r>
            <a:r>
              <a:rPr lang="en-US" sz="1100" i="1" dirty="0"/>
              <a:t>Army Sanitary Administration and its Reform under the Late Lord Herbert.</a:t>
            </a:r>
            <a:r>
              <a:rPr lang="en-US" sz="1100" dirty="0"/>
              <a:t> London: </a:t>
            </a:r>
            <a:r>
              <a:rPr lang="en-US" sz="1100" dirty="0" err="1"/>
              <a:t>McCorquodale</a:t>
            </a:r>
            <a:r>
              <a:rPr lang="en-US" sz="1100" dirty="0"/>
              <a:t> &amp; Co.</a:t>
            </a:r>
          </a:p>
          <a:p>
            <a:r>
              <a:rPr lang="en-US" sz="1100" dirty="0"/>
              <a:t> </a:t>
            </a:r>
          </a:p>
          <a:p>
            <a:r>
              <a:rPr lang="en-US" sz="1100" dirty="0"/>
              <a:t>Nightingale, Florence, 1863. </a:t>
            </a:r>
            <a:r>
              <a:rPr lang="en-US" sz="1100" i="1" dirty="0"/>
              <a:t>Notes on Hospitals</a:t>
            </a:r>
            <a:r>
              <a:rPr lang="en-US" sz="1100" dirty="0"/>
              <a:t> (3rd Edition enlarged and for the most part rewritten). London: Longman, Green Longman, Roberts and Green.</a:t>
            </a:r>
          </a:p>
          <a:p>
            <a:r>
              <a:rPr lang="en-US" sz="1100" dirty="0"/>
              <a:t> </a:t>
            </a:r>
          </a:p>
          <a:p>
            <a:r>
              <a:rPr lang="en-US" sz="1100" dirty="0"/>
              <a:t>Pacey, Lorene. 1950. </a:t>
            </a:r>
            <a:r>
              <a:rPr lang="en-US" sz="1100" i="1" dirty="0"/>
              <a:t>Readings in the Development of Settlement Work</a:t>
            </a:r>
            <a:r>
              <a:rPr lang="en-US" sz="1100" dirty="0"/>
              <a:t>. New York: Associated Press. </a:t>
            </a:r>
          </a:p>
          <a:p>
            <a:r>
              <a:rPr lang="en-US" sz="1100" dirty="0"/>
              <a:t> </a:t>
            </a:r>
          </a:p>
          <a:p>
            <a:r>
              <a:rPr lang="en-US" sz="1100" dirty="0" err="1"/>
              <a:t>Rejean</a:t>
            </a:r>
            <a:r>
              <a:rPr lang="en-US" sz="1100" dirty="0"/>
              <a:t>, </a:t>
            </a:r>
            <a:r>
              <a:rPr lang="en-US" sz="1100" dirty="0" err="1"/>
              <a:t>Attie</a:t>
            </a:r>
            <a:r>
              <a:rPr lang="en-US" sz="1100" dirty="0"/>
              <a:t>. 1987. ‘A Swindling Concern’: The United States Sanitary Commission and the Northern Female Public, 1861-1865” PhD Dissertation Columbia University. </a:t>
            </a:r>
          </a:p>
          <a:p>
            <a:r>
              <a:rPr lang="en-US" sz="1100" dirty="0"/>
              <a:t> </a:t>
            </a:r>
          </a:p>
          <a:p>
            <a:r>
              <a:rPr lang="en-US" sz="1100" dirty="0"/>
              <a:t>Residents of Hull House. 1895. </a:t>
            </a:r>
            <a:r>
              <a:rPr lang="en-US" sz="1100" i="1" dirty="0"/>
              <a:t>Hull-House Maps and Papers: A Presentation of Nationalities and Wages in congested District of Chicago</a:t>
            </a:r>
            <a:r>
              <a:rPr lang="en-US" sz="1100" dirty="0"/>
              <a:t>. New York: Thomas Y. Crowell &amp; Co.</a:t>
            </a:r>
          </a:p>
          <a:p>
            <a:r>
              <a:rPr lang="en-US" sz="1100" dirty="0"/>
              <a:t> </a:t>
            </a:r>
          </a:p>
          <a:p>
            <a:r>
              <a:rPr lang="en-US" sz="1100" dirty="0" err="1"/>
              <a:t>Reverby</a:t>
            </a:r>
            <a:r>
              <a:rPr lang="en-US" sz="1100" dirty="0"/>
              <a:t>, Susan. 1987. “A Caring Dilemma: Womanhood and Nursing in Historical Perspective.” </a:t>
            </a:r>
            <a:r>
              <a:rPr lang="en-US" sz="1100" i="1" dirty="0"/>
              <a:t>Nursing Research</a:t>
            </a:r>
            <a:r>
              <a:rPr lang="en-US" sz="1100" dirty="0"/>
              <a:t> 36(1)5-?</a:t>
            </a:r>
          </a:p>
          <a:p>
            <a:r>
              <a:rPr lang="en-US" sz="1100" dirty="0"/>
              <a:t> </a:t>
            </a:r>
          </a:p>
          <a:p>
            <a:r>
              <a:rPr lang="en-US" sz="1100" dirty="0"/>
              <a:t>Sanitary Commission of the United States Army. [1864] 1972. </a:t>
            </a:r>
            <a:r>
              <a:rPr lang="en-US" sz="1100" i="1" dirty="0"/>
              <a:t>A Succinct Narrative of Its Works and Purposes</a:t>
            </a:r>
            <a:r>
              <a:rPr lang="en-US" sz="1100" dirty="0"/>
              <a:t>. New York: Arno Press and the New York Times.</a:t>
            </a:r>
          </a:p>
          <a:p>
            <a:r>
              <a:rPr lang="en-US" sz="1100" dirty="0"/>
              <a:t> </a:t>
            </a:r>
          </a:p>
          <a:p>
            <a:r>
              <a:rPr lang="en-US" sz="1100" dirty="0"/>
              <a:t>Schultz, Jane. 2004. </a:t>
            </a:r>
            <a:r>
              <a:rPr lang="en-US" sz="1100" i="1" dirty="0"/>
              <a:t>Women at the Front: Hospital Workers in Civil War America</a:t>
            </a:r>
            <a:r>
              <a:rPr lang="en-US" sz="1100" dirty="0"/>
              <a:t>. Chapel Hill, NC: The University of North Carolina Press.</a:t>
            </a:r>
          </a:p>
          <a:p>
            <a:r>
              <a:rPr lang="en-US" sz="1100" dirty="0"/>
              <a:t> </a:t>
            </a:r>
          </a:p>
          <a:p>
            <a:r>
              <a:rPr lang="en-US" sz="1100" dirty="0" err="1"/>
              <a:t>Seigfried</a:t>
            </a:r>
            <a:r>
              <a:rPr lang="en-US" sz="1100" dirty="0"/>
              <a:t>, Charlene 1996. </a:t>
            </a:r>
            <a:r>
              <a:rPr lang="en-US" sz="1100" i="1" dirty="0"/>
              <a:t>Pragmatism and feminism. Reweaving the Social Fabric</a:t>
            </a:r>
            <a:r>
              <a:rPr lang="en-US" sz="1100" dirty="0"/>
              <a:t>. Chicago: The University of Chicago Press. </a:t>
            </a:r>
          </a:p>
          <a:p>
            <a:r>
              <a:rPr lang="en-US" sz="1100" dirty="0"/>
              <a:t> </a:t>
            </a:r>
          </a:p>
          <a:p>
            <a:r>
              <a:rPr lang="en-US" sz="1100" dirty="0" err="1"/>
              <a:t>Skocpol</a:t>
            </a:r>
            <a:r>
              <a:rPr lang="en-US" sz="1100" dirty="0"/>
              <a:t>, </a:t>
            </a:r>
            <a:r>
              <a:rPr lang="en-US" sz="1100" dirty="0" err="1"/>
              <a:t>Theda</a:t>
            </a:r>
            <a:r>
              <a:rPr lang="en-US" sz="1100" dirty="0"/>
              <a:t>. 1992. </a:t>
            </a:r>
            <a:r>
              <a:rPr lang="en-US" sz="1100" i="1" dirty="0"/>
              <a:t>Protecting Soldiers and Mothers: The Political Origins of Social Policy in the United States. </a:t>
            </a:r>
            <a:r>
              <a:rPr lang="en-US" sz="1100" dirty="0"/>
              <a:t>Cambridge MA: The Belknap Press of Harvard University Press. </a:t>
            </a:r>
          </a:p>
          <a:p>
            <a:r>
              <a:rPr lang="en-US" sz="1100" dirty="0"/>
              <a:t> </a:t>
            </a:r>
          </a:p>
          <a:p>
            <a:r>
              <a:rPr lang="en-US" sz="1100" dirty="0"/>
              <a:t> </a:t>
            </a:r>
          </a:p>
          <a:p>
            <a:r>
              <a:rPr lang="en-US" sz="1100" dirty="0"/>
              <a:t>Shields, Patricia. 2003. The Community of Inquiry: Classical Pragmatism and Public Administration. </a:t>
            </a:r>
            <a:r>
              <a:rPr lang="en-US" sz="1100" i="1" dirty="0"/>
              <a:t>Administration &amp; Society</a:t>
            </a:r>
            <a:r>
              <a:rPr lang="en-US" sz="1100" dirty="0"/>
              <a:t> 35(5): 510-538. </a:t>
            </a:r>
          </a:p>
          <a:p>
            <a:r>
              <a:rPr lang="en-US" sz="1100" dirty="0"/>
              <a:t> </a:t>
            </a:r>
          </a:p>
          <a:p>
            <a:r>
              <a:rPr lang="en-US" sz="1100" dirty="0"/>
              <a:t>Shields, Patricia. 2004. Mary Livermore: A Legacy of Caring and Cooperative Womanhood in Service to the State. </a:t>
            </a:r>
            <a:r>
              <a:rPr lang="en-US" sz="1100" i="1" dirty="0"/>
              <a:t>In Outstanding Women in Pubic Administration: Leaders, Mentors, and Pioneers</a:t>
            </a:r>
            <a:r>
              <a:rPr lang="en-US" sz="1100" dirty="0"/>
              <a:t> edited by Claire </a:t>
            </a:r>
            <a:r>
              <a:rPr lang="en-US" sz="1100" dirty="0" err="1"/>
              <a:t>Felbinger</a:t>
            </a:r>
            <a:r>
              <a:rPr lang="en-US" sz="1100" dirty="0"/>
              <a:t>, Claire and Wendy Hanes. New York: M.E. Sharpe.</a:t>
            </a:r>
          </a:p>
          <a:p>
            <a:r>
              <a:rPr lang="en-US" sz="1100" dirty="0"/>
              <a:t> </a:t>
            </a:r>
          </a:p>
          <a:p>
            <a:r>
              <a:rPr lang="en-US" sz="1100" dirty="0"/>
              <a:t>Silber, N. 1995. “Introduction.” </a:t>
            </a:r>
            <a:r>
              <a:rPr lang="en-US" sz="1100" i="1" dirty="0"/>
              <a:t>In My story of the War: The Civil War Memories of the Famous Nurse, Relief Organizer and Suffragette</a:t>
            </a:r>
            <a:r>
              <a:rPr lang="en-US" sz="1100" dirty="0"/>
              <a:t>, ed. M. Livermore, </a:t>
            </a:r>
            <a:r>
              <a:rPr lang="en-US" sz="1100" dirty="0" err="1"/>
              <a:t>i</a:t>
            </a:r>
            <a:r>
              <a:rPr lang="en-US" sz="1100" dirty="0"/>
              <a:t>-xxi. New Your: Da Capo Press.</a:t>
            </a:r>
          </a:p>
          <a:p>
            <a:r>
              <a:rPr lang="en-US" sz="1100" dirty="0"/>
              <a:t> </a:t>
            </a:r>
          </a:p>
          <a:p>
            <a:r>
              <a:rPr lang="en-US" sz="1100" dirty="0" err="1"/>
              <a:t>Stillé</a:t>
            </a:r>
            <a:r>
              <a:rPr lang="en-US" sz="1100" dirty="0"/>
              <a:t>, Charles J. 1866. </a:t>
            </a:r>
            <a:r>
              <a:rPr lang="en-US" sz="1100" i="1" dirty="0"/>
              <a:t>History of the United States Sanitary Commission: Being the General Report of its Work During the War of the Rebellion</a:t>
            </a:r>
            <a:r>
              <a:rPr lang="en-US" sz="1100" dirty="0"/>
              <a:t>. Philadelphia: J. B. Lippincott &amp; Co. </a:t>
            </a:r>
          </a:p>
          <a:p>
            <a:r>
              <a:rPr lang="en-US" sz="1100" dirty="0"/>
              <a:t> </a:t>
            </a:r>
          </a:p>
          <a:p>
            <a:r>
              <a:rPr lang="en-US" sz="1100" dirty="0" err="1"/>
              <a:t>Stivers</a:t>
            </a:r>
            <a:r>
              <a:rPr lang="en-US" sz="1100" dirty="0"/>
              <a:t>, Camilla. 2000. </a:t>
            </a:r>
            <a:r>
              <a:rPr lang="en-US" sz="1100" i="1" dirty="0"/>
              <a:t>Bureau Men, Settlement women: Constructing Public Administration in the Progressive Era</a:t>
            </a:r>
            <a:r>
              <a:rPr lang="en-US" sz="1100" dirty="0"/>
              <a:t>. Lawrence: University Press of Kansas.</a:t>
            </a:r>
          </a:p>
          <a:p>
            <a:r>
              <a:rPr lang="en-US" sz="1100" dirty="0"/>
              <a:t> </a:t>
            </a:r>
          </a:p>
          <a:p>
            <a:r>
              <a:rPr lang="en-US" sz="1100" dirty="0"/>
              <a:t>Ulrich, Beth. 1997. </a:t>
            </a:r>
            <a:r>
              <a:rPr lang="en-US" sz="1100" i="1" dirty="0"/>
              <a:t>Management and Leadership According to Florence Nightingale</a:t>
            </a:r>
            <a:r>
              <a:rPr lang="en-US" sz="1100" dirty="0"/>
              <a:t>. Upper Saddle River, NJ: Prentice-Hall.</a:t>
            </a:r>
            <a:br>
              <a:rPr lang="en-US" sz="1100" dirty="0"/>
            </a:br>
            <a:endParaRPr lang="en-US" sz="1100" dirty="0"/>
          </a:p>
          <a:p>
            <a:r>
              <a:rPr lang="en-US" sz="1100" dirty="0" err="1"/>
              <a:t>Venet</a:t>
            </a:r>
            <a:r>
              <a:rPr lang="en-US" sz="1100" dirty="0"/>
              <a:t>, Wendy H. 2005. </a:t>
            </a:r>
            <a:r>
              <a:rPr lang="en-US" sz="1100" i="1" dirty="0"/>
              <a:t>A Strong Minded Woman: The Life of Mary Livermore</a:t>
            </a:r>
            <a:r>
              <a:rPr lang="en-US" sz="1100" dirty="0"/>
              <a:t>. Amherst: University of Massachusetts Press.</a:t>
            </a:r>
          </a:p>
          <a:p>
            <a:r>
              <a:rPr lang="en-US" sz="1100" dirty="0"/>
              <a:t> </a:t>
            </a:r>
          </a:p>
          <a:p>
            <a:r>
              <a:rPr lang="en-US" sz="1100" dirty="0"/>
              <a:t>Women’s Central Association of Relief, New York. 1863. </a:t>
            </a:r>
            <a:r>
              <a:rPr lang="en-US" sz="1100" i="1" dirty="0"/>
              <a:t>How can We Best Help Our Camps and Hospitals?</a:t>
            </a:r>
            <a:r>
              <a:rPr lang="en-US" sz="1100" dirty="0"/>
              <a:t> New York: Wm. C Bryant &amp; Co.</a:t>
            </a:r>
          </a:p>
          <a:p>
            <a:r>
              <a:rPr lang="en-US" sz="1100" dirty="0"/>
              <a:t> </a:t>
            </a:r>
          </a:p>
          <a:p>
            <a:r>
              <a:rPr lang="en-US" sz="1100" dirty="0"/>
              <a:t>Wood, A. 1972. “The War Within a War: Women Nurses in the Union Army,” </a:t>
            </a:r>
            <a:r>
              <a:rPr lang="en-US" sz="1100" i="1" dirty="0"/>
              <a:t>Civil War History</a:t>
            </a:r>
            <a:r>
              <a:rPr lang="en-US" sz="1100" dirty="0"/>
              <a:t> 18, no. 3 (September): 197-212.</a:t>
            </a:r>
          </a:p>
          <a:p>
            <a:r>
              <a:rPr lang="en-US" sz="1100" dirty="0"/>
              <a:t> </a:t>
            </a:r>
          </a:p>
          <a:p>
            <a:r>
              <a:rPr lang="en-US" sz="1100" dirty="0" err="1"/>
              <a:t>Wormeley</a:t>
            </a:r>
            <a:r>
              <a:rPr lang="en-US" sz="1100" dirty="0"/>
              <a:t>, Katherine Prescott. 1898. </a:t>
            </a:r>
            <a:r>
              <a:rPr lang="en-US" sz="1100" i="1" dirty="0"/>
              <a:t>The Cruel Side of War</a:t>
            </a:r>
            <a:r>
              <a:rPr lang="en-US" sz="1100" dirty="0"/>
              <a:t>. Boston: Roberts Brothers.</a:t>
            </a:r>
          </a:p>
          <a:p>
            <a:r>
              <a:rPr lang="en-US" sz="1100" dirty="0"/>
              <a:t> </a:t>
            </a:r>
          </a:p>
        </p:txBody>
      </p:sp>
      <p:pic>
        <p:nvPicPr>
          <p:cNvPr id="3" name="Picture 2"/>
          <p:cNvPicPr>
            <a:picLocks noChangeAspect="1"/>
          </p:cNvPicPr>
          <p:nvPr/>
        </p:nvPicPr>
        <p:blipFill>
          <a:blip r:embed="rId2"/>
          <a:stretch>
            <a:fillRect/>
          </a:stretch>
        </p:blipFill>
        <p:spPr>
          <a:xfrm>
            <a:off x="4409440" y="3715581"/>
            <a:ext cx="3849869" cy="2653793"/>
          </a:xfrm>
          <a:prstGeom prst="rect">
            <a:avLst/>
          </a:prstGeom>
          <a:effectLst>
            <a:outerShdw blurRad="304800" dist="38100" dir="2700000">
              <a:srgbClr val="000000">
                <a:alpha val="43000"/>
              </a:srgbClr>
            </a:outerShdw>
          </a:effectLst>
        </p:spPr>
      </p:pic>
      <p:pic>
        <p:nvPicPr>
          <p:cNvPr id="4" name="Picture 3"/>
          <p:cNvPicPr>
            <a:picLocks noChangeAspect="1"/>
          </p:cNvPicPr>
          <p:nvPr/>
        </p:nvPicPr>
        <p:blipFill>
          <a:blip r:embed="rId3"/>
          <a:stretch>
            <a:fillRect/>
          </a:stretch>
        </p:blipFill>
        <p:spPr>
          <a:xfrm>
            <a:off x="1365449" y="984445"/>
            <a:ext cx="2241351" cy="2875269"/>
          </a:xfrm>
          <a:prstGeom prst="rect">
            <a:avLst/>
          </a:prstGeom>
          <a:effectLst>
            <a:outerShdw blurRad="711200" dist="38100" dir="3420000" algn="br">
              <a:schemeClr val="tx1">
                <a:lumMod val="65000"/>
                <a:lumOff val="35000"/>
                <a:alpha val="84000"/>
              </a:schemeClr>
            </a:outerShdw>
          </a:effectLst>
        </p:spPr>
      </p:pic>
      <p:sp>
        <p:nvSpPr>
          <p:cNvPr id="5" name="TextBox 4"/>
          <p:cNvSpPr txBox="1"/>
          <p:nvPr/>
        </p:nvSpPr>
        <p:spPr>
          <a:xfrm>
            <a:off x="4142727" y="1371600"/>
            <a:ext cx="4116582" cy="954107"/>
          </a:xfrm>
          <a:prstGeom prst="rect">
            <a:avLst/>
          </a:prstGeom>
          <a:noFill/>
        </p:spPr>
        <p:txBody>
          <a:bodyPr wrap="none" rtlCol="0">
            <a:spAutoFit/>
          </a:bodyPr>
          <a:lstStyle/>
          <a:p>
            <a:r>
              <a:rPr lang="en-US" sz="2800" dirty="0"/>
              <a:t>Jane Addams in Hull House</a:t>
            </a:r>
          </a:p>
          <a:p>
            <a:r>
              <a:rPr lang="en-US" sz="2800" dirty="0"/>
              <a:t>Surrounded by Children</a:t>
            </a:r>
          </a:p>
        </p:txBody>
      </p:sp>
    </p:spTree>
    <p:extLst>
      <p:ext uri="{BB962C8B-B14F-4D97-AF65-F5344CB8AC3E}">
        <p14:creationId xmlns:p14="http://schemas.microsoft.com/office/powerpoint/2010/main" val="29496783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2221" y="449412"/>
            <a:ext cx="1995219" cy="2283468"/>
          </a:xfrm>
          <a:prstGeom prst="rect">
            <a:avLst/>
          </a:prstGeom>
          <a:effectLst>
            <a:outerShdw blurRad="152400" dist="114300" dir="2700000" algn="tl" rotWithShape="0">
              <a:srgbClr val="000000">
                <a:alpha val="43000"/>
              </a:srgbClr>
            </a:outerShdw>
          </a:effectLst>
        </p:spPr>
      </p:pic>
      <p:pic>
        <p:nvPicPr>
          <p:cNvPr id="3" name="Picture 2" descr="Picture 17.png"/>
          <p:cNvPicPr>
            <a:picLocks noChangeAspect="1"/>
          </p:cNvPicPr>
          <p:nvPr/>
        </p:nvPicPr>
        <p:blipFill>
          <a:blip r:embed="rId4"/>
          <a:stretch>
            <a:fillRect/>
          </a:stretch>
        </p:blipFill>
        <p:spPr>
          <a:xfrm>
            <a:off x="2854959" y="729579"/>
            <a:ext cx="2546897" cy="3833658"/>
          </a:xfrm>
          <a:prstGeom prst="rect">
            <a:avLst/>
          </a:prstGeom>
        </p:spPr>
      </p:pic>
      <p:pic>
        <p:nvPicPr>
          <p:cNvPr id="4" name="Picture 3"/>
          <p:cNvPicPr>
            <a:picLocks noChangeAspect="1"/>
          </p:cNvPicPr>
          <p:nvPr/>
        </p:nvPicPr>
        <p:blipFill>
          <a:blip r:embed="rId5"/>
          <a:stretch>
            <a:fillRect/>
          </a:stretch>
        </p:blipFill>
        <p:spPr>
          <a:xfrm>
            <a:off x="6735259" y="833224"/>
            <a:ext cx="1980313" cy="2712616"/>
          </a:xfrm>
          <a:prstGeom prst="rect">
            <a:avLst/>
          </a:prstGeom>
          <a:effectLst>
            <a:outerShdw blurRad="381000" dist="38100" dir="2700000">
              <a:srgbClr val="000000">
                <a:alpha val="43000"/>
              </a:srgbClr>
            </a:outerShdw>
          </a:effectLst>
        </p:spPr>
      </p:pic>
      <p:sp>
        <p:nvSpPr>
          <p:cNvPr id="5" name="TextBox 4"/>
          <p:cNvSpPr txBox="1"/>
          <p:nvPr/>
        </p:nvSpPr>
        <p:spPr>
          <a:xfrm>
            <a:off x="508166" y="3110592"/>
            <a:ext cx="1609786" cy="830997"/>
          </a:xfrm>
          <a:prstGeom prst="rect">
            <a:avLst/>
          </a:prstGeom>
          <a:noFill/>
        </p:spPr>
        <p:txBody>
          <a:bodyPr wrap="none" rtlCol="0">
            <a:spAutoFit/>
          </a:bodyPr>
          <a:lstStyle/>
          <a:p>
            <a:r>
              <a:rPr lang="en-US" sz="2400" dirty="0"/>
              <a:t>Florence </a:t>
            </a:r>
          </a:p>
          <a:p>
            <a:r>
              <a:rPr lang="en-US" sz="2400" dirty="0"/>
              <a:t>Nightingale</a:t>
            </a:r>
          </a:p>
        </p:txBody>
      </p:sp>
      <p:sp>
        <p:nvSpPr>
          <p:cNvPr id="6" name="TextBox 5"/>
          <p:cNvSpPr txBox="1"/>
          <p:nvPr/>
        </p:nvSpPr>
        <p:spPr>
          <a:xfrm>
            <a:off x="6885774" y="3871233"/>
            <a:ext cx="1829798" cy="461665"/>
          </a:xfrm>
          <a:prstGeom prst="rect">
            <a:avLst/>
          </a:prstGeom>
          <a:noFill/>
        </p:spPr>
        <p:txBody>
          <a:bodyPr wrap="none" rtlCol="0">
            <a:spAutoFit/>
          </a:bodyPr>
          <a:lstStyle/>
          <a:p>
            <a:r>
              <a:rPr lang="en-US" sz="2400" dirty="0"/>
              <a:t>Jane Addams</a:t>
            </a:r>
          </a:p>
        </p:txBody>
      </p:sp>
      <p:sp>
        <p:nvSpPr>
          <p:cNvPr id="7" name="TextBox 6"/>
          <p:cNvSpPr txBox="1"/>
          <p:nvPr/>
        </p:nvSpPr>
        <p:spPr>
          <a:xfrm>
            <a:off x="3008818" y="4539591"/>
            <a:ext cx="2179503" cy="461665"/>
          </a:xfrm>
          <a:prstGeom prst="rect">
            <a:avLst/>
          </a:prstGeom>
          <a:noFill/>
        </p:spPr>
        <p:txBody>
          <a:bodyPr wrap="none" rtlCol="0">
            <a:spAutoFit/>
          </a:bodyPr>
          <a:lstStyle/>
          <a:p>
            <a:r>
              <a:rPr lang="en-US" sz="2400" dirty="0"/>
              <a:t>Mary Livermore</a:t>
            </a:r>
          </a:p>
        </p:txBody>
      </p:sp>
      <p:sp>
        <p:nvSpPr>
          <p:cNvPr id="8" name="TextBox 7"/>
          <p:cNvSpPr txBox="1"/>
          <p:nvPr/>
        </p:nvSpPr>
        <p:spPr>
          <a:xfrm>
            <a:off x="382221" y="5334000"/>
            <a:ext cx="7532831" cy="954107"/>
          </a:xfrm>
          <a:prstGeom prst="rect">
            <a:avLst/>
          </a:prstGeom>
          <a:noFill/>
        </p:spPr>
        <p:txBody>
          <a:bodyPr wrap="none" rtlCol="0">
            <a:spAutoFit/>
          </a:bodyPr>
          <a:lstStyle/>
          <a:p>
            <a:r>
              <a:rPr lang="en-US" sz="2800" dirty="0"/>
              <a:t>Hope you have learned a little about the history of </a:t>
            </a:r>
            <a:br>
              <a:rPr lang="en-US" sz="2800" dirty="0"/>
            </a:br>
            <a:r>
              <a:rPr lang="en-US" sz="2800" dirty="0"/>
              <a:t>non-profits through the lives of these women.</a:t>
            </a:r>
          </a:p>
        </p:txBody>
      </p:sp>
    </p:spTree>
    <p:extLst>
      <p:ext uri="{BB962C8B-B14F-4D97-AF65-F5344CB8AC3E}">
        <p14:creationId xmlns:p14="http://schemas.microsoft.com/office/powerpoint/2010/main" val="12719521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66333" y="266726"/>
            <a:ext cx="6350000" cy="5262978"/>
          </a:xfrm>
          <a:prstGeom prst="rect">
            <a:avLst/>
          </a:prstGeom>
        </p:spPr>
        <p:txBody>
          <a:bodyPr wrap="square">
            <a:spAutoFit/>
          </a:bodyPr>
          <a:lstStyle/>
          <a:p>
            <a:r>
              <a:rPr lang="en-US" sz="1200" dirty="0"/>
              <a:t> </a:t>
            </a:r>
          </a:p>
          <a:p>
            <a:r>
              <a:rPr lang="en-US" sz="1200" b="1" dirty="0"/>
              <a:t>References</a:t>
            </a:r>
            <a:endParaRPr lang="en-US" sz="1200" dirty="0"/>
          </a:p>
          <a:p>
            <a:r>
              <a:rPr lang="en-US" sz="1200" dirty="0"/>
              <a:t> </a:t>
            </a:r>
          </a:p>
          <a:p>
            <a:r>
              <a:rPr lang="en-US" sz="1200" dirty="0"/>
              <a:t>Addams, Jane 1902. </a:t>
            </a:r>
            <a:r>
              <a:rPr lang="en-US" sz="1200" i="1" dirty="0"/>
              <a:t>Democracy and Social Ethics</a:t>
            </a:r>
            <a:r>
              <a:rPr lang="en-US" sz="1200" dirty="0"/>
              <a:t>. New York: Macmillan Co.</a:t>
            </a:r>
          </a:p>
          <a:p>
            <a:r>
              <a:rPr lang="en-US" sz="1200" dirty="0"/>
              <a:t> </a:t>
            </a:r>
          </a:p>
          <a:p>
            <a:r>
              <a:rPr lang="en-US" sz="1200" dirty="0"/>
              <a:t>Addams, Jane 1910. Why Women Should Vote. </a:t>
            </a:r>
            <a:r>
              <a:rPr lang="en-US" sz="1200" i="1" dirty="0"/>
              <a:t>Ladies Home Journal</a:t>
            </a:r>
            <a:r>
              <a:rPr lang="en-US" sz="1200" dirty="0"/>
              <a:t>  (1910) 27:21-22 in </a:t>
            </a:r>
            <a:r>
              <a:rPr lang="en-US" sz="1200" i="1" dirty="0"/>
              <a:t>Selected Articles on Woman Suffrage</a:t>
            </a:r>
            <a:r>
              <a:rPr lang="en-US" sz="1200" dirty="0"/>
              <a:t> compiled by Edith Phelps pp. 173-183. Minneapolis: The HW. Wilson Company.</a:t>
            </a:r>
          </a:p>
          <a:p>
            <a:r>
              <a:rPr lang="en-US" sz="1200" dirty="0"/>
              <a:t> </a:t>
            </a:r>
          </a:p>
          <a:p>
            <a:r>
              <a:rPr lang="en-US" sz="1200" dirty="0"/>
              <a:t>Addams, Jane. 1930/1910. </a:t>
            </a:r>
            <a:r>
              <a:rPr lang="en-US" sz="1200" i="1" dirty="0"/>
              <a:t>Twenty Years at Hull-House</a:t>
            </a:r>
            <a:r>
              <a:rPr lang="en-US" sz="1200" dirty="0"/>
              <a:t>. New York. McMillan Co.</a:t>
            </a:r>
          </a:p>
          <a:p>
            <a:r>
              <a:rPr lang="en-US" sz="1200" dirty="0"/>
              <a:t> </a:t>
            </a:r>
          </a:p>
          <a:p>
            <a:r>
              <a:rPr lang="en-US" sz="1200" dirty="0" err="1"/>
              <a:t>Breyton</a:t>
            </a:r>
            <a:r>
              <a:rPr lang="en-US" sz="1200" dirty="0"/>
              <a:t>, Mary and Ellen Terry. 1869. </a:t>
            </a:r>
            <a:r>
              <a:rPr lang="en-US" sz="1200" i="1" dirty="0"/>
              <a:t>Our Acre and Its Harvest: Historical Sketch of the Soldiers’ Aid Society of Northern Ohio, Cleveland Branch of the United States Sanitary Commission</a:t>
            </a:r>
            <a:r>
              <a:rPr lang="en-US" sz="1200" dirty="0"/>
              <a:t>, Cleveland: Fairbanks, Benedict and Co.</a:t>
            </a:r>
            <a:br>
              <a:rPr lang="en-US" sz="1200" dirty="0"/>
            </a:br>
            <a:endParaRPr lang="en-US" sz="1200" dirty="0"/>
          </a:p>
          <a:p>
            <a:r>
              <a:rPr lang="en-US" sz="1200" dirty="0" err="1"/>
              <a:t>Brasseur</a:t>
            </a:r>
            <a:r>
              <a:rPr lang="en-US" sz="1200" dirty="0"/>
              <a:t>, Lee. 2005. Florence Nightingale’s visual Rhetoric in the Rose Diagrams. </a:t>
            </a:r>
            <a:r>
              <a:rPr lang="en-US" sz="1200" i="1" dirty="0"/>
              <a:t>Technical Communication Quarterly</a:t>
            </a:r>
            <a:r>
              <a:rPr lang="en-US" sz="1200" dirty="0"/>
              <a:t>, 14(2), 161-182.</a:t>
            </a:r>
            <a:br>
              <a:rPr lang="en-US" sz="1200" dirty="0"/>
            </a:br>
            <a:r>
              <a:rPr lang="en-US" sz="1200" dirty="0"/>
              <a:t> </a:t>
            </a:r>
          </a:p>
          <a:p>
            <a:r>
              <a:rPr lang="en-US" sz="1200" dirty="0" err="1"/>
              <a:t>Cott</a:t>
            </a:r>
            <a:r>
              <a:rPr lang="en-US" sz="1200" dirty="0"/>
              <a:t>, Nancy F. 1977. The Bonds of Womanhood: ‘Women’s Sphere’ in New England, 1780-1835. New Haven: Yale University Press.</a:t>
            </a:r>
          </a:p>
          <a:p>
            <a:endParaRPr lang="en-US" sz="1200" dirty="0"/>
          </a:p>
          <a:p>
            <a:r>
              <a:rPr lang="en-US" sz="1200" dirty="0" err="1"/>
              <a:t>Deegan</a:t>
            </a:r>
            <a:r>
              <a:rPr lang="en-US" sz="1200" dirty="0"/>
              <a:t>, M. 1990. </a:t>
            </a:r>
            <a:r>
              <a:rPr lang="en-US" sz="1200" i="1" dirty="0"/>
              <a:t>Jane Addams, and the Men of the Chicago School</a:t>
            </a:r>
            <a:r>
              <a:rPr lang="en-US" sz="1200" dirty="0"/>
              <a:t>. New Brunswick: Transaction Books</a:t>
            </a:r>
          </a:p>
          <a:p>
            <a:r>
              <a:rPr lang="en-US" sz="1200" dirty="0"/>
              <a:t>  </a:t>
            </a:r>
          </a:p>
          <a:p>
            <a:r>
              <a:rPr lang="en-US" sz="1200" dirty="0" err="1"/>
              <a:t>Elshtain</a:t>
            </a:r>
            <a:r>
              <a:rPr lang="en-US" sz="1200" dirty="0"/>
              <a:t>, Jean B. 2002. </a:t>
            </a:r>
            <a:r>
              <a:rPr lang="en-US" sz="1200" i="1" dirty="0"/>
              <a:t>Jane Addams and the Dream of American Democracy</a:t>
            </a:r>
            <a:r>
              <a:rPr lang="en-US" sz="1200" dirty="0"/>
              <a:t>. New York: Basic Books</a:t>
            </a:r>
          </a:p>
          <a:p>
            <a:endParaRPr lang="en-US" sz="1200" dirty="0"/>
          </a:p>
          <a:p>
            <a:r>
              <a:rPr lang="en-US" sz="1200" dirty="0" err="1"/>
              <a:t>Elshtain</a:t>
            </a:r>
            <a:r>
              <a:rPr lang="en-US" sz="1200" dirty="0"/>
              <a:t>, Jean </a:t>
            </a:r>
            <a:r>
              <a:rPr lang="en-US" sz="1200" dirty="0" err="1"/>
              <a:t>Bethke</a:t>
            </a:r>
            <a:r>
              <a:rPr lang="en-US" sz="1200" dirty="0"/>
              <a:t>. 2001. Jane Addams and the social claim.  </a:t>
            </a:r>
            <a:r>
              <a:rPr lang="en-US" sz="1200" i="1" dirty="0"/>
              <a:t>The Public Interest</a:t>
            </a:r>
            <a:r>
              <a:rPr lang="en-US" sz="1200" dirty="0"/>
              <a:t> 145 (Fall):  82-92.  </a:t>
            </a:r>
          </a:p>
        </p:txBody>
      </p:sp>
    </p:spTree>
    <p:extLst>
      <p:ext uri="{BB962C8B-B14F-4D97-AF65-F5344CB8AC3E}">
        <p14:creationId xmlns:p14="http://schemas.microsoft.com/office/powerpoint/2010/main" val="25594483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399" y="917012"/>
            <a:ext cx="6925733" cy="5355311"/>
          </a:xfrm>
          <a:prstGeom prst="rect">
            <a:avLst/>
          </a:prstGeom>
        </p:spPr>
        <p:txBody>
          <a:bodyPr wrap="square">
            <a:spAutoFit/>
          </a:bodyPr>
          <a:lstStyle/>
          <a:p>
            <a:r>
              <a:rPr lang="en-US" sz="1200" dirty="0"/>
              <a:t>Gatlin, Heather. 2006. The Search for a Theoretical Framework for long-Term Disaster Recovery Efforts: A Normative Application of Jane Addams Social Democratic Theory and Ethics. Applied Research Project. Texas State University.</a:t>
            </a:r>
            <a:br>
              <a:rPr lang="en-US" sz="1200" dirty="0"/>
            </a:br>
            <a:endParaRPr lang="en-US" sz="1200" dirty="0"/>
          </a:p>
          <a:p>
            <a:r>
              <a:rPr lang="en-US" sz="1200" dirty="0" err="1"/>
              <a:t>Giesberg</a:t>
            </a:r>
            <a:r>
              <a:rPr lang="en-US" sz="1200" dirty="0"/>
              <a:t>, Judith. 2000. </a:t>
            </a:r>
            <a:r>
              <a:rPr lang="en-US" sz="1200" i="1" dirty="0"/>
              <a:t>Civil War Sisterhood: The U. S. Sanitary Commission and Women’s Politics in Transition</a:t>
            </a:r>
            <a:r>
              <a:rPr lang="en-US" sz="1200" dirty="0"/>
              <a:t>. Boston: Northeastern University Press.</a:t>
            </a:r>
          </a:p>
          <a:p>
            <a:r>
              <a:rPr lang="en-US" sz="1200" dirty="0"/>
              <a:t> </a:t>
            </a:r>
          </a:p>
          <a:p>
            <a:r>
              <a:rPr lang="en-US" sz="1200" dirty="0"/>
              <a:t>Hobbs, Colleen. 1997. </a:t>
            </a:r>
            <a:r>
              <a:rPr lang="en-US" sz="1200" i="1" dirty="0"/>
              <a:t>Florence Nightingale</a:t>
            </a:r>
            <a:r>
              <a:rPr lang="en-US" sz="1200" dirty="0"/>
              <a:t>. New York. </a:t>
            </a:r>
            <a:r>
              <a:rPr lang="en-US" sz="1200" dirty="0" err="1"/>
              <a:t>Twayne</a:t>
            </a:r>
            <a:r>
              <a:rPr lang="en-US" sz="1200" dirty="0"/>
              <a:t> Publishers.</a:t>
            </a:r>
          </a:p>
          <a:p>
            <a:r>
              <a:rPr lang="en-US" sz="1200" dirty="0"/>
              <a:t> </a:t>
            </a:r>
          </a:p>
          <a:p>
            <a:r>
              <a:rPr lang="en-US" sz="1200" dirty="0"/>
              <a:t>Holbrook, Agnes. 1970/1895. “Map Notes and Comments” in </a:t>
            </a:r>
            <a:r>
              <a:rPr lang="en-US" sz="1200" i="1" dirty="0"/>
              <a:t>Hull-House Maps and Papers </a:t>
            </a:r>
            <a:r>
              <a:rPr lang="en-US" sz="1200" dirty="0"/>
              <a:t>pp.3-26. Authored by Residents of Hull House. New York: Arno Press.</a:t>
            </a:r>
          </a:p>
          <a:p>
            <a:r>
              <a:rPr lang="en-US" sz="1200" dirty="0"/>
              <a:t> </a:t>
            </a:r>
          </a:p>
          <a:p>
            <a:r>
              <a:rPr lang="en-US" sz="1200" dirty="0" err="1"/>
              <a:t>Hoge</a:t>
            </a:r>
            <a:r>
              <a:rPr lang="en-US" sz="1200" dirty="0"/>
              <a:t>, A. H.  1867. </a:t>
            </a:r>
            <a:r>
              <a:rPr lang="en-US" sz="1200" i="1" dirty="0"/>
              <a:t>The Boys in Blue: or Heroes of the Rank and File</a:t>
            </a:r>
            <a:r>
              <a:rPr lang="en-US" sz="1200" dirty="0"/>
              <a:t>. New York: E. B. Treat &amp; Co.</a:t>
            </a:r>
          </a:p>
          <a:p>
            <a:r>
              <a:rPr lang="en-US" sz="1200" dirty="0"/>
              <a:t>Kelley, Florence. 1970/1895 “The Sweating System,” in </a:t>
            </a:r>
            <a:r>
              <a:rPr lang="en-US" sz="1200" i="1" dirty="0"/>
              <a:t>Hull-House Maps and Papers</a:t>
            </a:r>
            <a:r>
              <a:rPr lang="en-US" sz="1200" dirty="0"/>
              <a:t> pp. 27-48. Authored by Residents of Hull House. New York: Arno Press.</a:t>
            </a:r>
          </a:p>
          <a:p>
            <a:r>
              <a:rPr lang="en-US" sz="1200" dirty="0"/>
              <a:t> </a:t>
            </a:r>
          </a:p>
          <a:p>
            <a:r>
              <a:rPr lang="en-US" sz="1200" dirty="0"/>
              <a:t>Kelley, Florence and Stevens, </a:t>
            </a:r>
            <a:r>
              <a:rPr lang="en-US" sz="1200" dirty="0" err="1"/>
              <a:t>Alzina</a:t>
            </a:r>
            <a:r>
              <a:rPr lang="en-US" sz="1200" dirty="0"/>
              <a:t>. 1970/1895. “Wage Earning Children,” in </a:t>
            </a:r>
            <a:r>
              <a:rPr lang="en-US" sz="1200" i="1" dirty="0"/>
              <a:t>Hull-House Maps and Papers</a:t>
            </a:r>
            <a:r>
              <a:rPr lang="en-US" sz="1200" dirty="0"/>
              <a:t> pp. 49-78. Authored by Residents of Hull House. New York: Arno Press.</a:t>
            </a:r>
          </a:p>
          <a:p>
            <a:r>
              <a:rPr lang="en-US" sz="1200" dirty="0"/>
              <a:t> </a:t>
            </a:r>
          </a:p>
          <a:p>
            <a:r>
              <a:rPr lang="en-US" sz="1200" dirty="0" err="1"/>
              <a:t>Kurian</a:t>
            </a:r>
            <a:r>
              <a:rPr lang="en-US" sz="1200" dirty="0"/>
              <a:t>, George and </a:t>
            </a:r>
            <a:r>
              <a:rPr lang="en-US" sz="1200" dirty="0" err="1"/>
              <a:t>Chernow</a:t>
            </a:r>
            <a:r>
              <a:rPr lang="en-US" sz="1200" dirty="0"/>
              <a:t>, Barbara (eds.) 2007. </a:t>
            </a:r>
            <a:r>
              <a:rPr lang="en-US" sz="1200" i="1" dirty="0"/>
              <a:t>DATAPEDIA of the United States: American History in Numbers.</a:t>
            </a:r>
            <a:r>
              <a:rPr lang="en-US" sz="1200" dirty="0"/>
              <a:t> Lanham, MD: </a:t>
            </a:r>
            <a:r>
              <a:rPr lang="en-US" sz="1200" dirty="0" err="1"/>
              <a:t>Bernan</a:t>
            </a:r>
            <a:r>
              <a:rPr lang="en-US" sz="1200" dirty="0"/>
              <a:t> Press.</a:t>
            </a:r>
          </a:p>
          <a:p>
            <a:r>
              <a:rPr lang="en-US" sz="1200" dirty="0"/>
              <a:t> </a:t>
            </a:r>
          </a:p>
          <a:p>
            <a:r>
              <a:rPr lang="en-US" sz="1200" dirty="0"/>
              <a:t>Lathrop, Julia. 1970/1895. “The Cook County Charities, “The Cook County Charities,” in Hull-House Maps and Papers pp. 143-164. Authored by Residents of Hull House. New York: Arno Press.</a:t>
            </a:r>
          </a:p>
          <a:p>
            <a:r>
              <a:rPr lang="en-US" sz="1200" dirty="0"/>
              <a:t> </a:t>
            </a:r>
          </a:p>
          <a:p>
            <a:r>
              <a:rPr lang="en-US" sz="1200" dirty="0"/>
              <a:t>Linn, James. </a:t>
            </a:r>
            <a:r>
              <a:rPr lang="en-US" sz="1200" i="1" dirty="0"/>
              <a:t>Jane Addams: A Biography</a:t>
            </a:r>
            <a:r>
              <a:rPr lang="en-US" sz="1200" dirty="0"/>
              <a:t>. New York: Greenwood Press. 1968.</a:t>
            </a:r>
          </a:p>
          <a:p>
            <a:r>
              <a:rPr lang="en-US" sz="1200" dirty="0"/>
              <a:t> </a:t>
            </a:r>
          </a:p>
          <a:p>
            <a:r>
              <a:rPr lang="en-US" sz="1200" dirty="0"/>
              <a:t> </a:t>
            </a:r>
          </a:p>
        </p:txBody>
      </p:sp>
    </p:spTree>
    <p:extLst>
      <p:ext uri="{BB962C8B-B14F-4D97-AF65-F5344CB8AC3E}">
        <p14:creationId xmlns:p14="http://schemas.microsoft.com/office/powerpoint/2010/main" val="35589291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05933" y="713813"/>
            <a:ext cx="6671734" cy="5632310"/>
          </a:xfrm>
          <a:prstGeom prst="rect">
            <a:avLst/>
          </a:prstGeom>
        </p:spPr>
        <p:txBody>
          <a:bodyPr wrap="square">
            <a:spAutoFit/>
          </a:bodyPr>
          <a:lstStyle/>
          <a:p>
            <a:r>
              <a:rPr lang="en-US" sz="1200" dirty="0"/>
              <a:t>Livermore, Mary. [1887] 1995. </a:t>
            </a:r>
            <a:r>
              <a:rPr lang="en-US" sz="1200" i="1" dirty="0"/>
              <a:t>My Story of the War: The Civil War Memories of the Famous Nurse, Relief Organizer and Suffragette</a:t>
            </a:r>
            <a:r>
              <a:rPr lang="en-US" sz="1200" dirty="0"/>
              <a:t>. New York: Da Capo Press.</a:t>
            </a:r>
          </a:p>
          <a:p>
            <a:r>
              <a:rPr lang="en-US" sz="1200" dirty="0"/>
              <a:t> </a:t>
            </a:r>
          </a:p>
          <a:p>
            <a:r>
              <a:rPr lang="en-US" sz="1200" dirty="0"/>
              <a:t>Livermore, M. 1891. “Cooperative Womanhood in the State.” </a:t>
            </a:r>
            <a:r>
              <a:rPr lang="en-US" sz="1200" i="1" dirty="0"/>
              <a:t>North American Review</a:t>
            </a:r>
            <a:r>
              <a:rPr lang="en-US" sz="1200" dirty="0"/>
              <a:t> 153, 418(September): 283-295.</a:t>
            </a:r>
          </a:p>
          <a:p>
            <a:r>
              <a:rPr lang="en-US" sz="1200" dirty="0"/>
              <a:t> </a:t>
            </a:r>
          </a:p>
          <a:p>
            <a:r>
              <a:rPr lang="en-US" sz="1200" dirty="0"/>
              <a:t>Livermore, M. 1895. “Massachusetts Women in the Civil War.” In </a:t>
            </a:r>
            <a:r>
              <a:rPr lang="en-US" sz="1200" i="1" dirty="0"/>
              <a:t>Massachusetts in the Army and Navy during the War of 1816-65</a:t>
            </a:r>
            <a:r>
              <a:rPr lang="en-US" sz="1200" dirty="0"/>
              <a:t>, ed. T. Higginson, 586-602. Boston: Wright and Potter.</a:t>
            </a:r>
          </a:p>
          <a:p>
            <a:r>
              <a:rPr lang="en-US" sz="1200" dirty="0"/>
              <a:t> </a:t>
            </a:r>
          </a:p>
          <a:p>
            <a:r>
              <a:rPr lang="en-US" sz="1200" dirty="0"/>
              <a:t>Maxwell, William Q. 1956. </a:t>
            </a:r>
            <a:r>
              <a:rPr lang="en-US" sz="1200" i="1" dirty="0"/>
              <a:t>Lincoln’s Fifth Wheel: The Political History of the United States Sanitary Commission</a:t>
            </a:r>
            <a:r>
              <a:rPr lang="en-US" sz="1200" dirty="0"/>
              <a:t>. New York: Longmans, Green &amp; Co. </a:t>
            </a:r>
          </a:p>
          <a:p>
            <a:r>
              <a:rPr lang="en-US" sz="1200" dirty="0"/>
              <a:t> </a:t>
            </a:r>
          </a:p>
          <a:p>
            <a:r>
              <a:rPr lang="en-US" sz="1200" dirty="0"/>
              <a:t>McDonald. Lynn. 2001. “Florence Nightingale and the early origins of evidence-based nursing.” </a:t>
            </a:r>
            <a:r>
              <a:rPr lang="en-US" sz="1200" i="1" dirty="0"/>
              <a:t>Evidence-Based Nursing</a:t>
            </a:r>
            <a:r>
              <a:rPr lang="en-US" sz="1200" dirty="0"/>
              <a:t> Vol. 4. No. 3: 68-71.</a:t>
            </a:r>
          </a:p>
          <a:p>
            <a:r>
              <a:rPr lang="en-US" sz="1200" i="1" dirty="0"/>
              <a:t>The National Review</a:t>
            </a:r>
            <a:r>
              <a:rPr lang="en-US" sz="1200" dirty="0"/>
              <a:t>. 1863. “Health of the British Army at Home and Abroad” Vol. 17 October: 323-338. [no Author – Summary of a set of Sanitary Condition Reports]</a:t>
            </a:r>
            <a:br>
              <a:rPr lang="en-US" sz="1200" dirty="0"/>
            </a:br>
            <a:endParaRPr lang="en-US" sz="1200" dirty="0"/>
          </a:p>
          <a:p>
            <a:r>
              <a:rPr lang="en-US" sz="1200" dirty="0" err="1"/>
              <a:t>Neuhauser</a:t>
            </a:r>
            <a:r>
              <a:rPr lang="en-US" sz="1200" dirty="0"/>
              <a:t>, Duncan. 1999. </a:t>
            </a:r>
            <a:r>
              <a:rPr lang="en-US" sz="1200" i="1" dirty="0"/>
              <a:t>Florence Nightingale: Measuring Hospital Care Outcomes</a:t>
            </a:r>
            <a:r>
              <a:rPr lang="en-US" sz="1200" dirty="0"/>
              <a:t>. Oakbrook terrace, IL: Joint Commission on Accreditation of Healthcare Organizations.</a:t>
            </a:r>
          </a:p>
          <a:p>
            <a:r>
              <a:rPr lang="en-US" sz="1200" dirty="0"/>
              <a:t> </a:t>
            </a:r>
          </a:p>
          <a:p>
            <a:r>
              <a:rPr lang="en-US" sz="1200" dirty="0"/>
              <a:t>Nightingale, Florence. 1858. </a:t>
            </a:r>
            <a:r>
              <a:rPr lang="en-US" sz="1200" i="1" dirty="0"/>
              <a:t>Notes on Matters Affecting the Health, Efficiency and Hospital Administration of the British Army, Founded Chiefly on the Experience of the Late War.</a:t>
            </a:r>
            <a:r>
              <a:rPr lang="en-US" sz="1200" dirty="0"/>
              <a:t> London: Harrison and Sons. Reprinted in </a:t>
            </a:r>
            <a:r>
              <a:rPr lang="en-US" sz="1200" dirty="0" err="1"/>
              <a:t>Neuhauser</a:t>
            </a:r>
            <a:r>
              <a:rPr lang="en-US" sz="1200" dirty="0"/>
              <a:t>. </a:t>
            </a:r>
          </a:p>
          <a:p>
            <a:r>
              <a:rPr lang="en-US" sz="1200" dirty="0"/>
              <a:t> </a:t>
            </a:r>
          </a:p>
          <a:p>
            <a:r>
              <a:rPr lang="en-US" sz="1200" dirty="0"/>
              <a:t>Nightingale, Florence. [1860] 1922.  </a:t>
            </a:r>
            <a:r>
              <a:rPr lang="en-US" sz="1200" i="1" dirty="0"/>
              <a:t>Notes on Nursing: What it is, and What it is Not</a:t>
            </a:r>
            <a:r>
              <a:rPr lang="en-US" sz="1200" dirty="0"/>
              <a:t>. New York: D. Appleton and Company.</a:t>
            </a:r>
          </a:p>
          <a:p>
            <a:endParaRPr lang="en-US" sz="1200" dirty="0"/>
          </a:p>
          <a:p>
            <a:r>
              <a:rPr lang="en-US" sz="1200" dirty="0"/>
              <a:t>Nightingale, Florence 1862. </a:t>
            </a:r>
            <a:r>
              <a:rPr lang="en-US" sz="1200" i="1" dirty="0"/>
              <a:t>Army Sanitary Administration and its Reform under the Late Lord Herbert.</a:t>
            </a:r>
            <a:r>
              <a:rPr lang="en-US" sz="1200" dirty="0"/>
              <a:t> London: </a:t>
            </a:r>
            <a:r>
              <a:rPr lang="en-US" sz="1200" dirty="0" err="1"/>
              <a:t>McCorquodale</a:t>
            </a:r>
            <a:r>
              <a:rPr lang="en-US" sz="1200" dirty="0"/>
              <a:t> &amp; Co.</a:t>
            </a:r>
          </a:p>
          <a:p>
            <a:r>
              <a:rPr lang="en-US" sz="1200" dirty="0"/>
              <a:t> </a:t>
            </a:r>
          </a:p>
        </p:txBody>
      </p:sp>
    </p:spTree>
    <p:extLst>
      <p:ext uri="{BB962C8B-B14F-4D97-AF65-F5344CB8AC3E}">
        <p14:creationId xmlns:p14="http://schemas.microsoft.com/office/powerpoint/2010/main" val="3506406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2221" y="449411"/>
            <a:ext cx="2402280" cy="2749337"/>
          </a:xfrm>
          <a:prstGeom prst="rect">
            <a:avLst/>
          </a:prstGeom>
          <a:effectLst>
            <a:outerShdw blurRad="152400" dist="114300" dir="2700000" algn="tl" rotWithShape="0">
              <a:srgbClr val="000000">
                <a:alpha val="43000"/>
              </a:srgbClr>
            </a:outerShdw>
          </a:effectLst>
        </p:spPr>
      </p:pic>
      <p:pic>
        <p:nvPicPr>
          <p:cNvPr id="3" name="Picture 2" descr="Picture 17.png"/>
          <p:cNvPicPr>
            <a:picLocks noChangeAspect="1"/>
          </p:cNvPicPr>
          <p:nvPr/>
        </p:nvPicPr>
        <p:blipFill>
          <a:blip r:embed="rId4"/>
          <a:stretch>
            <a:fillRect/>
          </a:stretch>
        </p:blipFill>
        <p:spPr>
          <a:xfrm>
            <a:off x="2934465" y="1837019"/>
            <a:ext cx="2975392" cy="4478640"/>
          </a:xfrm>
          <a:prstGeom prst="rect">
            <a:avLst/>
          </a:prstGeom>
        </p:spPr>
      </p:pic>
      <p:pic>
        <p:nvPicPr>
          <p:cNvPr id="4" name="Picture 3"/>
          <p:cNvPicPr>
            <a:picLocks noChangeAspect="1"/>
          </p:cNvPicPr>
          <p:nvPr/>
        </p:nvPicPr>
        <p:blipFill>
          <a:blip r:embed="rId5"/>
          <a:stretch>
            <a:fillRect/>
          </a:stretch>
        </p:blipFill>
        <p:spPr>
          <a:xfrm>
            <a:off x="6423765" y="833224"/>
            <a:ext cx="2291808" cy="3139300"/>
          </a:xfrm>
          <a:prstGeom prst="rect">
            <a:avLst/>
          </a:prstGeom>
          <a:effectLst>
            <a:outerShdw blurRad="381000" dist="38100" dir="2700000">
              <a:srgbClr val="000000">
                <a:alpha val="43000"/>
              </a:srgbClr>
            </a:outerShdw>
          </a:effectLst>
        </p:spPr>
      </p:pic>
      <p:sp>
        <p:nvSpPr>
          <p:cNvPr id="5" name="TextBox 4"/>
          <p:cNvSpPr txBox="1"/>
          <p:nvPr/>
        </p:nvSpPr>
        <p:spPr>
          <a:xfrm>
            <a:off x="924726" y="3526091"/>
            <a:ext cx="1609786" cy="830997"/>
          </a:xfrm>
          <a:prstGeom prst="rect">
            <a:avLst/>
          </a:prstGeom>
          <a:noFill/>
        </p:spPr>
        <p:txBody>
          <a:bodyPr wrap="none" rtlCol="0">
            <a:spAutoFit/>
          </a:bodyPr>
          <a:lstStyle/>
          <a:p>
            <a:r>
              <a:rPr lang="en-US" sz="2400" dirty="0"/>
              <a:t>Florence </a:t>
            </a:r>
          </a:p>
          <a:p>
            <a:r>
              <a:rPr lang="en-US" sz="2400" dirty="0"/>
              <a:t>Nightingale</a:t>
            </a:r>
          </a:p>
        </p:txBody>
      </p:sp>
      <p:sp>
        <p:nvSpPr>
          <p:cNvPr id="6" name="TextBox 5"/>
          <p:cNvSpPr txBox="1"/>
          <p:nvPr/>
        </p:nvSpPr>
        <p:spPr>
          <a:xfrm>
            <a:off x="6781325" y="4320369"/>
            <a:ext cx="1829798" cy="461665"/>
          </a:xfrm>
          <a:prstGeom prst="rect">
            <a:avLst/>
          </a:prstGeom>
          <a:noFill/>
        </p:spPr>
        <p:txBody>
          <a:bodyPr wrap="none" rtlCol="0">
            <a:spAutoFit/>
          </a:bodyPr>
          <a:lstStyle/>
          <a:p>
            <a:r>
              <a:rPr lang="en-US" sz="2400" dirty="0"/>
              <a:t>Jane Addams</a:t>
            </a:r>
          </a:p>
        </p:txBody>
      </p:sp>
      <p:sp>
        <p:nvSpPr>
          <p:cNvPr id="7" name="TextBox 6"/>
          <p:cNvSpPr txBox="1"/>
          <p:nvPr/>
        </p:nvSpPr>
        <p:spPr>
          <a:xfrm>
            <a:off x="3587938" y="6177092"/>
            <a:ext cx="2179503" cy="461665"/>
          </a:xfrm>
          <a:prstGeom prst="rect">
            <a:avLst/>
          </a:prstGeom>
          <a:noFill/>
        </p:spPr>
        <p:txBody>
          <a:bodyPr wrap="none" rtlCol="0">
            <a:spAutoFit/>
          </a:bodyPr>
          <a:lstStyle/>
          <a:p>
            <a:r>
              <a:rPr lang="en-US" sz="2400" dirty="0"/>
              <a:t>Mary Livermore</a:t>
            </a:r>
          </a:p>
        </p:txBody>
      </p:sp>
    </p:spTree>
    <p:extLst>
      <p:ext uri="{BB962C8B-B14F-4D97-AF65-F5344CB8AC3E}">
        <p14:creationId xmlns:p14="http://schemas.microsoft.com/office/powerpoint/2010/main" val="36010742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6600" y="866888"/>
            <a:ext cx="6832600" cy="5078312"/>
          </a:xfrm>
          <a:prstGeom prst="rect">
            <a:avLst/>
          </a:prstGeom>
        </p:spPr>
        <p:txBody>
          <a:bodyPr wrap="square">
            <a:spAutoFit/>
          </a:bodyPr>
          <a:lstStyle/>
          <a:p>
            <a:r>
              <a:rPr lang="en-US" sz="1200" dirty="0"/>
              <a:t>Nightingale, Florence, 1863. </a:t>
            </a:r>
            <a:r>
              <a:rPr lang="en-US" sz="1200" i="1" dirty="0"/>
              <a:t>Notes on Hospitals</a:t>
            </a:r>
            <a:r>
              <a:rPr lang="en-US" sz="1200" dirty="0"/>
              <a:t> (3rd Edition enlarged and for the most part rewritten). London: Longman, Green Longman, Roberts and Green.</a:t>
            </a:r>
          </a:p>
          <a:p>
            <a:r>
              <a:rPr lang="en-US" sz="1200" dirty="0"/>
              <a:t> </a:t>
            </a:r>
          </a:p>
          <a:p>
            <a:r>
              <a:rPr lang="en-US" sz="1200" dirty="0"/>
              <a:t>Pacey, Lorene. 1950. </a:t>
            </a:r>
            <a:r>
              <a:rPr lang="en-US" sz="1200" i="1" dirty="0"/>
              <a:t>Readings in the Development of Settlement Work</a:t>
            </a:r>
            <a:r>
              <a:rPr lang="en-US" sz="1200" dirty="0"/>
              <a:t>. New York: Associated Press. </a:t>
            </a:r>
          </a:p>
          <a:p>
            <a:r>
              <a:rPr lang="en-US" sz="1200" dirty="0"/>
              <a:t> </a:t>
            </a:r>
          </a:p>
          <a:p>
            <a:r>
              <a:rPr lang="en-US" sz="1200" dirty="0" err="1"/>
              <a:t>Rejean</a:t>
            </a:r>
            <a:r>
              <a:rPr lang="en-US" sz="1200" dirty="0"/>
              <a:t>, </a:t>
            </a:r>
            <a:r>
              <a:rPr lang="en-US" sz="1200" dirty="0" err="1"/>
              <a:t>Attie</a:t>
            </a:r>
            <a:r>
              <a:rPr lang="en-US" sz="1200" dirty="0"/>
              <a:t>. 1987. ‘A Swindling Concern’: The United States Sanitary Commission and the Northern Female Public, 1861-1865” PhD Dissertation Columbia University. </a:t>
            </a:r>
          </a:p>
          <a:p>
            <a:r>
              <a:rPr lang="en-US" sz="1200" dirty="0"/>
              <a:t> </a:t>
            </a:r>
          </a:p>
          <a:p>
            <a:r>
              <a:rPr lang="en-US" sz="1200" dirty="0"/>
              <a:t>Residents of Hull House. 1895. </a:t>
            </a:r>
            <a:r>
              <a:rPr lang="en-US" sz="1200" i="1" dirty="0"/>
              <a:t>Hull-House Maps and Papers: A Presentation of Nationalities and Wages in congested District of Chicago</a:t>
            </a:r>
            <a:r>
              <a:rPr lang="en-US" sz="1200" dirty="0"/>
              <a:t>. New York: Thomas Y. Crowell &amp; Co.</a:t>
            </a:r>
          </a:p>
          <a:p>
            <a:r>
              <a:rPr lang="en-US" sz="1200" dirty="0"/>
              <a:t> </a:t>
            </a:r>
          </a:p>
          <a:p>
            <a:r>
              <a:rPr lang="en-US" sz="1200" dirty="0" err="1"/>
              <a:t>Reverby</a:t>
            </a:r>
            <a:r>
              <a:rPr lang="en-US" sz="1200" dirty="0"/>
              <a:t>, Susan. 1987. “A Caring Dilemma: Womanhood and Nursing in Historical Perspective.” </a:t>
            </a:r>
            <a:r>
              <a:rPr lang="en-US" sz="1200" i="1" dirty="0"/>
              <a:t>Nursing Research</a:t>
            </a:r>
            <a:r>
              <a:rPr lang="en-US" sz="1200" dirty="0"/>
              <a:t> 36(1)</a:t>
            </a:r>
          </a:p>
          <a:p>
            <a:endParaRPr lang="en-US" sz="1200" dirty="0"/>
          </a:p>
          <a:p>
            <a:r>
              <a:rPr lang="en-US" sz="1200" dirty="0"/>
              <a:t>Sanitary Commission of the United States Army. [1864] 1972. </a:t>
            </a:r>
            <a:r>
              <a:rPr lang="en-US" sz="1200" i="1" dirty="0"/>
              <a:t>A Succinct Narrative of Its Works and Purposes</a:t>
            </a:r>
            <a:r>
              <a:rPr lang="en-US" sz="1200" dirty="0"/>
              <a:t>. New York: Arno Press and the New York Times.</a:t>
            </a:r>
          </a:p>
          <a:p>
            <a:r>
              <a:rPr lang="en-US" sz="1200" dirty="0"/>
              <a:t> </a:t>
            </a:r>
          </a:p>
          <a:p>
            <a:r>
              <a:rPr lang="en-US" sz="1200" dirty="0"/>
              <a:t>Schultz, Jane. 2004. </a:t>
            </a:r>
            <a:r>
              <a:rPr lang="en-US" sz="1200" i="1" dirty="0"/>
              <a:t>Women at the Front: Hospital Workers in Civil War America</a:t>
            </a:r>
            <a:r>
              <a:rPr lang="en-US" sz="1200" dirty="0"/>
              <a:t>. Chapel Hill, NC: The University of North Carolina Press.</a:t>
            </a:r>
          </a:p>
          <a:p>
            <a:r>
              <a:rPr lang="en-US" sz="1200" dirty="0"/>
              <a:t>  </a:t>
            </a:r>
          </a:p>
          <a:p>
            <a:r>
              <a:rPr lang="en-US" sz="1200" dirty="0" err="1"/>
              <a:t>Skocpol</a:t>
            </a:r>
            <a:r>
              <a:rPr lang="en-US" sz="1200" dirty="0"/>
              <a:t>, </a:t>
            </a:r>
            <a:r>
              <a:rPr lang="en-US" sz="1200" dirty="0" err="1"/>
              <a:t>Theda</a:t>
            </a:r>
            <a:r>
              <a:rPr lang="en-US" sz="1200" dirty="0"/>
              <a:t>. 1992. </a:t>
            </a:r>
            <a:r>
              <a:rPr lang="en-US" sz="1200" i="1" dirty="0"/>
              <a:t>Protecting Soldiers and Mothers: The Political Origins of Social Policy in the United States. </a:t>
            </a:r>
            <a:r>
              <a:rPr lang="en-US" sz="1200" dirty="0"/>
              <a:t>Cambridge MA: The Belknap Press of Harvard University Press. </a:t>
            </a:r>
          </a:p>
          <a:p>
            <a:endParaRPr lang="en-US" sz="1200" dirty="0"/>
          </a:p>
          <a:p>
            <a:r>
              <a:rPr lang="en-US" sz="1200" dirty="0"/>
              <a:t>Shields, Patricia. 2004. Mary Livermore: A Legacy of Caring and Cooperative Womanhood in Service to the State. </a:t>
            </a:r>
            <a:r>
              <a:rPr lang="en-US" sz="1200" i="1" dirty="0"/>
              <a:t>In Outstanding Women in Pubic Administration: Leaders, Mentors, and Pioneers</a:t>
            </a:r>
            <a:r>
              <a:rPr lang="en-US" sz="1200" dirty="0"/>
              <a:t> edited by Claire </a:t>
            </a:r>
            <a:r>
              <a:rPr lang="en-US" sz="1200" dirty="0" err="1"/>
              <a:t>Felbinger</a:t>
            </a:r>
            <a:r>
              <a:rPr lang="en-US" sz="1200" dirty="0"/>
              <a:t>, Claire and Wendy Hanes. New York: M.E. Sharpe.</a:t>
            </a:r>
          </a:p>
          <a:p>
            <a:endParaRPr lang="en-US" sz="1200" dirty="0"/>
          </a:p>
        </p:txBody>
      </p:sp>
    </p:spTree>
    <p:extLst>
      <p:ext uri="{BB962C8B-B14F-4D97-AF65-F5344CB8AC3E}">
        <p14:creationId xmlns:p14="http://schemas.microsoft.com/office/powerpoint/2010/main" val="3691532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D2696E-9C10-2C45-AF64-2C9CE437CB15}"/>
              </a:ext>
            </a:extLst>
          </p:cNvPr>
          <p:cNvSpPr txBox="1"/>
          <p:nvPr/>
        </p:nvSpPr>
        <p:spPr>
          <a:xfrm>
            <a:off x="1163782" y="961901"/>
            <a:ext cx="7104637" cy="2954655"/>
          </a:xfrm>
          <a:prstGeom prst="rect">
            <a:avLst/>
          </a:prstGeom>
          <a:noFill/>
        </p:spPr>
        <p:txBody>
          <a:bodyPr wrap="none" rtlCol="0">
            <a:spAutoFit/>
          </a:bodyPr>
          <a:lstStyle/>
          <a:p>
            <a:r>
              <a:rPr lang="en-US" sz="1200" dirty="0"/>
              <a:t>Shields, P. M. (2003). The community of inquiry: Classical pragmatism and public administration. </a:t>
            </a:r>
          </a:p>
          <a:p>
            <a:r>
              <a:rPr lang="en-US" sz="1200" i="1" dirty="0"/>
              <a:t>Administration &amp; Society</a:t>
            </a:r>
            <a:r>
              <a:rPr lang="en-US" sz="1200" dirty="0"/>
              <a:t>, </a:t>
            </a:r>
            <a:r>
              <a:rPr lang="en-US" sz="1200" i="1" dirty="0"/>
              <a:t>35</a:t>
            </a:r>
            <a:r>
              <a:rPr lang="en-US" sz="1200" dirty="0"/>
              <a:t>(5), 510-538.</a:t>
            </a:r>
          </a:p>
          <a:p>
            <a:r>
              <a:rPr lang="en-US" sz="1200" dirty="0"/>
              <a:t> </a:t>
            </a:r>
          </a:p>
          <a:p>
            <a:r>
              <a:rPr lang="en-US" sz="1200" dirty="0"/>
              <a:t>Shields, P. (2006). Democracy and the social feminist ethics of Jane Addams: A vision for Public Administration. </a:t>
            </a:r>
          </a:p>
          <a:p>
            <a:r>
              <a:rPr lang="en-US" sz="1200" i="1" dirty="0"/>
              <a:t>Administrative Theory &amp; Praxis</a:t>
            </a:r>
            <a:r>
              <a:rPr lang="en-US" sz="1200" dirty="0"/>
              <a:t> 28(3), 418-443.</a:t>
            </a:r>
          </a:p>
          <a:p>
            <a:r>
              <a:rPr lang="en-US" sz="1200" dirty="0"/>
              <a:t> </a:t>
            </a:r>
          </a:p>
          <a:p>
            <a:r>
              <a:rPr lang="en-US" sz="1200" dirty="0"/>
              <a:t>Shields, P. and </a:t>
            </a:r>
            <a:r>
              <a:rPr lang="en-US" sz="1200" dirty="0" err="1"/>
              <a:t>Rangarajan</a:t>
            </a:r>
            <a:r>
              <a:rPr lang="en-US" sz="1200" dirty="0"/>
              <a:t>, N. (2011). Public Service Professionals: The Legacy of Florence Nightingale, </a:t>
            </a:r>
          </a:p>
          <a:p>
            <a:r>
              <a:rPr lang="en-US" sz="1200" dirty="0"/>
              <a:t>Mary Livermore and Jane Addams in Menzel, D and White, J. (eds.) </a:t>
            </a:r>
            <a:r>
              <a:rPr lang="en-US" sz="1200" i="1" dirty="0"/>
              <a:t>The State of Public Administration: </a:t>
            </a:r>
            <a:br>
              <a:rPr lang="en-US" sz="1200" i="1" dirty="0"/>
            </a:br>
            <a:r>
              <a:rPr lang="en-US" sz="1200" i="1" dirty="0"/>
              <a:t>Issues Challenges and Opportunities</a:t>
            </a:r>
            <a:r>
              <a:rPr lang="en-US" sz="1200" dirty="0"/>
              <a:t>. Taylor and Francis</a:t>
            </a:r>
          </a:p>
          <a:p>
            <a:r>
              <a:rPr lang="en-US" sz="1200" dirty="0"/>
              <a:t> </a:t>
            </a:r>
          </a:p>
          <a:p>
            <a:r>
              <a:rPr lang="en-US" sz="1200" dirty="0"/>
              <a:t>Shields, P. (2017). Jane Addams: Pioneer in American Sociology, Social Work and Public Administration. </a:t>
            </a:r>
          </a:p>
          <a:p>
            <a:r>
              <a:rPr lang="en-US" sz="1200" dirty="0"/>
              <a:t>In Shields, P. (</a:t>
            </a:r>
            <a:r>
              <a:rPr lang="en-US" sz="1200" dirty="0" err="1"/>
              <a:t>ed</a:t>
            </a:r>
            <a:r>
              <a:rPr lang="en-US" sz="1200" dirty="0"/>
              <a:t>) </a:t>
            </a:r>
            <a:r>
              <a:rPr lang="en-US" sz="1200" i="1" dirty="0"/>
              <a:t>Jane Addams: Progressive Pioneer of Peace, Philosophy, Sociology, Social Work and </a:t>
            </a:r>
            <a:br>
              <a:rPr lang="en-US" sz="1200" i="1" dirty="0"/>
            </a:br>
            <a:r>
              <a:rPr lang="en-US" sz="1200" i="1" dirty="0"/>
              <a:t>Public Administration</a:t>
            </a:r>
            <a:r>
              <a:rPr lang="en-US" sz="1200" dirty="0"/>
              <a:t>. pp. 43-67. Springer.</a:t>
            </a:r>
          </a:p>
          <a:p>
            <a:r>
              <a:rPr lang="en-US" sz="1200" dirty="0"/>
              <a:t> </a:t>
            </a:r>
          </a:p>
          <a:p>
            <a:endParaRPr lang="en-US" dirty="0"/>
          </a:p>
        </p:txBody>
      </p:sp>
    </p:spTree>
    <p:extLst>
      <p:ext uri="{BB962C8B-B14F-4D97-AF65-F5344CB8AC3E}">
        <p14:creationId xmlns:p14="http://schemas.microsoft.com/office/powerpoint/2010/main" val="19056926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9333" y="892244"/>
            <a:ext cx="7035800" cy="4339649"/>
          </a:xfrm>
          <a:prstGeom prst="rect">
            <a:avLst/>
          </a:prstGeom>
        </p:spPr>
        <p:txBody>
          <a:bodyPr wrap="square">
            <a:spAutoFit/>
          </a:bodyPr>
          <a:lstStyle/>
          <a:p>
            <a:r>
              <a:rPr lang="en-US" sz="1200" dirty="0"/>
              <a:t>Silber, N. 1995. “Introduction.” </a:t>
            </a:r>
            <a:r>
              <a:rPr lang="en-US" sz="1200" i="1" dirty="0"/>
              <a:t>In My story of the War: The Civil War Memories of the Famous Nurse, Relief Organizer and Suffragette</a:t>
            </a:r>
            <a:r>
              <a:rPr lang="en-US" sz="1200" dirty="0"/>
              <a:t>, ed. M. Livermore, </a:t>
            </a:r>
            <a:r>
              <a:rPr lang="en-US" sz="1200" dirty="0" err="1"/>
              <a:t>i</a:t>
            </a:r>
            <a:r>
              <a:rPr lang="en-US" sz="1200" dirty="0"/>
              <a:t>-xxi. New Your: Da Capo Press.</a:t>
            </a:r>
          </a:p>
          <a:p>
            <a:r>
              <a:rPr lang="en-US" sz="1200" dirty="0"/>
              <a:t> </a:t>
            </a:r>
          </a:p>
          <a:p>
            <a:r>
              <a:rPr lang="en-US" sz="1200" dirty="0" err="1"/>
              <a:t>Stillé</a:t>
            </a:r>
            <a:r>
              <a:rPr lang="en-US" sz="1200" dirty="0"/>
              <a:t>, Charles J. 1866. </a:t>
            </a:r>
            <a:r>
              <a:rPr lang="en-US" sz="1200" i="1" dirty="0"/>
              <a:t>History of the United States Sanitary Commission: Being the General Report of its Work During the War of the Rebellion</a:t>
            </a:r>
            <a:r>
              <a:rPr lang="en-US" sz="1200" dirty="0"/>
              <a:t>. Philadelphia: J. B. Lippincott &amp; Co. </a:t>
            </a:r>
          </a:p>
          <a:p>
            <a:r>
              <a:rPr lang="en-US" sz="1200" dirty="0"/>
              <a:t> </a:t>
            </a:r>
          </a:p>
          <a:p>
            <a:r>
              <a:rPr lang="en-US" sz="1200" dirty="0" err="1"/>
              <a:t>Stivers</a:t>
            </a:r>
            <a:r>
              <a:rPr lang="en-US" sz="1200" dirty="0"/>
              <a:t>, Camilla. 2000. </a:t>
            </a:r>
            <a:r>
              <a:rPr lang="en-US" sz="1200" i="1" dirty="0"/>
              <a:t>Bureau Men, Settlement women: Constructing Public Administration in the Progressive Era</a:t>
            </a:r>
            <a:r>
              <a:rPr lang="en-US" sz="1200" dirty="0"/>
              <a:t>. Lawrence: University Press of Kansas.</a:t>
            </a:r>
          </a:p>
          <a:p>
            <a:r>
              <a:rPr lang="en-US" sz="1200" dirty="0"/>
              <a:t> </a:t>
            </a:r>
          </a:p>
          <a:p>
            <a:r>
              <a:rPr lang="en-US" sz="1200" dirty="0"/>
              <a:t>Ulrich, Beth. 1997. </a:t>
            </a:r>
            <a:r>
              <a:rPr lang="en-US" sz="1200" i="1" dirty="0"/>
              <a:t>Management and Leadership According to Florence Nightingale</a:t>
            </a:r>
            <a:r>
              <a:rPr lang="en-US" sz="1200" dirty="0"/>
              <a:t>. Upper Saddle River, NJ: Prentice-Hall.</a:t>
            </a:r>
            <a:br>
              <a:rPr lang="en-US" sz="1200" dirty="0"/>
            </a:br>
            <a:endParaRPr lang="en-US" sz="1200" dirty="0"/>
          </a:p>
          <a:p>
            <a:r>
              <a:rPr lang="en-US" sz="1200" dirty="0" err="1"/>
              <a:t>Venet</a:t>
            </a:r>
            <a:r>
              <a:rPr lang="en-US" sz="1200" dirty="0"/>
              <a:t>, Wendy H. 2005. </a:t>
            </a:r>
            <a:r>
              <a:rPr lang="en-US" sz="1200" i="1" dirty="0"/>
              <a:t>A Strong Minded Woman: The Life of Mary Livermore</a:t>
            </a:r>
            <a:r>
              <a:rPr lang="en-US" sz="1200" dirty="0"/>
              <a:t>. Amherst: University of Massachusetts Press.</a:t>
            </a:r>
          </a:p>
          <a:p>
            <a:r>
              <a:rPr lang="en-US" sz="1200" dirty="0"/>
              <a:t> </a:t>
            </a:r>
          </a:p>
          <a:p>
            <a:r>
              <a:rPr lang="en-US" sz="1200" dirty="0"/>
              <a:t>Women’s Central Association of Relief, New York. 1863. </a:t>
            </a:r>
            <a:r>
              <a:rPr lang="en-US" sz="1200" i="1" dirty="0"/>
              <a:t>How can We Best Help Our Camps and Hospitals?</a:t>
            </a:r>
            <a:r>
              <a:rPr lang="en-US" sz="1200" dirty="0"/>
              <a:t> New York: Wm. C Bryant &amp; Co.</a:t>
            </a:r>
          </a:p>
          <a:p>
            <a:r>
              <a:rPr lang="en-US" sz="1200" dirty="0"/>
              <a:t> </a:t>
            </a:r>
          </a:p>
          <a:p>
            <a:r>
              <a:rPr lang="en-US" sz="1200" dirty="0"/>
              <a:t>Wood, A. 1972. “The War Within a War: Women Nurses in the Union Army,” </a:t>
            </a:r>
            <a:r>
              <a:rPr lang="en-US" sz="1200" i="1" dirty="0"/>
              <a:t>Civil War History</a:t>
            </a:r>
            <a:r>
              <a:rPr lang="en-US" sz="1200" dirty="0"/>
              <a:t> 18, no. 3 (September): 197-212.</a:t>
            </a:r>
          </a:p>
          <a:p>
            <a:r>
              <a:rPr lang="en-US" sz="1200" dirty="0"/>
              <a:t> </a:t>
            </a:r>
          </a:p>
          <a:p>
            <a:r>
              <a:rPr lang="en-US" sz="1200" dirty="0" err="1"/>
              <a:t>Wormeley</a:t>
            </a:r>
            <a:r>
              <a:rPr lang="en-US" sz="1200" dirty="0"/>
              <a:t>, Katherine Prescott. 1898. </a:t>
            </a:r>
            <a:r>
              <a:rPr lang="en-US" sz="1200" i="1" dirty="0"/>
              <a:t>The Cruel Side of War</a:t>
            </a:r>
            <a:r>
              <a:rPr lang="en-US" sz="1200" dirty="0"/>
              <a:t>. Boston: Roberts Brothers.</a:t>
            </a:r>
          </a:p>
          <a:p>
            <a:endParaRPr lang="en-US" sz="1200" dirty="0"/>
          </a:p>
        </p:txBody>
      </p:sp>
    </p:spTree>
    <p:extLst>
      <p:ext uri="{BB962C8B-B14F-4D97-AF65-F5344CB8AC3E}">
        <p14:creationId xmlns:p14="http://schemas.microsoft.com/office/powerpoint/2010/main" val="26918663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1"/>
            <a:ext cx="8493120" cy="102394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sz="1500" b="1">
                <a:latin typeface="Arial" charset="0"/>
              </a:rPr>
              <a:t>A, Popularized illustration, first printed in theIllustrated London News in 1855, of Florence Nightingale touring the wards of Barracks Hospital (copyright held and used with permission by the Florence Nightingale Museum [London, United Kingdom]).B, Photograph of the actual paper concertina lantern made for and used by Nightingale in 1855 (used with the courtesy of the Director of the National Army Museum [London]).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520" y="6283380"/>
            <a:ext cx="2534400" cy="50549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160" y="1562564"/>
            <a:ext cx="7804800" cy="390281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671040" y="5972308"/>
            <a:ext cx="3918240" cy="2318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a:latin typeface="Arial" charset="0"/>
              </a:rPr>
              <a:t>Gill C J , and Gill G C Clin Infect Dis. 2005;40:1799-1805</a:t>
            </a:r>
          </a:p>
        </p:txBody>
      </p:sp>
      <p:sp>
        <p:nvSpPr>
          <p:cNvPr id="3077" name="Text Box 5"/>
          <p:cNvSpPr txBox="1">
            <a:spLocks noChangeArrowheads="1"/>
          </p:cNvSpPr>
          <p:nvPr/>
        </p:nvSpPr>
        <p:spPr bwMode="auto">
          <a:xfrm>
            <a:off x="0" y="6623158"/>
            <a:ext cx="4930560" cy="34707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r>
              <a:rPr lang="en-GB" sz="900">
                <a:latin typeface="Arial" charset="0"/>
              </a:rPr>
              <a:t>© 2005 by the Infectious Diseases Society of America</a:t>
            </a:r>
          </a:p>
        </p:txBody>
      </p:sp>
    </p:spTree>
    <p:extLst>
      <p:ext uri="{BB962C8B-B14F-4D97-AF65-F5344CB8AC3E}">
        <p14:creationId xmlns:p14="http://schemas.microsoft.com/office/powerpoint/2010/main" val="253396659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709920" y="326542"/>
            <a:ext cx="2573618" cy="2945428"/>
          </a:xfrm>
          <a:prstGeom prst="rect">
            <a:avLst/>
          </a:prstGeom>
          <a:effectLst>
            <a:outerShdw blurRad="152400" dist="114300" dir="2700000" algn="tl" rotWithShape="0">
              <a:srgbClr val="000000">
                <a:alpha val="43000"/>
              </a:srgbClr>
            </a:outerShdw>
          </a:effectLst>
        </p:spPr>
      </p:pic>
      <p:sp>
        <p:nvSpPr>
          <p:cNvPr id="4" name="Rectangle 3"/>
          <p:cNvSpPr/>
          <p:nvPr/>
        </p:nvSpPr>
        <p:spPr>
          <a:xfrm>
            <a:off x="5859477" y="3619409"/>
            <a:ext cx="2424061" cy="584776"/>
          </a:xfrm>
          <a:prstGeom prst="rect">
            <a:avLst/>
          </a:prstGeom>
        </p:spPr>
        <p:txBody>
          <a:bodyPr wrap="none">
            <a:spAutoFit/>
          </a:bodyPr>
          <a:lstStyle/>
          <a:p>
            <a:pPr>
              <a:buNone/>
            </a:pPr>
            <a:r>
              <a:rPr lang="en-US" sz="3200" dirty="0"/>
              <a:t>  1820 – 1910</a:t>
            </a:r>
          </a:p>
        </p:txBody>
      </p:sp>
      <p:sp>
        <p:nvSpPr>
          <p:cNvPr id="5" name="Rectangle 4"/>
          <p:cNvSpPr/>
          <p:nvPr/>
        </p:nvSpPr>
        <p:spPr>
          <a:xfrm>
            <a:off x="152966" y="384236"/>
            <a:ext cx="4572000" cy="2554545"/>
          </a:xfrm>
          <a:prstGeom prst="rect">
            <a:avLst/>
          </a:prstGeom>
        </p:spPr>
        <p:txBody>
          <a:bodyPr>
            <a:spAutoFit/>
          </a:bodyPr>
          <a:lstStyle/>
          <a:p>
            <a:r>
              <a:rPr lang="en-US" sz="4000" dirty="0"/>
              <a:t> Her mission - use science to reduce suffering and save lives.</a:t>
            </a:r>
          </a:p>
        </p:txBody>
      </p:sp>
      <p:sp>
        <p:nvSpPr>
          <p:cNvPr id="6" name="TextBox 5"/>
          <p:cNvSpPr txBox="1"/>
          <p:nvPr/>
        </p:nvSpPr>
        <p:spPr>
          <a:xfrm>
            <a:off x="6497742" y="4204185"/>
            <a:ext cx="1504288" cy="646331"/>
          </a:xfrm>
          <a:prstGeom prst="rect">
            <a:avLst/>
          </a:prstGeom>
          <a:noFill/>
        </p:spPr>
        <p:txBody>
          <a:bodyPr wrap="none" rtlCol="0">
            <a:spAutoFit/>
          </a:bodyPr>
          <a:lstStyle/>
          <a:p>
            <a:r>
              <a:rPr lang="en-US" sz="3600" b="1" dirty="0"/>
              <a:t>Genius</a:t>
            </a:r>
          </a:p>
        </p:txBody>
      </p:sp>
      <p:sp>
        <p:nvSpPr>
          <p:cNvPr id="8" name="TextBox 7"/>
          <p:cNvSpPr txBox="1"/>
          <p:nvPr/>
        </p:nvSpPr>
        <p:spPr>
          <a:xfrm>
            <a:off x="240492" y="3881020"/>
            <a:ext cx="5764068" cy="1938992"/>
          </a:xfrm>
          <a:prstGeom prst="rect">
            <a:avLst/>
          </a:prstGeom>
          <a:noFill/>
        </p:spPr>
        <p:txBody>
          <a:bodyPr wrap="none" rtlCol="0">
            <a:spAutoFit/>
          </a:bodyPr>
          <a:lstStyle/>
          <a:p>
            <a:r>
              <a:rPr lang="en-US" sz="4000" dirty="0"/>
              <a:t>Diseases</a:t>
            </a:r>
          </a:p>
          <a:p>
            <a:r>
              <a:rPr lang="en-US" sz="4000" dirty="0"/>
              <a:t>Hospitals – </a:t>
            </a:r>
            <a:r>
              <a:rPr lang="en-US" sz="3200" dirty="0"/>
              <a:t>need basic hygiene</a:t>
            </a:r>
          </a:p>
          <a:p>
            <a:r>
              <a:rPr lang="en-US" sz="4000" dirty="0"/>
              <a:t>Nursing</a:t>
            </a:r>
          </a:p>
        </p:txBody>
      </p:sp>
      <p:sp>
        <p:nvSpPr>
          <p:cNvPr id="9" name="TextBox 8"/>
          <p:cNvSpPr txBox="1"/>
          <p:nvPr/>
        </p:nvSpPr>
        <p:spPr>
          <a:xfrm>
            <a:off x="7030720" y="4971812"/>
            <a:ext cx="1611927" cy="369332"/>
          </a:xfrm>
          <a:prstGeom prst="rect">
            <a:avLst/>
          </a:prstGeom>
          <a:noFill/>
        </p:spPr>
        <p:txBody>
          <a:bodyPr wrap="none" rtlCol="0">
            <a:spAutoFit/>
          </a:bodyPr>
          <a:lstStyle/>
          <a:p>
            <a:r>
              <a:rPr lang="en-US" dirty="0"/>
              <a:t>Reform &amp; Faith</a:t>
            </a:r>
          </a:p>
        </p:txBody>
      </p:sp>
    </p:spTree>
    <p:extLst>
      <p:ext uri="{BB962C8B-B14F-4D97-AF65-F5344CB8AC3E}">
        <p14:creationId xmlns:p14="http://schemas.microsoft.com/office/powerpoint/2010/main" val="1192095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902" y="3297559"/>
            <a:ext cx="5365858" cy="2630639"/>
          </a:xfrm>
        </p:spPr>
        <p:txBody>
          <a:bodyPr/>
          <a:lstStyle/>
          <a:p>
            <a:pPr>
              <a:buNone/>
            </a:pPr>
            <a:r>
              <a:rPr lang="en-US" dirty="0"/>
              <a:t>Crimean War </a:t>
            </a:r>
            <a:br>
              <a:rPr lang="en-US" dirty="0"/>
            </a:br>
            <a:r>
              <a:rPr lang="en-US" dirty="0"/>
              <a:t>1853 – 1856</a:t>
            </a:r>
          </a:p>
          <a:p>
            <a:pPr>
              <a:buNone/>
            </a:pPr>
            <a:endParaRPr lang="en-US" sz="1800" dirty="0"/>
          </a:p>
          <a:p>
            <a:pPr>
              <a:buNone/>
            </a:pPr>
            <a:r>
              <a:rPr lang="en-US" dirty="0"/>
              <a:t>Death by Disease –  telegraph</a:t>
            </a:r>
          </a:p>
          <a:p>
            <a:pPr>
              <a:buNone/>
            </a:pPr>
            <a:endParaRPr lang="en-US" dirty="0"/>
          </a:p>
        </p:txBody>
      </p:sp>
      <p:pic>
        <p:nvPicPr>
          <p:cNvPr id="4" name="Picture 3"/>
          <p:cNvPicPr>
            <a:picLocks noChangeAspect="1"/>
          </p:cNvPicPr>
          <p:nvPr/>
        </p:nvPicPr>
        <p:blipFill>
          <a:blip r:embed="rId3"/>
          <a:stretch>
            <a:fillRect/>
          </a:stretch>
        </p:blipFill>
        <p:spPr>
          <a:xfrm>
            <a:off x="333902" y="296922"/>
            <a:ext cx="4051499" cy="2639318"/>
          </a:xfrm>
          <a:prstGeom prst="rect">
            <a:avLst/>
          </a:prstGeom>
          <a:effectLst>
            <a:outerShdw blurRad="136525" dist="139700" dir="2700000" algn="tl" rotWithShape="0">
              <a:srgbClr val="000000">
                <a:alpha val="34000"/>
              </a:srgbClr>
            </a:outerShdw>
          </a:effectLst>
        </p:spPr>
      </p:pic>
      <p:sp>
        <p:nvSpPr>
          <p:cNvPr id="6" name="TextBox 5"/>
          <p:cNvSpPr txBox="1"/>
          <p:nvPr/>
        </p:nvSpPr>
        <p:spPr>
          <a:xfrm>
            <a:off x="737810" y="6047619"/>
            <a:ext cx="6461924" cy="707886"/>
          </a:xfrm>
          <a:prstGeom prst="rect">
            <a:avLst/>
          </a:prstGeom>
          <a:noFill/>
        </p:spPr>
        <p:txBody>
          <a:bodyPr wrap="none" rtlCol="0">
            <a:spAutoFit/>
          </a:bodyPr>
          <a:lstStyle/>
          <a:p>
            <a:r>
              <a:rPr lang="en-US" sz="2000" b="1" i="1" dirty="0">
                <a:latin typeface="Cambria"/>
                <a:cs typeface="Cambria"/>
              </a:rPr>
              <a:t>In the long wars the real arbiter of the destiny of </a:t>
            </a:r>
          </a:p>
          <a:p>
            <a:r>
              <a:rPr lang="en-US" sz="2000" b="1" i="1" dirty="0">
                <a:latin typeface="Cambria"/>
                <a:cs typeface="Cambria"/>
              </a:rPr>
              <a:t>Nations is not the sword, but pestilence </a:t>
            </a:r>
            <a:r>
              <a:rPr lang="en-US" sz="1200" b="1" i="1" dirty="0">
                <a:latin typeface="Cambria"/>
                <a:cs typeface="Cambria"/>
              </a:rPr>
              <a:t>(Nightingale, 1863, </a:t>
            </a:r>
            <a:r>
              <a:rPr lang="en-US" sz="1200" b="1" i="1" dirty="0" err="1">
                <a:latin typeface="Cambria"/>
                <a:cs typeface="Cambria"/>
              </a:rPr>
              <a:t>p</a:t>
            </a:r>
            <a:r>
              <a:rPr lang="en-US" sz="1200" b="1" i="1" dirty="0">
                <a:latin typeface="Cambria"/>
                <a:cs typeface="Cambria"/>
              </a:rPr>
              <a:t>. 3)</a:t>
            </a:r>
          </a:p>
        </p:txBody>
      </p:sp>
      <p:pic>
        <p:nvPicPr>
          <p:cNvPr id="7" name="Picture 6"/>
          <p:cNvPicPr>
            <a:picLocks noChangeAspect="1"/>
          </p:cNvPicPr>
          <p:nvPr/>
        </p:nvPicPr>
        <p:blipFill>
          <a:blip r:embed="rId4"/>
          <a:stretch>
            <a:fillRect/>
          </a:stretch>
        </p:blipFill>
        <p:spPr>
          <a:xfrm>
            <a:off x="4253980" y="1168400"/>
            <a:ext cx="4574860" cy="3048000"/>
          </a:xfrm>
          <a:prstGeom prst="rect">
            <a:avLst/>
          </a:prstGeom>
          <a:effectLst>
            <a:outerShdw blurRad="136525" dist="139700" dir="2700000" algn="tl" rotWithShape="0">
              <a:srgbClr val="000000">
                <a:alpha val="43000"/>
              </a:srgbClr>
            </a:outerShdw>
          </a:effectLst>
        </p:spPr>
      </p:pic>
    </p:spTree>
    <p:extLst>
      <p:ext uri="{BB962C8B-B14F-4D97-AF65-F5344CB8AC3E}">
        <p14:creationId xmlns:p14="http://schemas.microsoft.com/office/powerpoint/2010/main" val="3412423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lum bright="-46000" contrast="44000"/>
            <a:alphaModFix/>
          </a:blip>
          <a:stretch>
            <a:fillRect/>
          </a:stretch>
        </p:blipFill>
        <p:spPr>
          <a:xfrm>
            <a:off x="457200" y="653142"/>
            <a:ext cx="4198521" cy="3075577"/>
          </a:xfrm>
          <a:prstGeom prst="rect">
            <a:avLst/>
          </a:prstGeom>
        </p:spPr>
      </p:pic>
      <p:pic>
        <p:nvPicPr>
          <p:cNvPr id="5" name="Picture 4"/>
          <p:cNvPicPr>
            <a:picLocks noChangeAspect="1"/>
          </p:cNvPicPr>
          <p:nvPr/>
        </p:nvPicPr>
        <p:blipFill>
          <a:blip r:embed="rId3"/>
          <a:stretch>
            <a:fillRect/>
          </a:stretch>
        </p:blipFill>
        <p:spPr>
          <a:xfrm>
            <a:off x="6591905" y="1184727"/>
            <a:ext cx="1753809" cy="2818797"/>
          </a:xfrm>
          <a:prstGeom prst="rect">
            <a:avLst/>
          </a:prstGeom>
          <a:ln>
            <a:solidFill>
              <a:schemeClr val="tx2"/>
            </a:solidFill>
          </a:ln>
          <a:effectLst>
            <a:outerShdw blurRad="50800" dist="38100" dir="13500000" algn="br" rotWithShape="0">
              <a:prstClr val="black">
                <a:alpha val="40000"/>
              </a:prstClr>
            </a:outerShdw>
          </a:effectLst>
        </p:spPr>
      </p:pic>
      <p:sp>
        <p:nvSpPr>
          <p:cNvPr id="6" name="TextBox 5"/>
          <p:cNvSpPr txBox="1"/>
          <p:nvPr/>
        </p:nvSpPr>
        <p:spPr>
          <a:xfrm>
            <a:off x="1544947" y="3818858"/>
            <a:ext cx="1559516" cy="369332"/>
          </a:xfrm>
          <a:prstGeom prst="rect">
            <a:avLst/>
          </a:prstGeom>
          <a:noFill/>
        </p:spPr>
        <p:txBody>
          <a:bodyPr wrap="none" rtlCol="0">
            <a:spAutoFit/>
          </a:bodyPr>
          <a:lstStyle/>
          <a:p>
            <a:r>
              <a:rPr lang="en-US" dirty="0"/>
              <a:t>Rose Diagrams</a:t>
            </a:r>
          </a:p>
        </p:txBody>
      </p:sp>
      <p:sp>
        <p:nvSpPr>
          <p:cNvPr id="7" name="TextBox 6"/>
          <p:cNvSpPr txBox="1"/>
          <p:nvPr/>
        </p:nvSpPr>
        <p:spPr>
          <a:xfrm>
            <a:off x="457199" y="4303455"/>
            <a:ext cx="3679371" cy="2062103"/>
          </a:xfrm>
          <a:prstGeom prst="rect">
            <a:avLst/>
          </a:prstGeom>
          <a:noFill/>
        </p:spPr>
        <p:txBody>
          <a:bodyPr wrap="square" rtlCol="0">
            <a:spAutoFit/>
          </a:bodyPr>
          <a:lstStyle/>
          <a:p>
            <a:pPr>
              <a:buFont typeface="Arial"/>
              <a:buChar char="•"/>
            </a:pPr>
            <a:r>
              <a:rPr lang="en-US" sz="3200" dirty="0"/>
              <a:t>Overcrowding</a:t>
            </a:r>
          </a:p>
          <a:p>
            <a:pPr>
              <a:buFont typeface="Arial"/>
              <a:buChar char="•"/>
            </a:pPr>
            <a:r>
              <a:rPr lang="en-US" sz="3200" dirty="0"/>
              <a:t>Lack of cleanliness</a:t>
            </a:r>
          </a:p>
          <a:p>
            <a:pPr>
              <a:buFont typeface="Arial"/>
              <a:buChar char="•"/>
            </a:pPr>
            <a:r>
              <a:rPr lang="en-US" sz="3200" dirty="0"/>
              <a:t>Drainage</a:t>
            </a:r>
          </a:p>
          <a:p>
            <a:pPr>
              <a:buFont typeface="Arial"/>
              <a:buChar char="•"/>
            </a:pPr>
            <a:r>
              <a:rPr lang="en-US" sz="3200" dirty="0"/>
              <a:t>Ventilation</a:t>
            </a:r>
          </a:p>
        </p:txBody>
      </p:sp>
      <p:sp>
        <p:nvSpPr>
          <p:cNvPr id="8" name="TextBox 7"/>
          <p:cNvSpPr txBox="1"/>
          <p:nvPr/>
        </p:nvSpPr>
        <p:spPr>
          <a:xfrm>
            <a:off x="5340364" y="4211953"/>
            <a:ext cx="3662932" cy="461665"/>
          </a:xfrm>
          <a:prstGeom prst="rect">
            <a:avLst/>
          </a:prstGeom>
          <a:noFill/>
        </p:spPr>
        <p:txBody>
          <a:bodyPr wrap="none" rtlCol="0">
            <a:spAutoFit/>
          </a:bodyPr>
          <a:lstStyle/>
          <a:p>
            <a:r>
              <a:rPr lang="en-US" sz="2400" dirty="0"/>
              <a:t>British Sanitary Commission</a:t>
            </a:r>
          </a:p>
        </p:txBody>
      </p:sp>
      <p:sp>
        <p:nvSpPr>
          <p:cNvPr id="9" name="TextBox 8"/>
          <p:cNvSpPr txBox="1"/>
          <p:nvPr/>
        </p:nvSpPr>
        <p:spPr>
          <a:xfrm>
            <a:off x="6104418" y="5262940"/>
            <a:ext cx="1874882" cy="369332"/>
          </a:xfrm>
          <a:prstGeom prst="rect">
            <a:avLst/>
          </a:prstGeom>
          <a:noFill/>
        </p:spPr>
        <p:txBody>
          <a:bodyPr wrap="none" rtlCol="0">
            <a:spAutoFit/>
          </a:bodyPr>
          <a:lstStyle/>
          <a:p>
            <a:r>
              <a:rPr lang="en-US" dirty="0"/>
              <a:t>Hospital in Scutari</a:t>
            </a:r>
          </a:p>
        </p:txBody>
      </p:sp>
    </p:spTree>
    <p:extLst>
      <p:ext uri="{BB962C8B-B14F-4D97-AF65-F5344CB8AC3E}">
        <p14:creationId xmlns:p14="http://schemas.microsoft.com/office/powerpoint/2010/main" val="416665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41469" y="1190682"/>
            <a:ext cx="6580999" cy="3948600"/>
          </a:xfrm>
          <a:prstGeom prst="rect">
            <a:avLst/>
          </a:prstGeom>
        </p:spPr>
      </p:pic>
    </p:spTree>
    <p:extLst>
      <p:ext uri="{BB962C8B-B14F-4D97-AF65-F5344CB8AC3E}">
        <p14:creationId xmlns:p14="http://schemas.microsoft.com/office/powerpoint/2010/main" val="1000931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26584" y="575732"/>
            <a:ext cx="3536950" cy="5315089"/>
          </a:xfrm>
          <a:prstGeom prst="rect">
            <a:avLst/>
          </a:prstGeom>
          <a:effectLst>
            <a:outerShdw blurRad="234950" dist="215900" dir="2700000" algn="tl" rotWithShape="0">
              <a:srgbClr val="000000">
                <a:alpha val="43000"/>
              </a:srgbClr>
            </a:outerShdw>
          </a:effectLst>
        </p:spPr>
      </p:pic>
      <p:pic>
        <p:nvPicPr>
          <p:cNvPr id="3" name="Picture 2"/>
          <p:cNvPicPr>
            <a:picLocks noChangeAspect="1"/>
          </p:cNvPicPr>
          <p:nvPr/>
        </p:nvPicPr>
        <p:blipFill>
          <a:blip r:embed="rId4"/>
          <a:stretch>
            <a:fillRect/>
          </a:stretch>
        </p:blipFill>
        <p:spPr>
          <a:xfrm>
            <a:off x="5393266" y="3132667"/>
            <a:ext cx="2463800" cy="3289300"/>
          </a:xfrm>
          <a:prstGeom prst="rect">
            <a:avLst/>
          </a:prstGeom>
          <a:ln/>
        </p:spPr>
        <p:style>
          <a:lnRef idx="0">
            <a:schemeClr val="dk1"/>
          </a:lnRef>
          <a:fillRef idx="3">
            <a:schemeClr val="dk1"/>
          </a:fillRef>
          <a:effectRef idx="3">
            <a:schemeClr val="dk1"/>
          </a:effectRef>
          <a:fontRef idx="minor">
            <a:schemeClr val="lt1"/>
          </a:fontRef>
        </p:style>
      </p:pic>
      <p:sp>
        <p:nvSpPr>
          <p:cNvPr id="4" name="TextBox 3"/>
          <p:cNvSpPr txBox="1"/>
          <p:nvPr/>
        </p:nvSpPr>
        <p:spPr>
          <a:xfrm>
            <a:off x="2227319" y="6170083"/>
            <a:ext cx="935635" cy="461665"/>
          </a:xfrm>
          <a:prstGeom prst="rect">
            <a:avLst/>
          </a:prstGeom>
          <a:noFill/>
        </p:spPr>
        <p:txBody>
          <a:bodyPr wrap="square" rtlCol="0">
            <a:spAutoFit/>
          </a:bodyPr>
          <a:lstStyle/>
          <a:p>
            <a:r>
              <a:rPr lang="en-US" sz="2400" b="1" dirty="0"/>
              <a:t>1859</a:t>
            </a:r>
          </a:p>
        </p:txBody>
      </p:sp>
      <p:sp>
        <p:nvSpPr>
          <p:cNvPr id="5" name="TextBox 4"/>
          <p:cNvSpPr txBox="1"/>
          <p:nvPr/>
        </p:nvSpPr>
        <p:spPr>
          <a:xfrm>
            <a:off x="5004220" y="628649"/>
            <a:ext cx="3495894" cy="646331"/>
          </a:xfrm>
          <a:prstGeom prst="rect">
            <a:avLst/>
          </a:prstGeom>
          <a:noFill/>
        </p:spPr>
        <p:txBody>
          <a:bodyPr wrap="none" rtlCol="0">
            <a:spAutoFit/>
          </a:bodyPr>
          <a:lstStyle/>
          <a:p>
            <a:r>
              <a:rPr lang="en-US" sz="3600" dirty="0">
                <a:hlinkClick r:id="rId5"/>
              </a:rPr>
              <a:t>Notes On Nursing</a:t>
            </a:r>
            <a:endParaRPr lang="en-US" sz="3600" dirty="0"/>
          </a:p>
        </p:txBody>
      </p:sp>
      <p:sp>
        <p:nvSpPr>
          <p:cNvPr id="6" name="TextBox 5"/>
          <p:cNvSpPr txBox="1"/>
          <p:nvPr/>
        </p:nvSpPr>
        <p:spPr>
          <a:xfrm>
            <a:off x="6752167" y="1301750"/>
            <a:ext cx="2147756" cy="369332"/>
          </a:xfrm>
          <a:prstGeom prst="rect">
            <a:avLst/>
          </a:prstGeom>
          <a:noFill/>
        </p:spPr>
        <p:txBody>
          <a:bodyPr wrap="none" rtlCol="0">
            <a:spAutoFit/>
          </a:bodyPr>
          <a:lstStyle/>
          <a:p>
            <a:r>
              <a:rPr lang="en-US" dirty="0"/>
              <a:t>2010 voice recording</a:t>
            </a:r>
          </a:p>
        </p:txBody>
      </p:sp>
    </p:spTree>
    <p:extLst>
      <p:ext uri="{BB962C8B-B14F-4D97-AF65-F5344CB8AC3E}">
        <p14:creationId xmlns:p14="http://schemas.microsoft.com/office/powerpoint/2010/main" val="691250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2432</TotalTime>
  <Words>4180</Words>
  <Application>Microsoft Macintosh PowerPoint</Application>
  <PresentationFormat>On-screen Show (4:3)</PresentationFormat>
  <Paragraphs>391</Paragraphs>
  <Slides>43</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43</vt:i4>
      </vt:variant>
    </vt:vector>
  </HeadingPairs>
  <TitlesOfParts>
    <vt:vector size="53" baseType="lpstr">
      <vt:lpstr>ＭＳ Ｐゴシック</vt:lpstr>
      <vt:lpstr>Arial</vt:lpstr>
      <vt:lpstr>Bell MT</vt:lpstr>
      <vt:lpstr>Calibri</vt:lpstr>
      <vt:lpstr>Cambria</vt:lpstr>
      <vt:lpstr>Didot</vt:lpstr>
      <vt:lpstr>msgothic</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AMERICAN CIVIL WAR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Nursing</vt:lpstr>
      <vt:lpstr>PowerPoint Presentation</vt:lpstr>
      <vt:lpstr>PowerPoint Presentation</vt:lpstr>
      <vt:lpstr>PowerPoint Presentation</vt:lpstr>
      <vt:lpstr>PowerPoint Presentation</vt:lpstr>
      <vt:lpstr>PowerPoint Presentation</vt:lpstr>
      <vt:lpstr>PowerPoint Presentation</vt:lpstr>
      <vt:lpstr>Urbanization &amp; Industrialization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Texas State University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M. Shields</dc:creator>
  <cp:lastModifiedBy>Patricia Shields</cp:lastModifiedBy>
  <cp:revision>64</cp:revision>
  <dcterms:created xsi:type="dcterms:W3CDTF">2013-03-02T20:19:58Z</dcterms:created>
  <dcterms:modified xsi:type="dcterms:W3CDTF">2021-06-14T16:24:55Z</dcterms:modified>
</cp:coreProperties>
</file>