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9" r:id="rId9"/>
    <p:sldId id="263" r:id="rId10"/>
    <p:sldId id="264" r:id="rId11"/>
    <p:sldId id="265" r:id="rId12"/>
    <p:sldId id="270" r:id="rId13"/>
    <p:sldId id="266" r:id="rId14"/>
    <p:sldId id="267" r:id="rId15"/>
    <p:sldId id="268" r:id="rId16"/>
    <p:sldId id="271" r:id="rId17"/>
    <p:sldId id="286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5" r:id="rId27"/>
    <p:sldId id="281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81"/>
    <p:restoredTop sz="96835"/>
  </p:normalViewPr>
  <p:slideViewPr>
    <p:cSldViewPr snapToGrid="0" snapToObjects="1">
      <p:cViewPr varScale="1">
        <p:scale>
          <a:sx n="86" d="100"/>
          <a:sy n="86" d="100"/>
        </p:scale>
        <p:origin x="216" y="1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E0762-262F-A24D-813C-CBDF88D5382E}" type="datetimeFigureOut">
              <a:rPr lang="en-US" smtClean="0"/>
              <a:t>9/23/22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DC12E-21E9-5F40-91B4-04A23A58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53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6BCAB3-EEDB-804C-84DB-9A1F73BEC0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5819BCB-1DB1-8547-B5F1-573D781842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A2EA42-5AB0-3A48-98D3-2C40019EE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34127B-E2EA-D54A-9196-88BD7E7B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5BD2E18-9E14-5F4C-967B-4FAB8A2D5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40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BA54E3-DC76-A142-9F75-E8EA51A7F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283B063-3477-0F4F-A55A-FDB4CCA466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F6E6AE-C4F7-CA41-95E7-0FF570AF6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F2B1B7-5D01-854D-ACA1-E2834DB90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68A8F06-73B9-4A4B-BE70-8254D335D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6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F6551C7-219D-7E4E-A242-ED0649A40D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13ECDF8-09EC-4E49-9C29-B9AF604D4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CAEE9CA-B990-2B40-AB8A-A29CBFD66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5B1CB77-5C7D-064D-AF73-4B374EFD7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8EA589-8DA9-3B4E-B6FB-18D9E5DD5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8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4EF7B9-1669-CD42-A359-092D730FB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312EF0-E336-4E43-82B6-BE95E3494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509E5C1-6921-0A4A-B25C-0ADFA71BA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90AE640-4353-7C44-AED5-EF1EB15EA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DB0EA9-5418-AC46-85D2-76A28F28B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06EBA0-AF24-1F45-8CCB-7CC20DF2A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E51CC62-92E4-EE40-B28D-7F4713B40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FF82C9-799B-7945-A1C0-780EAAAC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6E9B848-66B5-5242-A17F-50C9DA63C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F90A940-1837-9845-8572-B00CB9CA6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5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28CB8C-5617-F144-A0E8-D54E8F906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E3E656-5D17-5C48-88A1-6D904809E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5CE311C-B9B3-2241-8259-82C779A33C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326BA04-3E0C-E548-B774-A27ECA07B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A3C1688-C3B5-8649-89B3-5DE80EB36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2D39A2B-DAC9-8744-ACFC-9C2F5172E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7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3595E2-EE22-CA4B-A3CA-2B57F49AC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2BF88D-C52D-6F4E-A725-9EB37DDCC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A9ACAFC-0AF0-1F42-A5FC-AC2088A765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FEDF8AB-1F63-C847-95CA-20A52A758A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4BEA99F-C9AA-8E48-8FBB-075F05251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3728C6B-E963-2D45-8824-6B910C4BF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D17DF78-C0FD-C249-910B-537B4FC93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B46F76F-1BA9-B445-840F-EA2231BF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0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A57F7F-F5A0-384C-88D9-32EB1007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41E3AD0-E976-9043-B5CC-E415D2439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7F9454B-D2B7-D346-9390-685FD18C0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0D88A49-FA39-D94C-88A1-2376D18A6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7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9567B66-376D-2D41-804E-506A9B1A7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0B30123-755B-1746-A891-D3B7D15A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9BFA5A0-E359-AB42-8900-8FE876B9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53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E504B6-AF08-FF4F-90DD-B4429FFDB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A337E5-B0E5-C447-A0A0-1EE6F0284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703488C-6E95-7241-85DF-A05C1CA05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A345434-AB98-E34B-B11F-3E96606BD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181CAD7-BF9D-304F-9F94-8F5749622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68CBF50-0F70-4F46-8C55-D2090429A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6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3E2E32-8277-B840-98FB-34F98F3BC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473E740-1621-AB49-B3DF-EB33D79103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4FA30E5-FE85-2840-90BC-B8E94D21A5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4F3BC98-124B-C842-BF06-C69AA059E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865286C-1B3B-014A-9277-FD492635F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EEE904-9F17-D849-838F-605069CE0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70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10711AA-02B0-E84D-B429-6055C9102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7E4E9FD-0435-D442-A292-00647DE2D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0473CD-47BE-B64C-AA84-8468B5B302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0FF87-6A70-4B45-B939-07BBCF732000}" type="datetimeFigureOut">
              <a:rPr lang="en-US" smtClean="0"/>
              <a:t>9/23/22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1CD4BAA-4C5B-3747-BCBC-7A9D6F6A3A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B18C64-5268-2944-B44E-63173D39B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DF1C3-97ED-1145-8009-2E0511978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6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Relationship Id="rId3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3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ato.int/cps/en/natohq/topics_69366.htm" TargetMode="External"/><Relationship Id="rId3" Type="http://schemas.openxmlformats.org/officeDocument/2006/relationships/hyperlink" Target="https://www.nato.int/cps/en/natohq/topics_8189.htm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tiff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84E436F-DDF4-FF4B-948A-33294D943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719" y="6123336"/>
            <a:ext cx="2707896" cy="6228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F9B6FA9-AB20-D34A-B9C6-1E9B6A688F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084" y="298764"/>
            <a:ext cx="4291343" cy="18773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0F54E54-86E6-D04F-A692-9EF92803033A}"/>
              </a:ext>
            </a:extLst>
          </p:cNvPr>
          <p:cNvSpPr txBox="1"/>
          <p:nvPr/>
        </p:nvSpPr>
        <p:spPr>
          <a:xfrm>
            <a:off x="253497" y="6123336"/>
            <a:ext cx="285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Ottawa October 21-23, 2022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E14A5F4-AA27-0241-B1B9-349D0E3BFC14}"/>
              </a:ext>
            </a:extLst>
          </p:cNvPr>
          <p:cNvSpPr txBox="1"/>
          <p:nvPr/>
        </p:nvSpPr>
        <p:spPr>
          <a:xfrm>
            <a:off x="4553893" y="3850280"/>
            <a:ext cx="262398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Patricia M. Shields</a:t>
            </a:r>
          </a:p>
          <a:p>
            <a:r>
              <a:rPr lang="en-US" sz="2000" dirty="0"/>
              <a:t>Texas State University</a:t>
            </a:r>
          </a:p>
          <a:p>
            <a:endParaRPr lang="en-US" sz="2000" dirty="0"/>
          </a:p>
          <a:p>
            <a:r>
              <a:rPr lang="en-US" sz="2000" dirty="0"/>
              <a:t>Editor-in-Chief</a:t>
            </a:r>
          </a:p>
          <a:p>
            <a:r>
              <a:rPr lang="en-US" sz="2000" i="1" dirty="0"/>
              <a:t>Armed Forces &amp; Society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CF09AC7-5441-2546-9A3A-E6325E0D0D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2160" y="4357169"/>
            <a:ext cx="1008455" cy="1512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49C929C-BAD9-3445-AFC9-BC8D9AC190A3}"/>
              </a:ext>
            </a:extLst>
          </p:cNvPr>
          <p:cNvSpPr txBox="1"/>
          <p:nvPr/>
        </p:nvSpPr>
        <p:spPr>
          <a:xfrm>
            <a:off x="851027" y="2429557"/>
            <a:ext cx="107435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The Afghanistan War through the Pages of </a:t>
            </a:r>
            <a:r>
              <a:rPr lang="en-US" sz="3000" i="1" dirty="0"/>
              <a:t>Armed Forces &amp; Society </a:t>
            </a:r>
          </a:p>
          <a:p>
            <a:pPr algn="ctr"/>
            <a:r>
              <a:rPr lang="en-US" sz="3000" dirty="0"/>
              <a:t>An Editors Perspective</a:t>
            </a:r>
          </a:p>
        </p:txBody>
      </p:sp>
    </p:spTree>
    <p:extLst>
      <p:ext uri="{BB962C8B-B14F-4D97-AF65-F5344CB8AC3E}">
        <p14:creationId xmlns:p14="http://schemas.microsoft.com/office/powerpoint/2010/main" val="1659616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313FB50-5FC8-D742-A702-67C87866D506}"/>
              </a:ext>
            </a:extLst>
          </p:cNvPr>
          <p:cNvSpPr txBox="1"/>
          <p:nvPr/>
        </p:nvSpPr>
        <p:spPr>
          <a:xfrm>
            <a:off x="1894787" y="410440"/>
            <a:ext cx="4391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Lives of Service members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01BA4B3-3098-6349-AA32-9A986354AB7A}"/>
              </a:ext>
            </a:extLst>
          </p:cNvPr>
          <p:cNvSpPr txBox="1"/>
          <p:nvPr/>
        </p:nvSpPr>
        <p:spPr>
          <a:xfrm>
            <a:off x="797381" y="1391980"/>
            <a:ext cx="652242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Veterans Literature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Traditional themes Transition to civilian life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greater emphasis – PTSD, Disabilities and suicide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more papers on women veterans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7031830-128D-3D45-B5CE-95AEF4F5492B}"/>
              </a:ext>
            </a:extLst>
          </p:cNvPr>
          <p:cNvSpPr txBox="1"/>
          <p:nvPr/>
        </p:nvSpPr>
        <p:spPr>
          <a:xfrm>
            <a:off x="716436" y="3268011"/>
            <a:ext cx="816646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Military Families </a:t>
            </a:r>
            <a:r>
              <a:rPr lang="en-US" sz="2000" dirty="0"/>
              <a:t>(highly cited)</a:t>
            </a:r>
          </a:p>
          <a:p>
            <a:r>
              <a:rPr lang="en-US" sz="2400" dirty="0"/>
              <a:t>       Emphasized the stress associated with multiple deployments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DD5C1CC-8E80-224B-8BAF-62FE94D5E861}"/>
              </a:ext>
            </a:extLst>
          </p:cNvPr>
          <p:cNvSpPr txBox="1"/>
          <p:nvPr/>
        </p:nvSpPr>
        <p:spPr>
          <a:xfrm>
            <a:off x="797381" y="4496089"/>
            <a:ext cx="10442539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Physical and Mental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Prior to war, seldom got a paper on health – Major shift (2015- 2021)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Physical &amp; Mental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Cross category complication – Health of veterans, service members, contractors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1095DC-5A4C-E148-8E48-C540242D98A3}"/>
              </a:ext>
            </a:extLst>
          </p:cNvPr>
          <p:cNvSpPr txBox="1"/>
          <p:nvPr/>
        </p:nvSpPr>
        <p:spPr>
          <a:xfrm>
            <a:off x="797380" y="4496089"/>
            <a:ext cx="10442539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Physical and Mental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Prior to war, seldom got a paper on health – Major shift (2015- 2021)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Physical &amp; Mental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Cross category complication – Health of veterans, service members, contractors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B81BF44-6305-C74F-94F8-D2A5DC9D2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126" y="631595"/>
            <a:ext cx="2980321" cy="1979629"/>
          </a:xfrm>
          <a:prstGeom prst="rect">
            <a:avLst/>
          </a:prstGeom>
          <a:effectLst>
            <a:outerShdw blurRad="88900" dist="1397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3171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81DC9E6-6AAF-B449-B3DC-BF672C78652E}"/>
              </a:ext>
            </a:extLst>
          </p:cNvPr>
          <p:cNvSpPr txBox="1"/>
          <p:nvPr/>
        </p:nvSpPr>
        <p:spPr>
          <a:xfrm>
            <a:off x="823572" y="327263"/>
            <a:ext cx="8597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How the Institution Responded   </a:t>
            </a:r>
            <a:r>
              <a:rPr lang="en-US" sz="2400" dirty="0"/>
              <a:t>AVF smaller force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AA398B1-E66F-9645-8C60-C88558FE3BC5}"/>
              </a:ext>
            </a:extLst>
          </p:cNvPr>
          <p:cNvSpPr txBox="1"/>
          <p:nvPr/>
        </p:nvSpPr>
        <p:spPr>
          <a:xfrm>
            <a:off x="823572" y="1603978"/>
            <a:ext cx="8126264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Reserve forces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Marked uptick in this topic  --  Two special issues (2011/2021)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Topics began to mirror the force – retention, health, family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Transmigrant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E6821E8-0F2C-C94B-9536-BAC8B3B5D1DD}"/>
              </a:ext>
            </a:extLst>
          </p:cNvPr>
          <p:cNvSpPr txBox="1"/>
          <p:nvPr/>
        </p:nvSpPr>
        <p:spPr>
          <a:xfrm>
            <a:off x="823572" y="4417063"/>
            <a:ext cx="997638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Contractor – private security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Effectiveness of contractors, hidden costs as move closer to deployed forces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Missing voices  -- motivation, medical care, new veterans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Unique data – contractor deaths   (secret proprietary info)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F5953A6-A8C9-A346-9CCF-247FC3FF3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6802" y="867219"/>
            <a:ext cx="2549357" cy="2022490"/>
          </a:xfrm>
          <a:prstGeom prst="rect">
            <a:avLst/>
          </a:prstGeom>
          <a:effectLst>
            <a:outerShdw blurRad="114300" dist="165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3A73293-A889-224E-936D-D96238272A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6695" y="3429665"/>
            <a:ext cx="2240213" cy="15103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88900" dist="1143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9849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F183E2-F62E-6641-A679-342FDA14A141}"/>
              </a:ext>
            </a:extLst>
          </p:cNvPr>
          <p:cNvSpPr txBox="1"/>
          <p:nvPr/>
        </p:nvSpPr>
        <p:spPr>
          <a:xfrm>
            <a:off x="415799" y="339619"/>
            <a:ext cx="62192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How the Institution Responded  </a:t>
            </a:r>
            <a:br>
              <a:rPr lang="en-US" sz="3600" dirty="0"/>
            </a:br>
            <a:r>
              <a:rPr lang="en-US" sz="2400" dirty="0"/>
              <a:t>nature of war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20400EA-C233-6947-A17C-16D76DC0092F}"/>
              </a:ext>
            </a:extLst>
          </p:cNvPr>
          <p:cNvSpPr txBox="1"/>
          <p:nvPr/>
        </p:nvSpPr>
        <p:spPr>
          <a:xfrm>
            <a:off x="415799" y="2144404"/>
            <a:ext cx="6735690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Small, Unconventional, Multilateral War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evolving approaches – mindset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Soldiers role, diplomat, peacekeeper…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Relationships with host nationals – </a:t>
            </a:r>
            <a:br>
              <a:rPr lang="en-US" sz="2800" dirty="0"/>
            </a:br>
            <a:r>
              <a:rPr lang="en-US" sz="2800" dirty="0"/>
              <a:t>interpreters/linguists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Challenges of managing – </a:t>
            </a:r>
            <a:br>
              <a:rPr lang="en-US" sz="2800" dirty="0"/>
            </a:br>
            <a:r>
              <a:rPr lang="en-US" sz="2800" dirty="0"/>
              <a:t>New questions/ Old questions new context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AA128C4-5C1D-7C42-B1C9-EFFD0F5E7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286" y="339619"/>
            <a:ext cx="4364680" cy="3933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18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9A8D6FD-A8FD-774E-9905-AFB0AC126C0E}"/>
              </a:ext>
            </a:extLst>
          </p:cNvPr>
          <p:cNvSpPr/>
          <p:nvPr/>
        </p:nvSpPr>
        <p:spPr>
          <a:xfrm>
            <a:off x="778474" y="1340590"/>
            <a:ext cx="10416746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What skills are needed?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Norway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What are soldier roles in this environment?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Germany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What kind of training is needed for unconventional war? 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USA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What factors influence leadership acceptance?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Netherlands</a:t>
            </a:r>
            <a:endParaRPr lang="en-US" sz="2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What are new ways to manage the situation?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Netherlands</a:t>
            </a:r>
            <a:endParaRPr lang="en-US" sz="2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 does the notion of professionalism change?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Australia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 is power understood?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UK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Why do soldiers fight?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USA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 do we integrate Nongovernmental Organizations into the mix?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Turkey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 do civilians cope?   </a:t>
            </a:r>
            <a:r>
              <a:rPr lang="en-US" sz="2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USA</a:t>
            </a:r>
            <a:endParaRPr lang="en-US" sz="2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What are the emotional dimensions of intercultural interactions? </a:t>
            </a:r>
            <a:r>
              <a:rPr lang="en-US" sz="2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Netherlands</a:t>
            </a:r>
            <a:endParaRPr lang="en-US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 was minority representation effected? Armor and Gilroy?  </a:t>
            </a:r>
            <a:r>
              <a:rPr lang="en-US" sz="2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USA</a:t>
            </a:r>
            <a:endParaRPr lang="en-US" sz="2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2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What is the nature of victory?   </a:t>
            </a:r>
            <a:r>
              <a:rPr lang="en-US" sz="2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USA</a:t>
            </a:r>
            <a:endParaRPr lang="en-US" sz="2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48B80E2-F58D-2C48-849C-F22611D27977}"/>
              </a:ext>
            </a:extLst>
          </p:cNvPr>
          <p:cNvSpPr txBox="1"/>
          <p:nvPr/>
        </p:nvSpPr>
        <p:spPr>
          <a:xfrm>
            <a:off x="1680519" y="481914"/>
            <a:ext cx="8223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New questions/ Old questions new context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4CB6072-1AB1-1B41-BC41-560D4276C34A}"/>
              </a:ext>
            </a:extLst>
          </p:cNvPr>
          <p:cNvSpPr txBox="1"/>
          <p:nvPr/>
        </p:nvSpPr>
        <p:spPr>
          <a:xfrm>
            <a:off x="9724768" y="1340590"/>
            <a:ext cx="21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 articles 2 issues+</a:t>
            </a:r>
          </a:p>
        </p:txBody>
      </p:sp>
    </p:spTree>
    <p:extLst>
      <p:ext uri="{BB962C8B-B14F-4D97-AF65-F5344CB8AC3E}">
        <p14:creationId xmlns:p14="http://schemas.microsoft.com/office/powerpoint/2010/main" val="130647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FFA5100-C3F3-D34B-944B-969827DEC1C0}"/>
              </a:ext>
            </a:extLst>
          </p:cNvPr>
          <p:cNvSpPr txBox="1"/>
          <p:nvPr/>
        </p:nvSpPr>
        <p:spPr>
          <a:xfrm>
            <a:off x="1915297" y="531341"/>
            <a:ext cx="3206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Public Opinion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52D0E2A-EEFB-AC40-91B9-12787921A055}"/>
              </a:ext>
            </a:extLst>
          </p:cNvPr>
          <p:cNvSpPr txBox="1"/>
          <p:nvPr/>
        </p:nvSpPr>
        <p:spPr>
          <a:xfrm>
            <a:off x="567727" y="2011338"/>
            <a:ext cx="775205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Public support or lack of support for war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Returning veterans media characterization</a:t>
            </a:r>
            <a:br>
              <a:rPr lang="en-US" sz="3200" dirty="0"/>
            </a:br>
            <a:r>
              <a:rPr lang="en-US" sz="3200" dirty="0"/>
              <a:t>Hero</a:t>
            </a:r>
            <a:br>
              <a:rPr lang="en-US" sz="3200" dirty="0"/>
            </a:br>
            <a:r>
              <a:rPr lang="en-US" sz="3200" dirty="0"/>
              <a:t>Victim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Veterans reaction to media characterization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F892444-5DBC-7349-BD22-54D703DF4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228" y="694481"/>
            <a:ext cx="3823779" cy="2141316"/>
          </a:xfrm>
          <a:prstGeom prst="rect">
            <a:avLst/>
          </a:prstGeom>
          <a:effectLst>
            <a:outerShdw blurRad="63500" dist="1397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5153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108F169-62BD-674A-842D-2DE64BF39BE1}"/>
              </a:ext>
            </a:extLst>
          </p:cNvPr>
          <p:cNvSpPr txBox="1"/>
          <p:nvPr/>
        </p:nvSpPr>
        <p:spPr>
          <a:xfrm>
            <a:off x="2419108" y="671332"/>
            <a:ext cx="47997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Civil Military Relations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6BB9A88-1A6B-4942-916F-6FE0BE3CCBAD}"/>
              </a:ext>
            </a:extLst>
          </p:cNvPr>
          <p:cNvSpPr txBox="1"/>
          <p:nvPr/>
        </p:nvSpPr>
        <p:spPr>
          <a:xfrm>
            <a:off x="748880" y="1770926"/>
            <a:ext cx="1052807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Case of Shirking  General Shinseki’s congressional testimony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Military Covenant  </a:t>
            </a:r>
            <a:br>
              <a:rPr lang="en-US" sz="3200" dirty="0"/>
            </a:br>
            <a:r>
              <a:rPr lang="en-US" sz="3200" dirty="0"/>
              <a:t>UK changed in response to war – improved medical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err="1"/>
              <a:t>Janowitz</a:t>
            </a:r>
            <a:r>
              <a:rPr lang="en-US" sz="3200" dirty="0"/>
              <a:t> – greater applicability </a:t>
            </a:r>
            <a:br>
              <a:rPr lang="en-US" sz="3200" dirty="0"/>
            </a:br>
            <a:r>
              <a:rPr lang="en-US" sz="3200" dirty="0"/>
              <a:t>pragmatism   </a:t>
            </a:r>
            <a:br>
              <a:rPr lang="en-US" sz="3200" dirty="0"/>
            </a:br>
            <a:r>
              <a:rPr lang="en-US" sz="3200" dirty="0"/>
              <a:t>small war context</a:t>
            </a:r>
            <a:br>
              <a:rPr lang="en-US" sz="3200" dirty="0"/>
            </a:br>
            <a:r>
              <a:rPr lang="en-US" sz="3200" dirty="0"/>
              <a:t>Constabulary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61BEAF-DB8E-9E4F-B9E9-716172CE1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3552" y="3968933"/>
            <a:ext cx="2044108" cy="2669856"/>
          </a:xfrm>
          <a:prstGeom prst="rect">
            <a:avLst/>
          </a:prstGeom>
          <a:effectLst>
            <a:outerShdw blurRad="50800" dist="1143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569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FCCA369-BA06-5546-9300-9A59C26153CD}"/>
              </a:ext>
            </a:extLst>
          </p:cNvPr>
          <p:cNvSpPr txBox="1"/>
          <p:nvPr/>
        </p:nvSpPr>
        <p:spPr>
          <a:xfrm>
            <a:off x="1192192" y="1493134"/>
            <a:ext cx="2912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Dark Themes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3FAB149-C136-FD42-BD95-8CAAE0794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388" y="679243"/>
            <a:ext cx="4424612" cy="2433537"/>
          </a:xfrm>
          <a:prstGeom prst="rect">
            <a:avLst/>
          </a:prstGeom>
          <a:effectLst>
            <a:outerShdw blurRad="114300" dist="1524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6ACE79F-C98A-644C-A83B-82C8D17FBADE}"/>
              </a:ext>
            </a:extLst>
          </p:cNvPr>
          <p:cNvSpPr txBox="1"/>
          <p:nvPr/>
        </p:nvSpPr>
        <p:spPr>
          <a:xfrm>
            <a:off x="1035861" y="2790537"/>
            <a:ext cx="817711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Green on blue murder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ISAF caused civilian casualties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Torture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War traumatized offenders – Military Catch 22</a:t>
            </a:r>
          </a:p>
        </p:txBody>
      </p:sp>
    </p:spTree>
    <p:extLst>
      <p:ext uri="{BB962C8B-B14F-4D97-AF65-F5344CB8AC3E}">
        <p14:creationId xmlns:p14="http://schemas.microsoft.com/office/powerpoint/2010/main" val="1225751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83AC50D-0598-3C4C-9F38-2F82A059BBBE}"/>
              </a:ext>
            </a:extLst>
          </p:cNvPr>
          <p:cNvSpPr txBox="1"/>
          <p:nvPr/>
        </p:nvSpPr>
        <p:spPr>
          <a:xfrm>
            <a:off x="717630" y="625560"/>
            <a:ext cx="4029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Postmodern Military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3218CDA-DE13-5F45-B4B1-B58C4FC946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4040" y="354454"/>
            <a:ext cx="2336002" cy="3737861"/>
          </a:xfrm>
          <a:prstGeom prst="rect">
            <a:avLst/>
          </a:prstGeom>
          <a:effectLst>
            <a:outerShdw blurRad="88900" dist="1905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C527376-C6C4-2441-8A35-575D338D5171}"/>
              </a:ext>
            </a:extLst>
          </p:cNvPr>
          <p:cNvSpPr txBox="1"/>
          <p:nvPr/>
        </p:nvSpPr>
        <p:spPr>
          <a:xfrm>
            <a:off x="324197" y="1597306"/>
            <a:ext cx="6618863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Volunteer </a:t>
            </a:r>
            <a:r>
              <a:rPr lang="en-US" sz="3200" dirty="0" smtClean="0"/>
              <a:t>Forces</a:t>
            </a:r>
            <a:r>
              <a:rPr lang="en-US" sz="3200" dirty="0" smtClean="0"/>
              <a:t> </a:t>
            </a:r>
            <a:r>
              <a:rPr lang="en-US" sz="3200" dirty="0" smtClean="0"/>
              <a:t>Major adjustments</a:t>
            </a:r>
            <a:br>
              <a:rPr lang="en-US" sz="3200" dirty="0" smtClean="0"/>
            </a:br>
            <a:r>
              <a:rPr lang="en-US" sz="3200" b="1" dirty="0" smtClean="0"/>
              <a:t>multiple deployments (PTSD health)</a:t>
            </a:r>
            <a:br>
              <a:rPr lang="en-US" sz="3200" b="1" dirty="0" smtClean="0"/>
            </a:br>
            <a:r>
              <a:rPr lang="en-US" sz="3200" b="1" dirty="0" smtClean="0"/>
              <a:t>reserve forces</a:t>
            </a:r>
            <a:br>
              <a:rPr lang="en-US" sz="3200" b="1" dirty="0" smtClean="0"/>
            </a:br>
            <a:r>
              <a:rPr lang="en-US" sz="3200" b="1" dirty="0" smtClean="0"/>
              <a:t>contractors</a:t>
            </a:r>
            <a:br>
              <a:rPr lang="en-US" sz="3200" b="1" dirty="0" smtClean="0"/>
            </a:b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New missions – small wars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Multinational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Management challenges</a:t>
            </a:r>
            <a:br>
              <a:rPr lang="en-US" sz="3200" b="1" dirty="0" smtClean="0"/>
            </a:br>
            <a:r>
              <a:rPr lang="en-US" sz="3200" b="1" dirty="0" smtClean="0"/>
              <a:t>New roles</a:t>
            </a:r>
            <a:br>
              <a:rPr lang="en-US" sz="3200" b="1" dirty="0" smtClean="0"/>
            </a:br>
            <a:r>
              <a:rPr lang="en-US" sz="3200" b="1" dirty="0" err="1" smtClean="0"/>
              <a:t>Janowitz</a:t>
            </a:r>
            <a:r>
              <a:rPr lang="en-US" sz="3200" b="1" dirty="0" smtClean="0"/>
              <a:t> perspective compatible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484BC62-0B39-6044-8277-8B878F08C7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525" y="3816990"/>
            <a:ext cx="3744463" cy="2492409"/>
          </a:xfrm>
          <a:prstGeom prst="rect">
            <a:avLst/>
          </a:prstGeom>
          <a:effectLst>
            <a:outerShdw blurRad="317500" dist="1905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04390BD-788E-384D-8211-EA20A2CA73A9}"/>
              </a:ext>
            </a:extLst>
          </p:cNvPr>
          <p:cNvSpPr txBox="1"/>
          <p:nvPr/>
        </p:nvSpPr>
        <p:spPr>
          <a:xfrm>
            <a:off x="9762756" y="1824112"/>
            <a:ext cx="1893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Biggest Test</a:t>
            </a:r>
          </a:p>
        </p:txBody>
      </p:sp>
    </p:spTree>
    <p:extLst>
      <p:ext uri="{BB962C8B-B14F-4D97-AF65-F5344CB8AC3E}">
        <p14:creationId xmlns:p14="http://schemas.microsoft.com/office/powerpoint/2010/main" val="1671597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665F557-CA8D-124F-ABC0-ADED957C7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24" y="473547"/>
            <a:ext cx="4477316" cy="37310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79D7F3E-6D2C-F746-BD3A-2324C29E1692}"/>
              </a:ext>
            </a:extLst>
          </p:cNvPr>
          <p:cNvSpPr txBox="1"/>
          <p:nvPr/>
        </p:nvSpPr>
        <p:spPr>
          <a:xfrm>
            <a:off x="937549" y="4699322"/>
            <a:ext cx="958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journals.sagepub.com</a:t>
            </a:r>
            <a:r>
              <a:rPr lang="en-US" dirty="0"/>
              <a:t>/topic/collections-</a:t>
            </a:r>
            <a:r>
              <a:rPr lang="en-US" dirty="0" err="1"/>
              <a:t>afs</a:t>
            </a:r>
            <a:r>
              <a:rPr lang="en-US" dirty="0"/>
              <a:t>/afs-1_perspectives_on_the_afghanistan_war/</a:t>
            </a:r>
            <a:r>
              <a:rPr lang="en-US" dirty="0" err="1"/>
              <a:t>afs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86006" y="1214204"/>
            <a:ext cx="47307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Check </a:t>
            </a:r>
            <a:r>
              <a:rPr lang="en-US" sz="3200" smtClean="0"/>
              <a:t>out the virtual Issue!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53435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8E8728-F054-1B42-9BCD-D2C1AA05BBE9}"/>
              </a:ext>
            </a:extLst>
          </p:cNvPr>
          <p:cNvSpPr/>
          <p:nvPr/>
        </p:nvSpPr>
        <p:spPr>
          <a:xfrm>
            <a:off x="6971817" y="2747020"/>
            <a:ext cx="4359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journals.sagepub.com</a:t>
            </a:r>
            <a:r>
              <a:rPr lang="en-US" dirty="0"/>
              <a:t>/</a:t>
            </a:r>
            <a:r>
              <a:rPr lang="en-US" dirty="0" err="1"/>
              <a:t>doi</a:t>
            </a:r>
            <a:r>
              <a:rPr lang="en-US" dirty="0"/>
              <a:t>/full/10.1177/0095327X221088024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7A15FF3-B1BB-8C4A-9A75-FE95BC45DA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923319" y="694481"/>
            <a:ext cx="5312944" cy="56947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A3010C6-F4CB-FB46-B997-5830F40E2FFE}"/>
              </a:ext>
            </a:extLst>
          </p:cNvPr>
          <p:cNvSpPr txBox="1"/>
          <p:nvPr/>
        </p:nvSpPr>
        <p:spPr>
          <a:xfrm>
            <a:off x="6691583" y="4517556"/>
            <a:ext cx="42149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AF&amp;S website search </a:t>
            </a:r>
            <a:endParaRPr lang="en-US" sz="2400" dirty="0"/>
          </a:p>
          <a:p>
            <a:r>
              <a:rPr lang="en-US" sz="2400" b="1" dirty="0" smtClean="0"/>
              <a:t>Key words </a:t>
            </a:r>
            <a:r>
              <a:rPr lang="en-US" sz="2400" dirty="0" smtClean="0"/>
              <a:t>-- </a:t>
            </a:r>
            <a:r>
              <a:rPr lang="en-US" sz="2400" dirty="0" smtClean="0"/>
              <a:t>Shields </a:t>
            </a:r>
            <a:r>
              <a:rPr lang="en-US" sz="2400" dirty="0"/>
              <a:t>Afghanistan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56728B-D6A2-C74A-A894-071FE4F1618A}"/>
              </a:ext>
            </a:extLst>
          </p:cNvPr>
          <p:cNvSpPr txBox="1"/>
          <p:nvPr/>
        </p:nvSpPr>
        <p:spPr>
          <a:xfrm>
            <a:off x="7373073" y="1099595"/>
            <a:ext cx="3250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Find complete article</a:t>
            </a:r>
          </a:p>
        </p:txBody>
      </p:sp>
    </p:spTree>
    <p:extLst>
      <p:ext uri="{BB962C8B-B14F-4D97-AF65-F5344CB8AC3E}">
        <p14:creationId xmlns:p14="http://schemas.microsoft.com/office/powerpoint/2010/main" val="781693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51E44EB-CDAC-AA4F-B03C-F0871A0AB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24" y="473547"/>
            <a:ext cx="4477316" cy="37310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5C2F9D4-AAD5-8E49-A886-A1AF54BFBA60}"/>
              </a:ext>
            </a:extLst>
          </p:cNvPr>
          <p:cNvSpPr txBox="1"/>
          <p:nvPr/>
        </p:nvSpPr>
        <p:spPr>
          <a:xfrm>
            <a:off x="6301212" y="1167897"/>
            <a:ext cx="4112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Virtual Special Issue – </a:t>
            </a:r>
            <a:r>
              <a:rPr lang="en-US" sz="1400" dirty="0"/>
              <a:t>Aug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CE46D7C-2CB3-5848-ABEA-1DB6B397254E}"/>
              </a:ext>
            </a:extLst>
          </p:cNvPr>
          <p:cNvSpPr txBox="1"/>
          <p:nvPr/>
        </p:nvSpPr>
        <p:spPr>
          <a:xfrm>
            <a:off x="5585988" y="2339095"/>
            <a:ext cx="65360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13 commentary on Afghanistan war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this paper part of this special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How did the War influence the content of AF&amp;S?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12B8AB3-EB0D-F540-A688-EC5497432418}"/>
              </a:ext>
            </a:extLst>
          </p:cNvPr>
          <p:cNvSpPr txBox="1"/>
          <p:nvPr/>
        </p:nvSpPr>
        <p:spPr>
          <a:xfrm>
            <a:off x="525102" y="5939073"/>
            <a:ext cx="3865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complete list of the commentary can </a:t>
            </a:r>
          </a:p>
          <a:p>
            <a:r>
              <a:rPr lang="en-US" dirty="0"/>
              <a:t>be found at the end of this ppt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66565EC-BD4D-0342-81BF-CF0E0E2FC9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590" y="4047142"/>
            <a:ext cx="3922161" cy="2610689"/>
          </a:xfrm>
          <a:prstGeom prst="rect">
            <a:avLst/>
          </a:prstGeom>
          <a:effectLst>
            <a:outerShdw blurRad="317500" dist="1905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4848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A189A58-43A0-C040-B92D-C1C9ABC8980D}"/>
              </a:ext>
            </a:extLst>
          </p:cNvPr>
          <p:cNvSpPr/>
          <p:nvPr/>
        </p:nvSpPr>
        <p:spPr>
          <a:xfrm>
            <a:off x="740781" y="497711"/>
            <a:ext cx="11262166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References used in the analysis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Andres, M. D., &amp; </a:t>
            </a:r>
            <a:r>
              <a:rPr lang="en-US" sz="1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Moelker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 (2011). There and back again: How parental experiences affect children’s adjustments in the course of military deployments.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418-447.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Armor, D. J., &amp; Gilroy, C. L. (2010). Changing minority representation in the US military.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223-246.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Arsenault, E. G., &amp; Chiang, C. (2020). The US department of defense and its torture program.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191-213.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Azari, J., </a:t>
            </a:r>
            <a:r>
              <a:rPr lang="en-US" sz="12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Dandeker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&amp; Greenberg, N. (2010). Cultural stress: How interactions with and among foreign populations affect military personnel. </a:t>
            </a:r>
            <a:r>
              <a:rPr lang="en-US" sz="12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585–603.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Bailey, A. K., Drury, M. B., &amp; Grandy, H. (2019). Student veterans’ academic performance before and after the Post–9/11 GI Bill.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101-121.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Bennett, S. E., &amp; Flickinger, R. S. (2009). Americans' knowledge of US military deaths in Iraq, April 2004 to April 2008.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587-604.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Berndtsson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J., </a:t>
            </a:r>
            <a:r>
              <a:rPr lang="en-US" sz="1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Dandeker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&amp; </a:t>
            </a:r>
            <a:r>
              <a:rPr lang="en-US" sz="1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Ydén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K. (2015). Swedish and British public opinion of the armed forces after a decade of war.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307-328.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Blair, J. D., Stanley, J., &amp; Whitehead, C. J. (1992). A stakeholder management perspective on military health care.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548-575.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Bierman, A., &amp;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Kelty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R. (2018). Subjective Cohesion as Stress Buffer Among Civilians Working with the Military in Iraq and Afghanistan.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44(2), 238–260. https://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/10.1177/0095327X17707203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Brænder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(2016). Adrenalin junkies: Why soldiers return from war wanting more.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42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3-25.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</a:p>
          <a:p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Bryan, C. J., Wood, D., </a:t>
            </a:r>
            <a:r>
              <a:rPr lang="en-US" sz="12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Applegarth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&amp; Bryan, A. O. (2020). Subtypes of Mental Health Stigma and Barriers to Care Among National Guard Personnel: Results of a Latent Class Analysis.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2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2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424-437.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059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9E9F647-2487-DE48-B85C-035575F9FFD8}"/>
              </a:ext>
            </a:extLst>
          </p:cNvPr>
          <p:cNvSpPr/>
          <p:nvPr/>
        </p:nvSpPr>
        <p:spPr>
          <a:xfrm>
            <a:off x="520861" y="756549"/>
            <a:ext cx="1121586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Burdett, H., Woodhead, C., Iversen, A. C.,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Wessely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Dandeker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&amp; Fear, N. T. (2013). “Are you a veteran?” Understanding of the term “veteran” among UK ex-service personnel: A research note.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751-759.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Burrelli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D. F. (1992). HIV-1/AIDS and US military manpower policy.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452-475.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Bury, P. (2017). Recruitment and Retention in British Army Reserve Logistics Units.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43(4), 608–631. https://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/10.1177/0095327X16657320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Bury, P. (2019). The Changing Nature of Reserve Cohesion: A Study of Future Reserves 2020 and British Army Reserve Logistic Units.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45(2), 310–332. https://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/10.1177/0095327X17728917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Camacho, P. R. (2007). Veterans and veteran’s issues.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33(3), 313–315. 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Camacho, P. R., &amp; Hauser, W. L. (2007). Civil–Military Relations—Who Are the Real Principals? A Response to “Courage in the Service of Virtue: The Case of General Shinseki's Testimony before the Iraq War”.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34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122-137.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Camacho, P. (2010). A forum on privatization with comments on the relevant literature found in Armed Forces &amp; Society.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647-659</a:t>
            </a:r>
            <a:r>
              <a:rPr lang="en-US" sz="105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Canan-Sokullu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Ş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(2012). Domestic support for wars: a cross-case and cross-country analysis.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38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117-141.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Campbell, D. J., &amp; Campbell, K. M. (2010). Soldiers as police officers/police officers as soldiers: Role evolution and revolution in the United States.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327-350.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Canby, S. L. (1978). European Mobilization: U.S. and NATO Reserves.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227–244.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Chew, E. (2014). How big powers fight small wars: Contending traditions of asymmetry in the British and American ways of war.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17-48.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Cochran, S. T. (2014). The Civil–Military Divide in protracted small war: An alternative view of military leadership preferences and war termination.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71-95.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Coletta, D. (2007). Courage in the Service of Virtue: The Case of General Shinseki's Testimony before the Iraq War.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34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109-121.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Cohn, L. P. (2011). It Wasn’t in My Contract: Security Privatization and Civilian Control.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37(3), 381–398. https://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/10.1177/0095327X10388135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Cooper, L., Caddick, N.,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Godier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L., Cooper, A., &amp;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Fossey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(2018). Transition from the military into civilian life: An exploration of cultural competence.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156-177.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627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2B3EDB1-6AC0-AA44-BFDB-328A5FBF054D}"/>
              </a:ext>
            </a:extLst>
          </p:cNvPr>
          <p:cNvSpPr/>
          <p:nvPr/>
        </p:nvSpPr>
        <p:spPr>
          <a:xfrm>
            <a:off x="717630" y="949917"/>
            <a:ext cx="1090335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Crosbie, T., &amp;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Kleykamp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(2018a). Fault lines of the American military profession.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521-543.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Crosbie, T., &amp;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Kleykamp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(2018b). Ethical lapses and the military profession: Three problems and a solution.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748-757.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Crowley, K., &amp;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Sandhoff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(2017). Just a girl in the army: US Iraq war veterans negotiating femininity in a culture of masculinity.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221-237.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Dandeker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Wessely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Iversen, A., &amp; Ross, J. (2006). What's in a name? Defining and caring for “Veterans” the United Kingdom in international perspective.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161-177.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Dandeker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Eversden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-French, C., Greenberg, N., Hatch, S., Riley, P., van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Staden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L., &amp;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Wessely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(2010). Laying Down Their Rifles: The changing influences on the retention of volunteer British army reservists returning from Iraq, 2003—2006.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36(2), 264–289. 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Dimiceli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 E., Steinhardt, M. A., &amp; Smith, S. E. (2010). Stressful experiences, coping strategies, and predictors of health-related outcomes among wives of deployed military servicemen.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351-373.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Eichler, M. (2017). Add female veterans and stir? A feminist perspective on gendering veterans research.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674-694.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Faulk, K. E., Gloria, C. T.,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Cance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 D., &amp; Steinhardt, M. A. (2012). Depressive symptoms among US military spouses during deployment: The protective effect of positive emotions.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38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373-390.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Feinstein, Y. (2015). The thin line between “Crazy” and “Hero” Exploring the multiple statuses of US veterans in a work-therapy program.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3-22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Firestone, J. M., &amp; Harris, R. J. (2009). Sexual Harassment in the U.S. Military Reserve Component: A Preliminary Analysis.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36(1), 86–102. 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Flores, D. (2017). Politicization beyond politics: Narratives and mechanisms of Iraq war veterans’ activism.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164-182.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Fogarty, F. (2015). Backing the Bundeswehr: A research note regarding the state of German civil–military affairs.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742-755.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575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E324F7BD-7C43-B047-912E-A115613C3FD0}"/>
              </a:ext>
            </a:extLst>
          </p:cNvPr>
          <p:cNvSpPr/>
          <p:nvPr/>
        </p:nvSpPr>
        <p:spPr>
          <a:xfrm>
            <a:off x="358815" y="722766"/>
            <a:ext cx="10683433" cy="5101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Forster, A. (2012). The Military Covenant and British civil–military relations: Letting the genie out of the bottle.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38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273-290.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Franke, V., &amp; Von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Boemcken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(2011). Guns for hire: Motivations and attitudes of private security contractors.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725-742.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Giegerich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B., &amp; von </a:t>
            </a:r>
            <a:r>
              <a:rPr lang="en-US" sz="105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Hlatky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(2020). Experiences may vary: NATO and cultural interoperability in Afghanistan.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495–516.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(2005). Will Citizens Be Soldiers? Examining Retention of Reserve Component Soldiers. Armed Forces &amp; Society, 31(3), 353–383. https://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/10.1177/0095327X0503100303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(2008). Institutional Motives for Serving in the U.S. Army National Guard: Implications for Recruitment, Retention, and Readiness. Armed Forces &amp; Society, 34(2), 230–258. https://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/10.1177/0095327X06293864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(2009). After 9/11, What Kind of Reserve Soldier?: Considerations Given to Emerging Demands, Organizational Orientation, and Individual Commitment. Armed Forces &amp; Society, 35(2), 214–240. https://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/10.1177/0095327X07312490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(2009a). Being a Reserve Soldier: A Matter of Social Identity.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38–64.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(2011). Reserve Forces—After the Cold War: An International Perspective.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37(2), 209–215. 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(2011a). Contradictory and Complementary Identities of U.S. Army Reservists: A Historical Perspective.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261–283.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(2011b). Reserve Identities: What Are They? And Do They Matter? An Empirical Examination. Armed Forces &amp; Society, 37(4), 619–635. 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Griffith, J., &amp; Bryan, C. J. (2016). Suicides in the U.S. Military: Birth Cohort Vulnerability and the All-Volunteer Force. Armed Forces &amp; Society, 42(3), 483–500. https://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/10.1177/0095327X15614552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Griffith, J. (2020). Community service and voting among veterans and nonveterans using a national sample of college undergraduates.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323-341.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Griffith, J., &amp; Vaitkus, M. (2013). Perspectives on suicide in the Army National Guard.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628-653.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Hajjar, R. M. (2010). A new angle on the US military’s emphasis on developing cross-cultural competence: Connecting in-ranks’ cultural diversity to cross-cultural competence.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247-263.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0565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E429A47-F72B-864A-BF27-927D52054EBF}"/>
              </a:ext>
            </a:extLst>
          </p:cNvPr>
          <p:cNvSpPr/>
          <p:nvPr/>
        </p:nvSpPr>
        <p:spPr>
          <a:xfrm>
            <a:off x="462988" y="416689"/>
            <a:ext cx="10833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Hajjar, R. M. (2014). Military warriors as peacekeeper–diplomats: building productive relationships with foreign counterparts in the contemporary military advising mission.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647-672.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Hajjar, R. M. (2017). Effectively working with military linguists: Vital intercultural intermediaries.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92–114.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Harrison, D., &amp;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Laliberté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 (2008). The competing claims of operational effectiveness and human rights in the Canadian context.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34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208-229.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Harrison, D., Robson, K., Albanese, P., Sanders, C., &amp; Newburn-Cook, C. (2011). The Impact of Shared Location on the Mental Health of Military and Civilian Adolescents in a Community Affected by Frequent Deployments: A Research Note. 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550–560.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Hauser, W. L. (2006). How Not to Lose in Iraq: A Commentary on Dr. Alice Hills’s “Fear and Loathing in Falluja”.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640-644.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Heinecken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 (2003). Facing a Merciless Enemy: 1W/AIDS and the South African Armed Forces.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29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281–300.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Heinecken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 (2014). Outsourcing Public Security: The Unforeseen Consequences for the Military Profession. Armed Forces &amp; Society, 40(4), 625–646.</a:t>
            </a: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Hills, A. (2006). Fear and loathing in Falluja.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623-639.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Hines, L. A., Gribble, R.,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Wessely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Dandeker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&amp; Fear, N. T. (2015). Are the armed forces understood and supported by the public? A view from the United Kingdom.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688-713.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Hipes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Lucas, J. W., &amp;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Kleykamp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(2015). Status-and stigma-related consequences of military service and PTSD: Evidence from a laboratory experiment.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477-495.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Hinojosa, R., Hinojosa, M. S., &amp; Nguyen, J. (2019). Military service and physical capital: Framing musculoskeletal disorders among American military veterans using Pierre Bourdieu’s theory of cultural capital.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268-290.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Holmes-Eber, P.,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Tarzi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E., &amp; Maki, B. (2016). US marines’ attitudes regarding cross-cultural capabilities in military operations: A research note.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42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741-751.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Hoiberg, A., &amp; White, J. F. (1992). Health status of women in the armed forces.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514-533.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Humensky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 L., Jordan, N., 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Stroupe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K. T., &amp; Hynes, D. M. (2013). How are Iraq/Afghanistan-era veterans faring in the labor market?.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158-183.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Jansen M. &amp; </a:t>
            </a:r>
            <a:r>
              <a:rPr lang="en-US" sz="105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Delahaij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R. Leadership acceptance through the lens of social identity theory: A case study of military leadership in Afghanistan. </a:t>
            </a:r>
            <a:r>
              <a:rPr lang="en-US" sz="105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2020;46(4):657-676.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Jans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N., &amp; Frazer-</a:t>
            </a:r>
            <a:r>
              <a:rPr lang="en-US" sz="105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Jans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 (2009). Still the “pragmatic professional”? Pre-and post-9/11 professional orientation in the Australian military.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5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05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241-265.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655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4F43155-2C5F-B149-8DBE-C762221A56A5}"/>
              </a:ext>
            </a:extLst>
          </p:cNvPr>
          <p:cNvSpPr/>
          <p:nvPr/>
        </p:nvSpPr>
        <p:spPr>
          <a:xfrm>
            <a:off x="555584" y="577453"/>
            <a:ext cx="983848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Kelty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R., &amp; Bierman, A. (2013). Ambivalence on the front lines: Perceptions of contractors in Iraq and Afghanistan.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5-27.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Kleykamp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Hipes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&amp; MacLean, A. (2018). Who supports US veterans and who exaggerates their support?.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92-115.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Kolditz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T. A. (2006). Research in In Extremis Settings: Expanding the critique of ‘Why They Fight.’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655–658.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Krueger, J. S., &amp; Pedraza, F. I. (2012). Missing voices: War attitudes among military service-connected civilians.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391-412.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Kysar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-Moon, A.,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Mustillo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(2019). Race/ethnicity and traumatic brain injury: Are there disparities in positive screenings and diagnoses among service members returning from Afghanistan and Iraq?.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155-176.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Lammers, C. J. (2014). The American occupation regime in comparative perspective: the case of Iraq.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49-70.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Landes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D., London, A. S., &amp; Wilmoth, J. M. (2021). Service-connected disability and the veteran mortality disadvantage.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457-479.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Lara-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Cinisomo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Han, B.,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Neuhausen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 (2020). Exploring the Role of Depressive Symptoms, Service Members, and Spousal Demographic Characteristics on Military Spousal Employment.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397-423.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Lomsky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-Feder, E., </a:t>
            </a:r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Gazit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N., &amp; Ben-Ari, E. (2008). Reserve Soldiers as </a:t>
            </a:r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Transmigrants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Moving between the Civilian and Military Worlds.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34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593–614. 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Linn, S., Linn, R., Segal, D. R.,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Sheps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Levi, L.,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Revach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(1992). Life satisfaction among Israeli soldiers with penetrating head wounds.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534-547.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MacCoun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 J., Kier, E., &amp; Belkin, A. (2006). Does social cohesion determine motivation in combat?: An old question with an old answer.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646–654.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Mandel, R. (2007). Reassessing victory in warfare.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33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461–495.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Mannitz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(2011). Redefining soldierly role models in Germany.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680-700.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McCoy, K. E. (2010). Beyond civil—military relations: reflections on civilian control of a private, multinational workforce.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671-694.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Moelker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 (2014). The Genesis of the “Dutch approach” to asymmetric conflicts: Operations in </a:t>
            </a:r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Uruzgan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the “softly, softly” manner of approaching the </a:t>
            </a:r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Taleban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96–117.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Moradi, B., &amp; Miller, L. (2010). Attitudes of Iraq and Afghanistan war veterans toward gay and lesbian service members.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397-419.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Moskos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Williams, J., &amp; Segal, D. (2000).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Postmodern Military: Armed Forces after the Cold War 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Oxford University Press.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USA 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051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6E59BB0-3CC9-C240-AA7E-6B378D4553F9}"/>
              </a:ext>
            </a:extLst>
          </p:cNvPr>
          <p:cNvSpPr/>
          <p:nvPr/>
        </p:nvSpPr>
        <p:spPr>
          <a:xfrm>
            <a:off x="405112" y="297434"/>
            <a:ext cx="11053825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Mustillo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A.,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Kysar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-Moon, A. (2017). Race, Gender, and Post-Traumatic Stress Disorder in the US Military: Differential Vulnerability?.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322-345.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Neill-Harris, K. A., Resnick, S., Wilson-John, W. M., Miller-Stevens, K.,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Vandecar-Burdin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T., &amp; Morris, J. C. (2016). Assessing partnerships between the military and civilian agencies to meet transitioning service members’ needs.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42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585-604.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North Atlantic Treaty Organization (NATO). (2021a). ISAF’s mission in Afghanistan (2001 – 2014) (Archived). </a:t>
            </a:r>
            <a:r>
              <a:rPr lang="en-US" sz="10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https://www.nato.int/cps/en/natohq/topics_69366.htm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North Atlantic Treaty Organization (NATO). (2021b). NATO and Afghanistan. </a:t>
            </a:r>
            <a:r>
              <a:rPr lang="en-US" sz="10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https://www.nato.int/cps/en/natohq/topics_8189.htm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Oh, D., &amp; Berry, F. S. (2021). The individual health insurance mandate and veterans’ health coverage.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248-275.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Parrott, S., Albright, D. L.,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Dyche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&amp; Steele, H. G. (2019). Hero, charity case, and victim: How US news media frame military veterans on Twitter.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702-722.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Perez Jr, C. (2012). The soldier as lethal warrior and cooperative political agent: On the soldier’s ethical and political obligations toward the indigenous other.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177-204.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Perliger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(2011). The changing nature of the Israeli reserve forces: Present crises and future challenges.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216-238.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Petersohn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U. (2013). The effectiveness of contracted coalitions: Private security contractors in Iraq.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467-488.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Popescu, I. (2019). Pragmatism and practicality: Rethinking US civil–military relations models for a turbulent era.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198-205.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Prokos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Cabage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 N. (2017). Women military veterans, disability, and employment.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346-367.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Resteigne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D.,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Soeters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 (2009). Managing militarily.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307-332.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Rietjens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J. (2008). Managing civil-military cooperation: experiences from the Dutch provincial reconstruction team in Afghanistan.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173-207.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Riley, J.,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Gambone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D. (2016). Old wounds, new warriors: The problem of contractor medical care during and after contemporary American contingency operations.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42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344-361.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Rothberg, J. M., Harris, J. J.,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Jellen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 K., &amp; Pickle, R. (1985). Illness and health of the US battalion in the Sinai MFO deployment.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413-426.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Schut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De Graaff, M. C.,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Verweij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D. (2015). Moral emotions during military deployments of Dutch forces: A qualitative study on moral emotions in intercultural interactions.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616-638.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Scott, W. J. (1992). PTSD and Agent Orange: Implications for a sociology of veterans' issues.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592-612.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Scott, W. J., McCone, D. R., &amp; Mastroianni, G. R. (2009). The deployment experiences of Ft. Carson's soldiers in Iraq: Thinking about and training for full-spectrum warfare.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460-476.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70914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3163DC9-6822-C947-A5D8-3F7CE5A11A02}"/>
              </a:ext>
            </a:extLst>
          </p:cNvPr>
          <p:cNvSpPr/>
          <p:nvPr/>
        </p:nvSpPr>
        <p:spPr>
          <a:xfrm>
            <a:off x="312516" y="237995"/>
            <a:ext cx="10961225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Seamone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Sreenivasan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McGuire, J.,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Smee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D., Clark, S., &amp; Dow, D. (2018). A rehabilitative justice pathway for war-traumatized offenders caught in the military misconduct catch-22.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139-155.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Shields, P. M. (2011). An American perspective on 21st Century expeditionary mindset and core values: A review of the literature. In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Furst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H. and Kummel, G. (eds.)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Core values and the expeditionary mindset: Armed forces in metamorphosis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(pp. 15-35). Nomos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Verlagsgesellschaft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mbH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&amp; Co. KG.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Shields, P. M. (2020). Dynamic intersection of military and society. In ed.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Sookermany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Handbook of military sciences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1-23.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Shortland, N., Sari, H., &amp; Nader, E. (2019). Recounting the dead: An analysis of ISAF caused civilian casualties in Afghanistan.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122-139.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Shortland, N., Nader, E., Sari, H.,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Palasinski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Hilland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 (2019a). Murder on Maneuver: Exploring green-on-blue attacks in Afghanistan.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368-388</a:t>
            </a:r>
            <a:r>
              <a:rPr lang="en-US" sz="10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Sieg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H. M. (2014). How the transformation of military power leads to increasing asymmetries in warfare? From the battle of Omdurman to the Iraq Insurgency.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332-356.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Simon, C. A.,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Lovrich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N. P., Liu, B., &amp; Wei, Y. D. (2018). Citizen support for military expenditure post–9/11: Exploring the role of race, ethnicity, and place of birth.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688-706.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Sirin, C. V. (2012). Public support for military interventions across levels of political information and stages of intervention: The case of the Iraq War.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252-272.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Skomorovsky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A., &amp; Bullock, A. (2017). The impact of deployment on children from Canadian military families.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654-673.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Sookermany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M. (2011). The embodied soldier: Towards a new epistemological foundation of soldiering skills in the (post) modernized Norwegian armed forces.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469-493.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Sookermany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M. (2012). What is a skillful soldier? An epistemological foundation for understanding military skill acquisition in (post) modernized armed forces.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582-603.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Spera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 (2009). Spouses' ability to cope with deployment and adjust to Air Force family demands: Identification of risk and protective factors.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286-306.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Spera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</a:t>
            </a:r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Matto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H. C., &amp; Travis, W. (2015). Research note: Satisfaction with Air Force way of life pre- and post-9/11.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734–741.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Stanley, E. A., &amp; Larsen, K. L. (2021). Difficulties with emotion regulation in the contemporary US Armed Forces: Structural contributors and potential solutions.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77-105.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Swed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O., Kwon, J.,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Feldscher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B., &amp; Crosbie, T. (2020). The corporate war dead: New perspectives on the demographics of American and British Contractors.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3-24.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Swed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O., Sheehan, C. M., &amp; Butler, J. S. (2020a). The digital divide and veterans’ health: Differences in self-reported health by internet usage.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238-258.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Travis, D. S. (2017). Saving Samuel Huntington and the need for pragmatic civil–military relations.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395-414.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Travis, D. S. (2018). Discovering the fault lines in American civil–military relations.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731-747.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503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E11EBD2-F7A1-7A4C-BB42-C1A77FF3B4B5}"/>
              </a:ext>
            </a:extLst>
          </p:cNvPr>
          <p:cNvSpPr/>
          <p:nvPr/>
        </p:nvSpPr>
        <p:spPr>
          <a:xfrm>
            <a:off x="1331088" y="1107884"/>
            <a:ext cx="972273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Travis, D. S. (2020). Decoding Morris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Janowitz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Limited war and pragmatic doctrine.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68-91.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Van Dijk, A.,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Soeters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J., &amp; de Ridder, R. (2010). Smooth translation? A research note on the cooperation between Dutch service personnel and local interpreters in Afghanistan.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(5), 917-925.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Van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Slyke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 D., &amp; Armstrong, N. J. (2020). Communities serve: a systematic review of need assessments on US veteran and Military-Connected populations.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564-594.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Van Winkle, E. P., &amp; Lipari, R. N. (2015). The impact of multiple deployments and social support on stress levels of women married to active duty servicemen.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41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395-412.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Vest, B. M. (2013). Citizen, Soldier, or Citizen-Soldier? Negotiating Identity in the US National Guard.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602–627. 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Vogel, J. A. (1992). Obesity and its relation to physical fitness in the US military.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497-513.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Walker, D. I. (2013). Anticipating army exit: Identity constructions of final year UK career soldiers.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284-304.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Weichong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O., &amp; Chong, A. (2014). Waging “Small Wars” in the New Millennium: Chameleonic Missions and Virtual Aggression—An Introduction.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3-16.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Wheeler, A. R., &amp; Torres Stone, R. A. (2010). Exploring stress and coping strategies among National Guard spouses during times of deployment: A research note.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545-557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White, A. (2018). Beyond Iraq: The socioeconomic trajectories of private military veterans.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387-407.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Wolfe-Clark, A. L., &amp; Bryan, C. J. (2017). Integrating two theoretical models to understand and prevent military and veteran suicide.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478-499.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Wong, L. (2006). Combat motivation in today’s soldiers: U.S. Army War College Strategic Studies Institute.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32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659–663.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Yalçınkaya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H. (2013). The nongovernmental organizations–military security collaboration mechanism: Afghanistan NGO Safety Office.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489-510.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Zellman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 L., Gates, S. M.,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Moini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 S.,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Suttorp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(2009). Meeting family and military needs through military child care.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Armed Forces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437-459.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025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C3666B0-E794-1D44-8CEA-E39111C9E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8255" y="171379"/>
            <a:ext cx="3810000" cy="254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1D5D8BB-E73B-0947-815D-07FD4A177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98" y="3735634"/>
            <a:ext cx="3810000" cy="2374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8444B63-242A-404D-AA91-5A0346BEB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595" y="536615"/>
            <a:ext cx="3810000" cy="284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5E9B322-FB17-E448-B218-3D1612F75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5262" y="1563828"/>
            <a:ext cx="3810000" cy="2565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8E577B0-5362-9C49-BB0C-614E936A77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9504" y="3993799"/>
            <a:ext cx="6489700" cy="2781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17043" y="636771"/>
            <a:ext cx="2599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Journal like a forest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961744" y="3177915"/>
            <a:ext cx="3145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Editor Steward of forest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81741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06C7F37-7399-7643-8CA1-DF3D0B810C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98" y="967450"/>
            <a:ext cx="3251200" cy="4876800"/>
          </a:xfrm>
          <a:prstGeom prst="rect">
            <a:avLst/>
          </a:prstGeom>
          <a:effectLst>
            <a:outerShdw blurRad="101600" dist="165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7972E32-7AAE-C24F-BBED-88E37C542111}"/>
              </a:ext>
            </a:extLst>
          </p:cNvPr>
          <p:cNvSpPr txBox="1"/>
          <p:nvPr/>
        </p:nvSpPr>
        <p:spPr>
          <a:xfrm>
            <a:off x="5011839" y="1319514"/>
            <a:ext cx="3936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Began Editing – Feb. 2001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E864F78-0F69-434C-813E-C1B82D11E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209" y="3636378"/>
            <a:ext cx="3916344" cy="2207872"/>
          </a:xfrm>
          <a:prstGeom prst="rect">
            <a:avLst/>
          </a:prstGeom>
          <a:effectLst>
            <a:outerShdw blurRad="127000" dist="152400" dir="8100000" sx="101000" sy="101000" algn="tr" rotWithShape="0">
              <a:prstClr val="black">
                <a:alpha val="47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D5FD9CB-4E49-1A48-919D-39C744DC9FD0}"/>
              </a:ext>
            </a:extLst>
          </p:cNvPr>
          <p:cNvSpPr txBox="1"/>
          <p:nvPr/>
        </p:nvSpPr>
        <p:spPr>
          <a:xfrm>
            <a:off x="8715736" y="6204030"/>
            <a:ext cx="151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Sept. 2001</a:t>
            </a:r>
          </a:p>
        </p:txBody>
      </p:sp>
    </p:spTree>
    <p:extLst>
      <p:ext uri="{BB962C8B-B14F-4D97-AF65-F5344CB8AC3E}">
        <p14:creationId xmlns:p14="http://schemas.microsoft.com/office/powerpoint/2010/main" val="2790969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B3DA1C27-9FF1-D44C-A4F3-CCCD3B06A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218573"/>
              </p:ext>
            </p:extLst>
          </p:nvPr>
        </p:nvGraphicFramePr>
        <p:xfrm>
          <a:off x="648183" y="868101"/>
          <a:ext cx="10301468" cy="5843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4860">
                  <a:extLst>
                    <a:ext uri="{9D8B030D-6E8A-4147-A177-3AD203B41FA5}">
                      <a16:colId xmlns:a16="http://schemas.microsoft.com/office/drawing/2014/main" xmlns="" val="2519172730"/>
                    </a:ext>
                  </a:extLst>
                </a:gridCol>
                <a:gridCol w="8366608">
                  <a:extLst>
                    <a:ext uri="{9D8B030D-6E8A-4147-A177-3AD203B41FA5}">
                      <a16:colId xmlns:a16="http://schemas.microsoft.com/office/drawing/2014/main" xmlns="" val="2903009020"/>
                    </a:ext>
                  </a:extLst>
                </a:gridCol>
              </a:tblGrid>
              <a:tr h="292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Important Dates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          Influential Events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4185127255"/>
                  </a:ext>
                </a:extLst>
              </a:tr>
              <a:tr h="292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September 2001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Attack on US by terrorists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76341267"/>
                  </a:ext>
                </a:extLst>
              </a:tr>
              <a:tr h="5537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October 2001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US and British Air campaign in Afghanistan to root out al-Qaida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Operation Enduring Freedom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222004276"/>
                  </a:ext>
                </a:extLst>
              </a:tr>
              <a:tr h="5537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December 2001 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International Security Assistance Force (ISAF) begun (Multinational force) Mandated by UN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847243544"/>
                  </a:ext>
                </a:extLst>
              </a:tr>
              <a:tr h="292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March 2003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Iraq war begins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1588499587"/>
                  </a:ext>
                </a:extLst>
              </a:tr>
              <a:tr h="47199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August 2003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NATO takes over ISAF –.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3940463445"/>
                  </a:ext>
                </a:extLst>
              </a:tr>
              <a:tr h="4701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2006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ISAF expanded to cover the whole country. Nation building mission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385150123"/>
                  </a:ext>
                </a:extLst>
              </a:tr>
              <a:tr h="292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2007 - 2008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Insurgency grows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674468058"/>
                  </a:ext>
                </a:extLst>
              </a:tr>
              <a:tr h="292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2009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New counter insurgency launched   40,000 new troops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647068621"/>
                  </a:ext>
                </a:extLst>
              </a:tr>
              <a:tr h="292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December 2011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 Iraq war ends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467291534"/>
                  </a:ext>
                </a:extLst>
              </a:tr>
              <a:tr h="4701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December 2014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ISAF ended as did NATO’s responsibility. 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237482309"/>
                  </a:ext>
                </a:extLst>
              </a:tr>
              <a:tr h="4701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January 2015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NATO launched Resolute Support Mission - training the Afghan security forces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3098314856"/>
                  </a:ext>
                </a:extLst>
              </a:tr>
              <a:tr h="4701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February 2020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effectLst/>
                        </a:rPr>
                        <a:t>US and Taliban sign agreement to withdraw international forces by May 2021</a:t>
                      </a:r>
                      <a:endParaRPr lang="en-US" sz="1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228551024"/>
                  </a:ext>
                </a:extLst>
              </a:tr>
              <a:tr h="5537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August 2021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effectLst/>
                        </a:rPr>
                        <a:t>Withdrawal of forces.  Evacuation of 120,000 people airlifted from the Afghanistan airport. </a:t>
                      </a:r>
                      <a:endParaRPr lang="en-US" sz="1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270" marR="65270" marT="0" marB="0"/>
                </a:tc>
                <a:extLst>
                  <a:ext uri="{0D108BD9-81ED-4DB2-BD59-A6C34878D82A}">
                    <a16:rowId xmlns:a16="http://schemas.microsoft.com/office/drawing/2014/main" xmlns="" val="291310902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EC078A-279D-FC48-821F-797230EAD2D7}"/>
              </a:ext>
            </a:extLst>
          </p:cNvPr>
          <p:cNvSpPr txBox="1"/>
          <p:nvPr/>
        </p:nvSpPr>
        <p:spPr>
          <a:xfrm>
            <a:off x="3889095" y="219919"/>
            <a:ext cx="4127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Afghanistan War Timetable</a:t>
            </a:r>
          </a:p>
        </p:txBody>
      </p:sp>
    </p:spTree>
    <p:extLst>
      <p:ext uri="{BB962C8B-B14F-4D97-AF65-F5344CB8AC3E}">
        <p14:creationId xmlns:p14="http://schemas.microsoft.com/office/powerpoint/2010/main" val="2131175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83AC50D-0598-3C4C-9F38-2F82A059BBBE}"/>
              </a:ext>
            </a:extLst>
          </p:cNvPr>
          <p:cNvSpPr txBox="1"/>
          <p:nvPr/>
        </p:nvSpPr>
        <p:spPr>
          <a:xfrm>
            <a:off x="717630" y="625560"/>
            <a:ext cx="3610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Postmodern Military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3218CDA-DE13-5F45-B4B1-B58C4FC946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2034" y="251549"/>
            <a:ext cx="2476982" cy="3963445"/>
          </a:xfrm>
          <a:prstGeom prst="rect">
            <a:avLst/>
          </a:prstGeom>
          <a:effectLst>
            <a:outerShdw blurRad="88900" dist="1905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C527376-C6C4-2441-8A35-575D338D5171}"/>
              </a:ext>
            </a:extLst>
          </p:cNvPr>
          <p:cNvSpPr txBox="1"/>
          <p:nvPr/>
        </p:nvSpPr>
        <p:spPr>
          <a:xfrm>
            <a:off x="324197" y="1597306"/>
            <a:ext cx="554934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Volunteer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New missions – small wars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Multinational divisions –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led international organizations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484BC62-0B39-6044-8277-8B878F08C7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525" y="3816990"/>
            <a:ext cx="3744463" cy="2492409"/>
          </a:xfrm>
          <a:prstGeom prst="rect">
            <a:avLst/>
          </a:prstGeom>
          <a:effectLst>
            <a:outerShdw blurRad="317500" dist="1905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04390BD-788E-384D-8211-EA20A2CA73A9}"/>
              </a:ext>
            </a:extLst>
          </p:cNvPr>
          <p:cNvSpPr txBox="1"/>
          <p:nvPr/>
        </p:nvSpPr>
        <p:spPr>
          <a:xfrm>
            <a:off x="9435044" y="2633414"/>
            <a:ext cx="1893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Biggest Test</a:t>
            </a:r>
          </a:p>
        </p:txBody>
      </p:sp>
    </p:spTree>
    <p:extLst>
      <p:ext uri="{BB962C8B-B14F-4D97-AF65-F5344CB8AC3E}">
        <p14:creationId xmlns:p14="http://schemas.microsoft.com/office/powerpoint/2010/main" val="3324909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A8933F6-132D-1644-9187-4D20CE384825}"/>
              </a:ext>
            </a:extLst>
          </p:cNvPr>
          <p:cNvSpPr txBox="1"/>
          <p:nvPr/>
        </p:nvSpPr>
        <p:spPr>
          <a:xfrm>
            <a:off x="1319514" y="763929"/>
            <a:ext cx="82997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How was this test reflected in the </a:t>
            </a:r>
          </a:p>
          <a:p>
            <a:r>
              <a:rPr lang="en-US" sz="3600" dirty="0"/>
              <a:t>                 pages of Armed Forces &amp; Society?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E2A31C5-4BD7-164F-8FA2-F168C1B626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101" y="2416213"/>
            <a:ext cx="2524568" cy="3786852"/>
          </a:xfrm>
          <a:prstGeom prst="rect">
            <a:avLst/>
          </a:prstGeom>
          <a:effectLst>
            <a:outerShdw blurRad="101600" dist="165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11C7E0A-0819-734D-A86F-B297D5FC3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8614" y="3200380"/>
            <a:ext cx="6489700" cy="2781300"/>
          </a:xfrm>
          <a:prstGeom prst="rect">
            <a:avLst/>
          </a:prstGeom>
          <a:effectLst>
            <a:outerShdw blurRad="165100" dist="2794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6D0797B-0365-9948-8CC1-46302FCF7E61}"/>
              </a:ext>
            </a:extLst>
          </p:cNvPr>
          <p:cNvSpPr txBox="1"/>
          <p:nvPr/>
        </p:nvSpPr>
        <p:spPr>
          <a:xfrm>
            <a:off x="6524165" y="6203065"/>
            <a:ext cx="4814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International contributions increased</a:t>
            </a:r>
          </a:p>
        </p:txBody>
      </p:sp>
    </p:spTree>
    <p:extLst>
      <p:ext uri="{BB962C8B-B14F-4D97-AF65-F5344CB8AC3E}">
        <p14:creationId xmlns:p14="http://schemas.microsoft.com/office/powerpoint/2010/main" val="1361715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ECD6220-7864-1A44-A0C0-CDC131AE6161}"/>
              </a:ext>
            </a:extLst>
          </p:cNvPr>
          <p:cNvSpPr txBox="1"/>
          <p:nvPr/>
        </p:nvSpPr>
        <p:spPr>
          <a:xfrm>
            <a:off x="154129" y="415313"/>
            <a:ext cx="1038694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Reviewed all titles every volume</a:t>
            </a:r>
            <a:br>
              <a:rPr lang="en-US" sz="3200" dirty="0"/>
            </a:br>
            <a:r>
              <a:rPr lang="en-US" sz="3200" dirty="0"/>
              <a:t> (2002 – 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Printed abstracts of Afghanistan related 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Sorted the abstracts into piles </a:t>
            </a:r>
            <a:r>
              <a:rPr lang="en-US" sz="2400" dirty="0"/>
              <a:t>(topics that adhere)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Labeled the piles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Used labels to do search of website - find additional 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Find list of articles used end of ppt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344C450-CF28-8747-8B30-3428DABB7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243" y="256466"/>
            <a:ext cx="3405536" cy="1692059"/>
          </a:xfrm>
          <a:prstGeom prst="rect">
            <a:avLst/>
          </a:prstGeom>
          <a:effectLst>
            <a:outerShdw blurRad="114300" dist="1270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98FB6DC-FA68-004C-9A06-E32AC63273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08" r="7382" b="4140"/>
          <a:stretch/>
        </p:blipFill>
        <p:spPr>
          <a:xfrm>
            <a:off x="1736204" y="4366015"/>
            <a:ext cx="1597306" cy="2118167"/>
          </a:xfrm>
          <a:prstGeom prst="rect">
            <a:avLst/>
          </a:prstGeom>
          <a:effectLst>
            <a:outerShdw blurRad="152400" dist="1397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6914F1C-E93C-DC4C-815B-BFBF300C67A0}"/>
              </a:ext>
            </a:extLst>
          </p:cNvPr>
          <p:cNvSpPr txBox="1"/>
          <p:nvPr/>
        </p:nvSpPr>
        <p:spPr>
          <a:xfrm>
            <a:off x="3780817" y="5671595"/>
            <a:ext cx="5544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My reflections as the decision-maker</a:t>
            </a:r>
          </a:p>
        </p:txBody>
      </p:sp>
    </p:spTree>
    <p:extLst>
      <p:ext uri="{BB962C8B-B14F-4D97-AF65-F5344CB8AC3E}">
        <p14:creationId xmlns:p14="http://schemas.microsoft.com/office/powerpoint/2010/main" val="2467390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0123D67-F6E1-AE48-AFAC-AB7AD81A58DD}"/>
              </a:ext>
            </a:extLst>
          </p:cNvPr>
          <p:cNvSpPr txBox="1"/>
          <p:nvPr/>
        </p:nvSpPr>
        <p:spPr>
          <a:xfrm>
            <a:off x="931194" y="2568876"/>
            <a:ext cx="865115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Lives of service members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How military organizations responded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Public Opinion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Civil Military Relations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Dark Outliers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4D34B08-866B-D74B-9362-814A9CD6F4C7}"/>
              </a:ext>
            </a:extLst>
          </p:cNvPr>
          <p:cNvSpPr txBox="1"/>
          <p:nvPr/>
        </p:nvSpPr>
        <p:spPr>
          <a:xfrm>
            <a:off x="2073897" y="1385740"/>
            <a:ext cx="29745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Key themes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8389485-9C50-3A46-B8B4-0E9B297183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6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42547">
            <a:off x="7157656" y="438156"/>
            <a:ext cx="4516590" cy="242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334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5899</TotalTime>
  <Words>952</Words>
  <Application>Microsoft Macintosh PowerPoint</Application>
  <PresentationFormat>Widescreen</PresentationFormat>
  <Paragraphs>411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Calibri Light</vt:lpstr>
      <vt:lpstr>Symbol</vt:lpstr>
      <vt:lpstr>Times New Roman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Shields, Patricia M</dc:creator>
  <cp:lastModifiedBy>Shields, Patricia M</cp:lastModifiedBy>
  <cp:revision>41</cp:revision>
  <dcterms:created xsi:type="dcterms:W3CDTF">2022-09-18T16:11:56Z</dcterms:created>
  <dcterms:modified xsi:type="dcterms:W3CDTF">2022-09-23T16:46:07Z</dcterms:modified>
</cp:coreProperties>
</file>