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1"/>
  </p:notesMasterIdLst>
  <p:sldIdLst>
    <p:sldId id="256" r:id="rId2"/>
    <p:sldId id="257" r:id="rId3"/>
    <p:sldId id="258" r:id="rId4"/>
    <p:sldId id="259" r:id="rId5"/>
    <p:sldId id="260" r:id="rId6"/>
    <p:sldId id="261" r:id="rId7"/>
    <p:sldId id="262" r:id="rId8"/>
    <p:sldId id="263" r:id="rId9"/>
    <p:sldId id="264" r:id="rId10"/>
    <p:sldId id="266" r:id="rId11"/>
    <p:sldId id="293" r:id="rId12"/>
    <p:sldId id="267" r:id="rId13"/>
    <p:sldId id="268" r:id="rId14"/>
    <p:sldId id="280" r:id="rId15"/>
    <p:sldId id="265" r:id="rId16"/>
    <p:sldId id="294" r:id="rId17"/>
    <p:sldId id="269" r:id="rId18"/>
    <p:sldId id="270" r:id="rId19"/>
    <p:sldId id="271" r:id="rId20"/>
    <p:sldId id="279" r:id="rId21"/>
    <p:sldId id="305" r:id="rId22"/>
    <p:sldId id="281" r:id="rId23"/>
    <p:sldId id="283" r:id="rId24"/>
    <p:sldId id="284" r:id="rId25"/>
    <p:sldId id="286" r:id="rId26"/>
    <p:sldId id="287" r:id="rId27"/>
    <p:sldId id="288" r:id="rId28"/>
    <p:sldId id="289" r:id="rId29"/>
    <p:sldId id="290" r:id="rId30"/>
    <p:sldId id="292" r:id="rId31"/>
    <p:sldId id="297" r:id="rId32"/>
    <p:sldId id="337" r:id="rId33"/>
    <p:sldId id="300" r:id="rId34"/>
    <p:sldId id="298" r:id="rId35"/>
    <p:sldId id="299" r:id="rId36"/>
    <p:sldId id="285" r:id="rId37"/>
    <p:sldId id="296" r:id="rId38"/>
    <p:sldId id="295" r:id="rId39"/>
    <p:sldId id="334" r:id="rId40"/>
    <p:sldId id="306" r:id="rId41"/>
    <p:sldId id="307" r:id="rId42"/>
    <p:sldId id="308" r:id="rId43"/>
    <p:sldId id="309" r:id="rId44"/>
    <p:sldId id="310" r:id="rId45"/>
    <p:sldId id="312" r:id="rId46"/>
    <p:sldId id="313" r:id="rId47"/>
    <p:sldId id="314" r:id="rId48"/>
    <p:sldId id="315"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28" r:id="rId62"/>
    <p:sldId id="329" r:id="rId63"/>
    <p:sldId id="330" r:id="rId64"/>
    <p:sldId id="331" r:id="rId65"/>
    <p:sldId id="332" r:id="rId66"/>
    <p:sldId id="335" r:id="rId67"/>
    <p:sldId id="333" r:id="rId68"/>
    <p:sldId id="278" r:id="rId69"/>
    <p:sldId id="336"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50"/>
    <p:restoredTop sz="94591"/>
  </p:normalViewPr>
  <p:slideViewPr>
    <p:cSldViewPr snapToGrid="0" snapToObjects="1">
      <p:cViewPr>
        <p:scale>
          <a:sx n="108" d="100"/>
          <a:sy n="108" d="100"/>
        </p:scale>
        <p:origin x="1504"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2C9B54-F0A1-0046-B209-90B3CFB871E4}" type="datetimeFigureOut">
              <a:rPr lang="en-US" smtClean="0"/>
              <a:t>9/25/17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1CC585-CFE1-1E43-98E7-137ED93F245A}" type="slidenum">
              <a:rPr lang="en-US" smtClean="0"/>
              <a:t>‹#›</a:t>
            </a:fld>
            <a:endParaRPr lang="en-US"/>
          </a:p>
        </p:txBody>
      </p:sp>
    </p:spTree>
    <p:extLst>
      <p:ext uri="{BB962C8B-B14F-4D97-AF65-F5344CB8AC3E}">
        <p14:creationId xmlns:p14="http://schemas.microsoft.com/office/powerpoint/2010/main" val="455956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11</a:t>
            </a:fld>
            <a:endParaRPr lang="en-US"/>
          </a:p>
        </p:txBody>
      </p:sp>
    </p:spTree>
    <p:extLst>
      <p:ext uri="{BB962C8B-B14F-4D97-AF65-F5344CB8AC3E}">
        <p14:creationId xmlns:p14="http://schemas.microsoft.com/office/powerpoint/2010/main" val="2132844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16</a:t>
            </a:fld>
            <a:endParaRPr lang="en-US"/>
          </a:p>
        </p:txBody>
      </p:sp>
    </p:spTree>
    <p:extLst>
      <p:ext uri="{BB962C8B-B14F-4D97-AF65-F5344CB8AC3E}">
        <p14:creationId xmlns:p14="http://schemas.microsoft.com/office/powerpoint/2010/main" val="231465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25</a:t>
            </a:fld>
            <a:endParaRPr lang="en-US"/>
          </a:p>
        </p:txBody>
      </p:sp>
    </p:spTree>
    <p:extLst>
      <p:ext uri="{BB962C8B-B14F-4D97-AF65-F5344CB8AC3E}">
        <p14:creationId xmlns:p14="http://schemas.microsoft.com/office/powerpoint/2010/main" val="1972398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190D9B-632F-EF4B-983B-CDF2AFCB27C5}" type="slidenum">
              <a:rPr lang="en-US" smtClean="0"/>
              <a:t>31</a:t>
            </a:fld>
            <a:endParaRPr lang="en-US"/>
          </a:p>
        </p:txBody>
      </p:sp>
    </p:spTree>
    <p:extLst>
      <p:ext uri="{BB962C8B-B14F-4D97-AF65-F5344CB8AC3E}">
        <p14:creationId xmlns:p14="http://schemas.microsoft.com/office/powerpoint/2010/main" val="1036150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37</a:t>
            </a:fld>
            <a:endParaRPr lang="en-US"/>
          </a:p>
        </p:txBody>
      </p:sp>
    </p:spTree>
    <p:extLst>
      <p:ext uri="{BB962C8B-B14F-4D97-AF65-F5344CB8AC3E}">
        <p14:creationId xmlns:p14="http://schemas.microsoft.com/office/powerpoint/2010/main" val="98362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68</a:t>
            </a:fld>
            <a:endParaRPr lang="en-US"/>
          </a:p>
        </p:txBody>
      </p:sp>
    </p:spTree>
    <p:extLst>
      <p:ext uri="{BB962C8B-B14F-4D97-AF65-F5344CB8AC3E}">
        <p14:creationId xmlns:p14="http://schemas.microsoft.com/office/powerpoint/2010/main" val="484618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1CC585-CFE1-1E43-98E7-137ED93F245A}" type="slidenum">
              <a:rPr lang="en-US" smtClean="0"/>
              <a:t>69</a:t>
            </a:fld>
            <a:endParaRPr lang="en-US"/>
          </a:p>
        </p:txBody>
      </p:sp>
    </p:spTree>
    <p:extLst>
      <p:ext uri="{BB962C8B-B14F-4D97-AF65-F5344CB8AC3E}">
        <p14:creationId xmlns:p14="http://schemas.microsoft.com/office/powerpoint/2010/main" val="1955826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88DBE8-6D57-9C45-8AF6-1279CC331C21}"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44975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88DBE8-6D57-9C45-8AF6-1279CC331C21}"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547370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88DBE8-6D57-9C45-8AF6-1279CC331C21}"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981802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88DBE8-6D57-9C45-8AF6-1279CC331C21}"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363209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88DBE8-6D57-9C45-8AF6-1279CC331C21}"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2112957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88DBE8-6D57-9C45-8AF6-1279CC331C21}" type="datetimeFigureOut">
              <a:rPr lang="en-US" smtClean="0"/>
              <a:t>9/24/17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685182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88DBE8-6D57-9C45-8AF6-1279CC331C21}" type="datetimeFigureOut">
              <a:rPr lang="en-US" smtClean="0"/>
              <a:t>9/24/17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854714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88DBE8-6D57-9C45-8AF6-1279CC331C21}" type="datetimeFigureOut">
              <a:rPr lang="en-US" smtClean="0"/>
              <a:t>9/24/17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454490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88DBE8-6D57-9C45-8AF6-1279CC331C21}" type="datetimeFigureOut">
              <a:rPr lang="en-US" smtClean="0"/>
              <a:t>9/24/17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813630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88DBE8-6D57-9C45-8AF6-1279CC331C21}" type="datetimeFigureOut">
              <a:rPr lang="en-US" smtClean="0"/>
              <a:t>9/24/17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666643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88DBE8-6D57-9C45-8AF6-1279CC331C21}" type="datetimeFigureOut">
              <a:rPr lang="en-US" smtClean="0"/>
              <a:t>9/24/17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317FAB-0EE4-CE46-BC49-92D6A881A766}" type="slidenum">
              <a:rPr lang="en-US" smtClean="0"/>
              <a:t>‹#›</a:t>
            </a:fld>
            <a:endParaRPr lang="en-US"/>
          </a:p>
        </p:txBody>
      </p:sp>
    </p:spTree>
    <p:extLst>
      <p:ext uri="{BB962C8B-B14F-4D97-AF65-F5344CB8AC3E}">
        <p14:creationId xmlns:p14="http://schemas.microsoft.com/office/powerpoint/2010/main" val="16439621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88DBE8-6D57-9C45-8AF6-1279CC331C21}" type="datetimeFigureOut">
              <a:rPr lang="en-US" smtClean="0"/>
              <a:t>9/24/17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17FAB-0EE4-CE46-BC49-92D6A881A766}" type="slidenum">
              <a:rPr lang="en-US" smtClean="0"/>
              <a:t>‹#›</a:t>
            </a:fld>
            <a:endParaRPr lang="en-US"/>
          </a:p>
        </p:txBody>
      </p:sp>
    </p:spTree>
    <p:extLst>
      <p:ext uri="{BB962C8B-B14F-4D97-AF65-F5344CB8AC3E}">
        <p14:creationId xmlns:p14="http://schemas.microsoft.com/office/powerpoint/2010/main" val="1083652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4" Type="http://schemas.openxmlformats.org/officeDocument/2006/relationships/image" Target="../media/image3.tiff"/><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 Id="rId3"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1" Type="http://schemas.openxmlformats.org/officeDocument/2006/relationships/image" Target="../media/image30.png"/><Relationship Id="rId12" Type="http://schemas.openxmlformats.org/officeDocument/2006/relationships/image" Target="../media/image31.png"/><Relationship Id="rId13"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9.png"/><Relationship Id="rId5" Type="http://schemas.openxmlformats.org/officeDocument/2006/relationships/image" Target="../media/image8.png"/><Relationship Id="rId6" Type="http://schemas.openxmlformats.org/officeDocument/2006/relationships/image" Target="../media/image26.png"/><Relationship Id="rId7" Type="http://schemas.openxmlformats.org/officeDocument/2006/relationships/image" Target="../media/image10.png"/><Relationship Id="rId8" Type="http://schemas.openxmlformats.org/officeDocument/2006/relationships/image" Target="../media/image27.png"/><Relationship Id="rId9" Type="http://schemas.openxmlformats.org/officeDocument/2006/relationships/image" Target="../media/image28.png"/><Relationship Id="rId10"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37.tiff"/><Relationship Id="rId4" Type="http://schemas.openxmlformats.org/officeDocument/2006/relationships/image" Target="../media/image38.tiff"/><Relationship Id="rId1" Type="http://schemas.openxmlformats.org/officeDocument/2006/relationships/slideLayout" Target="../slideLayouts/slideLayout7.xml"/><Relationship Id="rId2" Type="http://schemas.openxmlformats.org/officeDocument/2006/relationships/image" Target="../media/image36.tiff"/></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tiff"/><Relationship Id="rId6"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3.tiff"/><Relationship Id="rId4" Type="http://schemas.openxmlformats.org/officeDocument/2006/relationships/image" Target="../media/image44.tiff"/><Relationship Id="rId5" Type="http://schemas.openxmlformats.org/officeDocument/2006/relationships/image" Target="../media/image45.tiff"/><Relationship Id="rId6"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 Id="rId3" Type="http://schemas.openxmlformats.org/officeDocument/2006/relationships/image" Target="../media/image48.tiff"/></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47.png"/><Relationship Id="rId1" Type="http://schemas.openxmlformats.org/officeDocument/2006/relationships/slideLayout" Target="../slideLayouts/slideLayout7.xml"/><Relationship Id="rId2" Type="http://schemas.openxmlformats.org/officeDocument/2006/relationships/image" Target="../media/image4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 Id="rId3" Type="http://schemas.openxmlformats.org/officeDocument/2006/relationships/image" Target="../media/image5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 Id="rId3" Type="http://schemas.openxmlformats.org/officeDocument/2006/relationships/image" Target="../media/image5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 Id="rId3" Type="http://schemas.openxmlformats.org/officeDocument/2006/relationships/image" Target="../media/image5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5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png"/><Relationship Id="rId3" Type="http://schemas.openxmlformats.org/officeDocument/2006/relationships/image" Target="../media/image5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 Id="rId3" Type="http://schemas.openxmlformats.org/officeDocument/2006/relationships/image" Target="../media/image5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 Id="rId3" Type="http://schemas.openxmlformats.org/officeDocument/2006/relationships/image" Target="../media/image6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tiff"/><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tif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8.png"/><Relationship Id="rId3" Type="http://schemas.openxmlformats.org/officeDocument/2006/relationships/image" Target="../media/image6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37.xml.rels><?xml version="1.0" encoding="UTF-8" standalone="yes"?>
<Relationships xmlns="http://schemas.openxmlformats.org/package/2006/relationships"><Relationship Id="rId3" Type="http://schemas.openxmlformats.org/officeDocument/2006/relationships/image" Target="../media/image70.tiff"/><Relationship Id="rId4" Type="http://schemas.openxmlformats.org/officeDocument/2006/relationships/image" Target="../media/image63.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png"/><Relationship Id="rId3" Type="http://schemas.openxmlformats.org/officeDocument/2006/relationships/image" Target="../media/image70.tif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png"/><Relationship Id="rId3" Type="http://schemas.openxmlformats.org/officeDocument/2006/relationships/image" Target="../media/image72.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 Id="rId3" Type="http://schemas.openxmlformats.org/officeDocument/2006/relationships/image" Target="../media/image7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76.tif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7.tif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8.png"/></Relationships>
</file>

<file path=ppt/slides/_rels/slide48.xml.rels><?xml version="1.0" encoding="UTF-8" standalone="yes"?>
<Relationships xmlns="http://schemas.openxmlformats.org/package/2006/relationships"><Relationship Id="rId3" Type="http://schemas.openxmlformats.org/officeDocument/2006/relationships/image" Target="../media/image78.png"/><Relationship Id="rId4" Type="http://schemas.openxmlformats.org/officeDocument/2006/relationships/image" Target="../media/image73.png"/><Relationship Id="rId1" Type="http://schemas.openxmlformats.org/officeDocument/2006/relationships/slideLayout" Target="../slideLayouts/slideLayout7.xml"/><Relationship Id="rId2" Type="http://schemas.openxmlformats.org/officeDocument/2006/relationships/image" Target="../media/image80.tif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5.xml.rels><?xml version="1.0" encoding="UTF-8" standalone="yes"?>
<Relationships xmlns="http://schemas.openxmlformats.org/package/2006/relationships"><Relationship Id="rId3" Type="http://schemas.openxmlformats.org/officeDocument/2006/relationships/image" Target="../media/image13.tiff"/><Relationship Id="rId4" Type="http://schemas.openxmlformats.org/officeDocument/2006/relationships/image" Target="../media/image14.tiff"/><Relationship Id="rId1" Type="http://schemas.openxmlformats.org/officeDocument/2006/relationships/slideLayout" Target="../slideLayouts/slideLayout7.xml"/><Relationship Id="rId2" Type="http://schemas.openxmlformats.org/officeDocument/2006/relationships/image" Target="../media/image1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2.png"/><Relationship Id="rId3" Type="http://schemas.openxmlformats.org/officeDocument/2006/relationships/image" Target="../media/image8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52.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7.png"/><Relationship Id="rId5" Type="http://schemas.openxmlformats.org/officeDocument/2006/relationships/image" Target="../media/image86.png"/><Relationship Id="rId1" Type="http://schemas.openxmlformats.org/officeDocument/2006/relationships/slideLayout" Target="../slideLayouts/slideLayout7.xml"/><Relationship Id="rId2" Type="http://schemas.openxmlformats.org/officeDocument/2006/relationships/image" Target="../media/image84.tif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7.png"/><Relationship Id="rId3" Type="http://schemas.openxmlformats.org/officeDocument/2006/relationships/image" Target="../media/image88.png"/></Relationships>
</file>

<file path=ppt/slides/_rels/slide5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tiff"/><Relationship Id="rId3" Type="http://schemas.openxmlformats.org/officeDocument/2006/relationships/image" Target="../media/image90.jpg"/></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91.png"/><Relationship Id="rId6" Type="http://schemas.openxmlformats.org/officeDocument/2006/relationships/image" Target="../media/image7.png"/><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3.tif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6.png"/><Relationship Id="rId3" Type="http://schemas.openxmlformats.org/officeDocument/2006/relationships/image" Target="../media/image9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8.png"/><Relationship Id="rId3" Type="http://schemas.openxmlformats.org/officeDocument/2006/relationships/image" Target="../media/image99.png"/></Relationships>
</file>

<file path=ppt/slides/_rels/slide63.xml.rels><?xml version="1.0" encoding="UTF-8" standalone="yes"?>
<Relationships xmlns="http://schemas.openxmlformats.org/package/2006/relationships"><Relationship Id="rId3" Type="http://schemas.openxmlformats.org/officeDocument/2006/relationships/image" Target="../media/image100.jpeg"/><Relationship Id="rId4" Type="http://schemas.openxmlformats.org/officeDocument/2006/relationships/image" Target="../media/image101.png"/><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2.png"/><Relationship Id="rId3" Type="http://schemas.openxmlformats.org/officeDocument/2006/relationships/image" Target="../media/image103.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4.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 Id="rId3" Type="http://schemas.openxmlformats.org/officeDocument/2006/relationships/image" Target="../media/image49.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 Id="rId3" Type="http://schemas.openxmlformats.org/officeDocument/2006/relationships/image" Target="../media/image18.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34333" y="1516619"/>
            <a:ext cx="2200372" cy="3596105"/>
          </a:xfrm>
          <a:prstGeom prst="rect">
            <a:avLst/>
          </a:prstGeom>
        </p:spPr>
      </p:pic>
      <p:sp>
        <p:nvSpPr>
          <p:cNvPr id="5" name="TextBox 4"/>
          <p:cNvSpPr txBox="1"/>
          <p:nvPr/>
        </p:nvSpPr>
        <p:spPr>
          <a:xfrm>
            <a:off x="2034519" y="597256"/>
            <a:ext cx="8780097" cy="1200329"/>
          </a:xfrm>
          <a:prstGeom prst="rect">
            <a:avLst/>
          </a:prstGeom>
          <a:noFill/>
        </p:spPr>
        <p:txBody>
          <a:bodyPr wrap="none" rtlCol="0">
            <a:spAutoFit/>
          </a:bodyPr>
          <a:lstStyle/>
          <a:p>
            <a:pPr algn="ctr"/>
            <a:r>
              <a:rPr lang="en-US" sz="3600" dirty="0" smtClean="0"/>
              <a:t>Recovering Jane Addams: Ethics, Social Work, </a:t>
            </a:r>
          </a:p>
          <a:p>
            <a:pPr algn="ctr"/>
            <a:r>
              <a:rPr lang="en-US" sz="3600" dirty="0" smtClean="0"/>
              <a:t>Social Justice and Peace</a:t>
            </a:r>
            <a:endParaRPr lang="en-US" sz="3600" dirty="0"/>
          </a:p>
        </p:txBody>
      </p:sp>
      <p:sp>
        <p:nvSpPr>
          <p:cNvPr id="7" name="TextBox 6"/>
          <p:cNvSpPr txBox="1"/>
          <p:nvPr/>
        </p:nvSpPr>
        <p:spPr>
          <a:xfrm>
            <a:off x="5956269" y="2589325"/>
            <a:ext cx="2884316" cy="1323439"/>
          </a:xfrm>
          <a:prstGeom prst="rect">
            <a:avLst/>
          </a:prstGeom>
          <a:noFill/>
        </p:spPr>
        <p:txBody>
          <a:bodyPr wrap="none" rtlCol="0">
            <a:spAutoFit/>
          </a:bodyPr>
          <a:lstStyle/>
          <a:p>
            <a:r>
              <a:rPr lang="en-US" sz="2000" dirty="0" smtClean="0"/>
              <a:t>Patricia M. Shields</a:t>
            </a:r>
          </a:p>
          <a:p>
            <a:r>
              <a:rPr lang="en-US" sz="2000" dirty="0" smtClean="0"/>
              <a:t>Professor Political Science</a:t>
            </a:r>
          </a:p>
          <a:p>
            <a:r>
              <a:rPr lang="en-US" sz="2000" dirty="0" smtClean="0"/>
              <a:t>Texas State University</a:t>
            </a:r>
          </a:p>
          <a:p>
            <a:r>
              <a:rPr lang="en-US" sz="2000" dirty="0" smtClean="0"/>
              <a:t>ps07@txstate.edu</a:t>
            </a:r>
            <a:endParaRPr lang="en-US" sz="2000" dirty="0"/>
          </a:p>
        </p:txBody>
      </p:sp>
      <p:pic>
        <p:nvPicPr>
          <p:cNvPr id="9" name="Picture 8"/>
          <p:cNvPicPr>
            <a:picLocks noChangeAspect="1"/>
          </p:cNvPicPr>
          <p:nvPr/>
        </p:nvPicPr>
        <p:blipFill>
          <a:blip r:embed="rId3"/>
          <a:stretch>
            <a:fillRect/>
          </a:stretch>
        </p:blipFill>
        <p:spPr>
          <a:xfrm>
            <a:off x="1411254" y="5431922"/>
            <a:ext cx="5210018" cy="1087631"/>
          </a:xfrm>
          <a:prstGeom prst="rect">
            <a:avLst/>
          </a:prstGeom>
        </p:spPr>
      </p:pic>
      <p:sp>
        <p:nvSpPr>
          <p:cNvPr id="10" name="TextBox 9"/>
          <p:cNvSpPr txBox="1"/>
          <p:nvPr/>
        </p:nvSpPr>
        <p:spPr>
          <a:xfrm>
            <a:off x="6976677" y="4398730"/>
            <a:ext cx="1863908" cy="400110"/>
          </a:xfrm>
          <a:prstGeom prst="rect">
            <a:avLst/>
          </a:prstGeom>
          <a:noFill/>
        </p:spPr>
        <p:txBody>
          <a:bodyPr wrap="none" rtlCol="0">
            <a:spAutoFit/>
          </a:bodyPr>
          <a:lstStyle/>
          <a:p>
            <a:r>
              <a:rPr lang="en-US" sz="2000" smtClean="0"/>
              <a:t>October 5, 2017</a:t>
            </a:r>
            <a:endParaRPr lang="en-US" sz="2000"/>
          </a:p>
        </p:txBody>
      </p:sp>
      <p:pic>
        <p:nvPicPr>
          <p:cNvPr id="11" name="Picture 10"/>
          <p:cNvPicPr>
            <a:picLocks noChangeAspect="1"/>
          </p:cNvPicPr>
          <p:nvPr/>
        </p:nvPicPr>
        <p:blipFill>
          <a:blip r:embed="rId4"/>
          <a:stretch>
            <a:fillRect/>
          </a:stretch>
        </p:blipFill>
        <p:spPr>
          <a:xfrm>
            <a:off x="9300845" y="5599258"/>
            <a:ext cx="2190867" cy="730289"/>
          </a:xfrm>
          <a:prstGeom prst="rect">
            <a:avLst/>
          </a:prstGeom>
        </p:spPr>
      </p:pic>
    </p:spTree>
    <p:extLst>
      <p:ext uri="{BB962C8B-B14F-4D97-AF65-F5344CB8AC3E}">
        <p14:creationId xmlns:p14="http://schemas.microsoft.com/office/powerpoint/2010/main" val="6795213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40528" y="707079"/>
            <a:ext cx="7489340" cy="2554545"/>
          </a:xfrm>
          <a:prstGeom prst="rect">
            <a:avLst/>
          </a:prstGeom>
          <a:noFill/>
        </p:spPr>
        <p:txBody>
          <a:bodyPr wrap="square" rtlCol="0">
            <a:spAutoFit/>
          </a:bodyPr>
          <a:lstStyle/>
          <a:p>
            <a:r>
              <a:rPr lang="en-US" sz="3200" dirty="0"/>
              <a:t>“The Settlement, then is an </a:t>
            </a:r>
            <a:r>
              <a:rPr lang="en-US" sz="3200" b="1" dirty="0"/>
              <a:t>experimental effort</a:t>
            </a:r>
            <a:r>
              <a:rPr lang="en-US" sz="3200" dirty="0"/>
              <a:t> to aid in the solution of the social</a:t>
            </a:r>
          </a:p>
          <a:p>
            <a:r>
              <a:rPr lang="en-US" sz="3200" dirty="0"/>
              <a:t>a</a:t>
            </a:r>
            <a:r>
              <a:rPr lang="en-US" sz="3200" dirty="0"/>
              <a:t>nd industrial problems which are engendered by modern conditions of life in a great city.” </a:t>
            </a:r>
            <a:r>
              <a:rPr lang="en-US" sz="2000" dirty="0"/>
              <a:t>(Addams, 1910, p. 125)</a:t>
            </a:r>
            <a:endParaRPr lang="en-US" sz="2000" dirty="0"/>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376044" y="3430976"/>
            <a:ext cx="2605285" cy="3520391"/>
          </a:xfrm>
          <a:prstGeom prst="rect">
            <a:avLst/>
          </a:prstGeom>
        </p:spPr>
      </p:pic>
      <p:pic>
        <p:nvPicPr>
          <p:cNvPr id="4" name="Picture 3"/>
          <p:cNvPicPr>
            <a:picLocks noChangeAspect="1"/>
          </p:cNvPicPr>
          <p:nvPr/>
        </p:nvPicPr>
        <p:blipFill>
          <a:blip r:embed="rId3"/>
          <a:stretch>
            <a:fillRect/>
          </a:stretch>
        </p:blipFill>
        <p:spPr>
          <a:xfrm>
            <a:off x="8032567" y="2845061"/>
            <a:ext cx="2185212" cy="3427081"/>
          </a:xfrm>
          <a:prstGeom prst="rect">
            <a:avLst/>
          </a:prstGeom>
        </p:spPr>
      </p:pic>
    </p:spTree>
    <p:extLst>
      <p:ext uri="{BB962C8B-B14F-4D97-AF65-F5344CB8AC3E}">
        <p14:creationId xmlns:p14="http://schemas.microsoft.com/office/powerpoint/2010/main" val="2076583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232073" y="1182133"/>
            <a:ext cx="2757010" cy="2891409"/>
          </a:xfrm>
          <a:prstGeom prst="rect">
            <a:avLst/>
          </a:prstGeom>
          <a:effectLst>
            <a:outerShdw blurRad="123825" dist="139700" dir="2280000" algn="tl" rotWithShape="0">
              <a:srgbClr val="000000">
                <a:alpha val="43000"/>
              </a:srgbClr>
            </a:outerShdw>
          </a:effectLst>
        </p:spPr>
      </p:pic>
      <p:pic>
        <p:nvPicPr>
          <p:cNvPr id="3" name="Picture 2" descr="Picture 18.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54161" y="2236332"/>
            <a:ext cx="3979265" cy="4268530"/>
          </a:xfrm>
          <a:prstGeom prst="rect">
            <a:avLst/>
          </a:prstGeom>
        </p:spPr>
      </p:pic>
      <p:sp>
        <p:nvSpPr>
          <p:cNvPr id="4" name="TextBox 3"/>
          <p:cNvSpPr txBox="1"/>
          <p:nvPr/>
        </p:nvSpPr>
        <p:spPr>
          <a:xfrm>
            <a:off x="6722287" y="474303"/>
            <a:ext cx="2499915" cy="1200329"/>
          </a:xfrm>
          <a:prstGeom prst="rect">
            <a:avLst/>
          </a:prstGeom>
          <a:noFill/>
        </p:spPr>
        <p:txBody>
          <a:bodyPr wrap="none" rtlCol="0">
            <a:spAutoFit/>
          </a:bodyPr>
          <a:lstStyle/>
          <a:p>
            <a:pPr marL="342900" indent="-342900">
              <a:buFont typeface="Arial"/>
              <a:buChar char="•"/>
            </a:pPr>
            <a:r>
              <a:rPr lang="en-US" sz="2400" dirty="0"/>
              <a:t>Child labor laws</a:t>
            </a:r>
          </a:p>
          <a:p>
            <a:pPr marL="342900" indent="-342900">
              <a:buFont typeface="Arial"/>
              <a:buChar char="•"/>
            </a:pPr>
            <a:r>
              <a:rPr lang="en-US" sz="2400" dirty="0"/>
              <a:t>Playgrounds</a:t>
            </a:r>
          </a:p>
          <a:p>
            <a:pPr marL="342900" indent="-342900">
              <a:buFont typeface="Arial"/>
              <a:buChar char="•"/>
            </a:pPr>
            <a:r>
              <a:rPr lang="en-US" sz="2400" dirty="0"/>
              <a:t>Juvenile </a:t>
            </a:r>
            <a:r>
              <a:rPr lang="en-US" sz="2400" dirty="0"/>
              <a:t>Courts</a:t>
            </a:r>
          </a:p>
        </p:txBody>
      </p:sp>
      <p:sp>
        <p:nvSpPr>
          <p:cNvPr id="5" name="TextBox 4"/>
          <p:cNvSpPr txBox="1"/>
          <p:nvPr/>
        </p:nvSpPr>
        <p:spPr>
          <a:xfrm>
            <a:off x="1799875" y="4299837"/>
            <a:ext cx="3563861" cy="1938992"/>
          </a:xfrm>
          <a:prstGeom prst="rect">
            <a:avLst/>
          </a:prstGeom>
          <a:noFill/>
        </p:spPr>
        <p:txBody>
          <a:bodyPr wrap="none" rtlCol="0">
            <a:spAutoFit/>
          </a:bodyPr>
          <a:lstStyle/>
          <a:p>
            <a:pPr marL="285750" indent="-285750">
              <a:buFont typeface="Arial"/>
              <a:buChar char="•"/>
            </a:pPr>
            <a:r>
              <a:rPr lang="en-US" sz="2400" dirty="0"/>
              <a:t>Street Cleaning/garbage </a:t>
            </a:r>
            <a:br>
              <a:rPr lang="en-US" sz="2400" dirty="0"/>
            </a:br>
            <a:r>
              <a:rPr lang="en-US" sz="2400" dirty="0"/>
              <a:t>collection</a:t>
            </a:r>
          </a:p>
          <a:p>
            <a:pPr marL="285750" indent="-285750">
              <a:buFont typeface="Arial"/>
              <a:buChar char="•"/>
            </a:pPr>
            <a:r>
              <a:rPr lang="en-US" sz="2400" dirty="0"/>
              <a:t>Water/Sewer</a:t>
            </a:r>
          </a:p>
          <a:p>
            <a:pPr marL="285750" indent="-285750">
              <a:buFont typeface="Arial"/>
              <a:buChar char="•"/>
            </a:pPr>
            <a:r>
              <a:rPr lang="en-US" sz="2400" dirty="0"/>
              <a:t>Healthier workplace</a:t>
            </a:r>
          </a:p>
          <a:p>
            <a:endParaRPr lang="en-US" sz="2400" dirty="0"/>
          </a:p>
        </p:txBody>
      </p:sp>
      <p:sp>
        <p:nvSpPr>
          <p:cNvPr id="6" name="TextBox 5"/>
          <p:cNvSpPr txBox="1"/>
          <p:nvPr/>
        </p:nvSpPr>
        <p:spPr>
          <a:xfrm>
            <a:off x="2082229" y="443468"/>
            <a:ext cx="3080741" cy="523220"/>
          </a:xfrm>
          <a:prstGeom prst="rect">
            <a:avLst/>
          </a:prstGeom>
          <a:noFill/>
        </p:spPr>
        <p:txBody>
          <a:bodyPr wrap="none" rtlCol="0">
            <a:spAutoFit/>
          </a:bodyPr>
          <a:lstStyle/>
          <a:p>
            <a:r>
              <a:rPr lang="en-US" sz="2800" dirty="0"/>
              <a:t>Active social reform</a:t>
            </a:r>
            <a:endParaRPr lang="en-US" sz="2800" dirty="0"/>
          </a:p>
        </p:txBody>
      </p:sp>
    </p:spTree>
    <p:extLst>
      <p:ext uri="{BB962C8B-B14F-4D97-AF65-F5344CB8AC3E}">
        <p14:creationId xmlns:p14="http://schemas.microsoft.com/office/powerpoint/2010/main" val="519615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04118" y="569772"/>
            <a:ext cx="3210584" cy="461665"/>
          </a:xfrm>
          <a:prstGeom prst="rect">
            <a:avLst/>
          </a:prstGeom>
          <a:noFill/>
        </p:spPr>
        <p:txBody>
          <a:bodyPr wrap="none" rtlCol="0">
            <a:spAutoFit/>
          </a:bodyPr>
          <a:lstStyle/>
          <a:p>
            <a:r>
              <a:rPr lang="en-US" sz="2400" b="1" dirty="0"/>
              <a:t>Noted Speaker - Author</a:t>
            </a:r>
          </a:p>
        </p:txBody>
      </p:sp>
      <p:pic>
        <p:nvPicPr>
          <p:cNvPr id="4" name="Picture 3"/>
          <p:cNvPicPr>
            <a:picLocks noChangeAspect="1"/>
          </p:cNvPicPr>
          <p:nvPr/>
        </p:nvPicPr>
        <p:blipFill>
          <a:blip r:embed="rId2"/>
          <a:stretch>
            <a:fillRect/>
          </a:stretch>
        </p:blipFill>
        <p:spPr>
          <a:xfrm>
            <a:off x="2315352" y="3424528"/>
            <a:ext cx="1478614" cy="2957228"/>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3"/>
          <a:stretch>
            <a:fillRect/>
          </a:stretch>
        </p:blipFill>
        <p:spPr>
          <a:xfrm>
            <a:off x="3912243" y="4171903"/>
            <a:ext cx="1038072" cy="2017779"/>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4"/>
          <a:stretch>
            <a:fillRect/>
          </a:stretch>
        </p:blipFill>
        <p:spPr>
          <a:xfrm>
            <a:off x="7802766" y="313556"/>
            <a:ext cx="1312593" cy="2625186"/>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5"/>
          <a:stretch>
            <a:fillRect/>
          </a:stretch>
        </p:blipFill>
        <p:spPr>
          <a:xfrm>
            <a:off x="8065948" y="3746516"/>
            <a:ext cx="1356821" cy="2713643"/>
          </a:xfrm>
          <a:prstGeom prst="rect">
            <a:avLst/>
          </a:prstGeom>
          <a:effectLst>
            <a:outerShdw blurRad="50800" dist="38100" dir="8100000" algn="tr" rotWithShape="0">
              <a:prstClr val="black">
                <a:alpha val="40000"/>
              </a:prstClr>
            </a:outerShdw>
          </a:effectLst>
        </p:spPr>
      </p:pic>
      <p:pic>
        <p:nvPicPr>
          <p:cNvPr id="8" name="Picture 7"/>
          <p:cNvPicPr>
            <a:picLocks noChangeAspect="1"/>
          </p:cNvPicPr>
          <p:nvPr/>
        </p:nvPicPr>
        <p:blipFill>
          <a:blip r:embed="rId6"/>
          <a:stretch>
            <a:fillRect/>
          </a:stretch>
        </p:blipFill>
        <p:spPr>
          <a:xfrm>
            <a:off x="3056100" y="1733375"/>
            <a:ext cx="1475732" cy="2741168"/>
          </a:xfrm>
          <a:prstGeom prst="rect">
            <a:avLst/>
          </a:prstGeom>
          <a:effectLst>
            <a:outerShdw blurRad="50800" dist="38100" dir="8100000" algn="tr" rotWithShape="0">
              <a:prstClr val="black">
                <a:alpha val="40000"/>
              </a:prstClr>
            </a:outerShdw>
          </a:effectLst>
        </p:spPr>
      </p:pic>
      <p:pic>
        <p:nvPicPr>
          <p:cNvPr id="9" name="Picture 8"/>
          <p:cNvPicPr>
            <a:picLocks noChangeAspect="1"/>
          </p:cNvPicPr>
          <p:nvPr/>
        </p:nvPicPr>
        <p:blipFill>
          <a:blip r:embed="rId7"/>
          <a:stretch>
            <a:fillRect/>
          </a:stretch>
        </p:blipFill>
        <p:spPr>
          <a:xfrm>
            <a:off x="8908101" y="1475805"/>
            <a:ext cx="1388626" cy="2786509"/>
          </a:xfrm>
          <a:prstGeom prst="rect">
            <a:avLst/>
          </a:prstGeom>
          <a:effectLst>
            <a:outerShdw blurRad="50800" dist="38100" dir="8100000" algn="tr" rotWithShape="0">
              <a:prstClr val="black">
                <a:alpha val="40000"/>
              </a:prstClr>
            </a:outerShdw>
          </a:effectLst>
        </p:spPr>
      </p:pic>
      <p:pic>
        <p:nvPicPr>
          <p:cNvPr id="10" name="Picture 9"/>
          <p:cNvPicPr>
            <a:picLocks noChangeAspect="1"/>
          </p:cNvPicPr>
          <p:nvPr/>
        </p:nvPicPr>
        <p:blipFill>
          <a:blip r:embed="rId8"/>
          <a:stretch>
            <a:fillRect/>
          </a:stretch>
        </p:blipFill>
        <p:spPr>
          <a:xfrm>
            <a:off x="1757399" y="1424095"/>
            <a:ext cx="1163601" cy="2093439"/>
          </a:xfrm>
          <a:prstGeom prst="rect">
            <a:avLst/>
          </a:prstGeom>
          <a:effectLst>
            <a:outerShdw blurRad="50800" dist="38100" dir="2700000" algn="tl" rotWithShape="0">
              <a:srgbClr val="000000">
                <a:alpha val="43000"/>
              </a:srgbClr>
            </a:outerShdw>
          </a:effectLst>
        </p:spPr>
      </p:pic>
      <p:pic>
        <p:nvPicPr>
          <p:cNvPr id="11" name="Picture 10"/>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107162" y="4564026"/>
            <a:ext cx="1103139" cy="1714857"/>
          </a:xfrm>
          <a:prstGeom prst="rect">
            <a:avLst/>
          </a:prstGeom>
          <a:effectLst>
            <a:outerShdw blurRad="50800" dist="38100" dir="8100000" algn="tr" rotWithShape="0">
              <a:prstClr val="black">
                <a:alpha val="40000"/>
              </a:prstClr>
            </a:outerShdw>
          </a:effectLst>
        </p:spPr>
      </p:pic>
      <p:pic>
        <p:nvPicPr>
          <p:cNvPr id="12" name="Picture 11"/>
          <p:cNvPicPr>
            <a:picLocks noChangeAspect="1"/>
          </p:cNvPicPr>
          <p:nvPr/>
        </p:nvPicPr>
        <p:blipFill>
          <a:blip r:embed="rId10"/>
          <a:stretch>
            <a:fillRect/>
          </a:stretch>
        </p:blipFill>
        <p:spPr>
          <a:xfrm>
            <a:off x="5430390" y="1146800"/>
            <a:ext cx="1092783" cy="2185566"/>
          </a:xfrm>
          <a:prstGeom prst="rect">
            <a:avLst/>
          </a:prstGeom>
          <a:effectLst>
            <a:outerShdw blurRad="50800" dist="38100" dir="2700000" algn="tl" rotWithShape="0">
              <a:srgbClr val="000000">
                <a:alpha val="43000"/>
              </a:srgbClr>
            </a:outerShdw>
          </a:effectLst>
        </p:spPr>
      </p:pic>
      <p:pic>
        <p:nvPicPr>
          <p:cNvPr id="13" name="Picture 1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757400" y="4003704"/>
            <a:ext cx="990940" cy="1721502"/>
          </a:xfrm>
          <a:prstGeom prst="rect">
            <a:avLst/>
          </a:prstGeom>
          <a:effectLst>
            <a:outerShdw blurRad="50800" dist="38100" dir="8100000" algn="tr" rotWithShape="0">
              <a:prstClr val="black">
                <a:alpha val="40000"/>
              </a:prstClr>
            </a:outerShdw>
          </a:effectLst>
        </p:spPr>
      </p:pic>
      <p:pic>
        <p:nvPicPr>
          <p:cNvPr id="14" name="Picture 13"/>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257044" y="1204048"/>
            <a:ext cx="1076956" cy="1734695"/>
          </a:xfrm>
          <a:prstGeom prst="rect">
            <a:avLst/>
          </a:prstGeom>
          <a:effectLst>
            <a:outerShdw blurRad="50800" dist="38100" dir="8100000" algn="tr" rotWithShape="0">
              <a:prstClr val="black">
                <a:alpha val="40000"/>
              </a:prstClr>
            </a:outerShdw>
          </a:effectLst>
        </p:spPr>
      </p:pic>
      <p:pic>
        <p:nvPicPr>
          <p:cNvPr id="2" name="Picture 1"/>
          <p:cNvPicPr>
            <a:picLocks noChangeAspect="1"/>
          </p:cNvPicPr>
          <p:nvPr/>
        </p:nvPicPr>
        <p:blipFill>
          <a:blip r:embed="rId13"/>
          <a:stretch>
            <a:fillRect/>
          </a:stretch>
        </p:blipFill>
        <p:spPr>
          <a:xfrm>
            <a:off x="5065359" y="2378460"/>
            <a:ext cx="1050402" cy="1970087"/>
          </a:xfrm>
          <a:prstGeom prst="rect">
            <a:avLst/>
          </a:prstGeom>
        </p:spPr>
      </p:pic>
      <p:sp>
        <p:nvSpPr>
          <p:cNvPr id="15" name="Donut 14"/>
          <p:cNvSpPr/>
          <p:nvPr/>
        </p:nvSpPr>
        <p:spPr>
          <a:xfrm>
            <a:off x="6875362" y="150406"/>
            <a:ext cx="3646948" cy="6128477"/>
          </a:xfrm>
          <a:prstGeom prst="donut">
            <a:avLst>
              <a:gd name="adj" fmla="val 307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7277101" y="5966021"/>
            <a:ext cx="788847" cy="369332"/>
          </a:xfrm>
          <a:prstGeom prst="rect">
            <a:avLst/>
          </a:prstGeom>
          <a:noFill/>
        </p:spPr>
        <p:txBody>
          <a:bodyPr wrap="square" rtlCol="0">
            <a:spAutoFit/>
          </a:bodyPr>
          <a:lstStyle/>
          <a:p>
            <a:r>
              <a:rPr lang="en-US" dirty="0"/>
              <a:t>1907</a:t>
            </a:r>
            <a:endParaRPr lang="en-US" dirty="0"/>
          </a:p>
        </p:txBody>
      </p:sp>
    </p:spTree>
    <p:extLst>
      <p:ext uri="{BB962C8B-B14F-4D97-AF65-F5344CB8AC3E}">
        <p14:creationId xmlns:p14="http://schemas.microsoft.com/office/powerpoint/2010/main" val="228754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767578" y="110880"/>
            <a:ext cx="1161803" cy="1525239"/>
          </a:xfrm>
          <a:prstGeom prst="rect">
            <a:avLst/>
          </a:prstGeom>
        </p:spPr>
      </p:pic>
      <p:pic>
        <p:nvPicPr>
          <p:cNvPr id="4" name="Picture 3"/>
          <p:cNvPicPr>
            <a:picLocks noChangeAspect="1"/>
          </p:cNvPicPr>
          <p:nvPr/>
        </p:nvPicPr>
        <p:blipFill rotWithShape="1">
          <a:blip r:embed="rId3"/>
          <a:srcRect l="4271" b="22253"/>
          <a:stretch/>
        </p:blipFill>
        <p:spPr>
          <a:xfrm>
            <a:off x="8229601" y="1130300"/>
            <a:ext cx="2095500" cy="2893060"/>
          </a:xfrm>
          <a:prstGeom prst="rect">
            <a:avLst/>
          </a:prstGeom>
        </p:spPr>
      </p:pic>
      <p:sp>
        <p:nvSpPr>
          <p:cNvPr id="5" name="TextBox 4"/>
          <p:cNvSpPr txBox="1"/>
          <p:nvPr/>
        </p:nvSpPr>
        <p:spPr>
          <a:xfrm flipH="1">
            <a:off x="8573369" y="4229200"/>
            <a:ext cx="1407964" cy="646331"/>
          </a:xfrm>
          <a:prstGeom prst="rect">
            <a:avLst/>
          </a:prstGeom>
          <a:noFill/>
        </p:spPr>
        <p:txBody>
          <a:bodyPr wrap="square" rtlCol="0">
            <a:spAutoFit/>
          </a:bodyPr>
          <a:lstStyle/>
          <a:p>
            <a:r>
              <a:rPr lang="en-US" dirty="0"/>
              <a:t>31</a:t>
            </a:r>
            <a:r>
              <a:rPr lang="en-US" baseline="30000" dirty="0"/>
              <a:t>st</a:t>
            </a:r>
            <a:r>
              <a:rPr lang="en-US" dirty="0"/>
              <a:t> President</a:t>
            </a:r>
            <a:endParaRPr lang="en-US" dirty="0"/>
          </a:p>
        </p:txBody>
      </p:sp>
      <p:pic>
        <p:nvPicPr>
          <p:cNvPr id="6" name="Picture 5"/>
          <p:cNvPicPr>
            <a:picLocks noChangeAspect="1"/>
          </p:cNvPicPr>
          <p:nvPr/>
        </p:nvPicPr>
        <p:blipFill>
          <a:blip r:embed="rId4"/>
          <a:stretch>
            <a:fillRect/>
          </a:stretch>
        </p:blipFill>
        <p:spPr>
          <a:xfrm>
            <a:off x="2125208" y="1130300"/>
            <a:ext cx="2279278" cy="3949700"/>
          </a:xfrm>
          <a:prstGeom prst="rect">
            <a:avLst/>
          </a:prstGeom>
        </p:spPr>
      </p:pic>
      <p:sp>
        <p:nvSpPr>
          <p:cNvPr id="7" name="TextBox 6"/>
          <p:cNvSpPr txBox="1"/>
          <p:nvPr/>
        </p:nvSpPr>
        <p:spPr>
          <a:xfrm>
            <a:off x="2516949" y="5283200"/>
            <a:ext cx="1495797" cy="369332"/>
          </a:xfrm>
          <a:prstGeom prst="rect">
            <a:avLst/>
          </a:prstGeom>
          <a:noFill/>
        </p:spPr>
        <p:txBody>
          <a:bodyPr wrap="none" rtlCol="0">
            <a:spAutoFit/>
          </a:bodyPr>
          <a:lstStyle/>
          <a:p>
            <a:r>
              <a:rPr lang="en-US" dirty="0"/>
              <a:t>26</a:t>
            </a:r>
            <a:r>
              <a:rPr lang="en-US" baseline="30000" dirty="0"/>
              <a:t>th</a:t>
            </a:r>
            <a:r>
              <a:rPr lang="en-US" dirty="0"/>
              <a:t> President</a:t>
            </a:r>
            <a:endParaRPr lang="en-US" dirty="0"/>
          </a:p>
        </p:txBody>
      </p:sp>
      <p:pic>
        <p:nvPicPr>
          <p:cNvPr id="8" name="Picture 7"/>
          <p:cNvPicPr>
            <a:picLocks noChangeAspect="1"/>
          </p:cNvPicPr>
          <p:nvPr/>
        </p:nvPicPr>
        <p:blipFill>
          <a:blip r:embed="rId5"/>
          <a:stretch>
            <a:fillRect/>
          </a:stretch>
        </p:blipFill>
        <p:spPr>
          <a:xfrm>
            <a:off x="5213874" y="1689101"/>
            <a:ext cx="2071736" cy="3496137"/>
          </a:xfrm>
          <a:prstGeom prst="rect">
            <a:avLst/>
          </a:prstGeom>
        </p:spPr>
      </p:pic>
      <p:sp>
        <p:nvSpPr>
          <p:cNvPr id="9" name="TextBox 8"/>
          <p:cNvSpPr txBox="1"/>
          <p:nvPr/>
        </p:nvSpPr>
        <p:spPr>
          <a:xfrm>
            <a:off x="5569145" y="5331354"/>
            <a:ext cx="1495797" cy="369332"/>
          </a:xfrm>
          <a:prstGeom prst="rect">
            <a:avLst/>
          </a:prstGeom>
          <a:noFill/>
        </p:spPr>
        <p:txBody>
          <a:bodyPr wrap="none" rtlCol="0">
            <a:spAutoFit/>
          </a:bodyPr>
          <a:lstStyle/>
          <a:p>
            <a:r>
              <a:rPr lang="en-US" dirty="0"/>
              <a:t>28</a:t>
            </a:r>
            <a:r>
              <a:rPr lang="en-US" baseline="30000" dirty="0"/>
              <a:t>th</a:t>
            </a:r>
            <a:r>
              <a:rPr lang="en-US" dirty="0"/>
              <a:t> President</a:t>
            </a:r>
            <a:endParaRPr lang="en-US" dirty="0"/>
          </a:p>
        </p:txBody>
      </p:sp>
      <p:sp>
        <p:nvSpPr>
          <p:cNvPr id="2" name="TextBox 1"/>
          <p:cNvSpPr txBox="1"/>
          <p:nvPr/>
        </p:nvSpPr>
        <p:spPr>
          <a:xfrm>
            <a:off x="1626482" y="5744865"/>
            <a:ext cx="2778005" cy="923330"/>
          </a:xfrm>
          <a:prstGeom prst="rect">
            <a:avLst/>
          </a:prstGeom>
          <a:noFill/>
        </p:spPr>
        <p:txBody>
          <a:bodyPr wrap="none" rtlCol="0">
            <a:spAutoFit/>
          </a:bodyPr>
          <a:lstStyle/>
          <a:p>
            <a:r>
              <a:rPr lang="en-US" dirty="0"/>
              <a:t>She nominated Progressive </a:t>
            </a:r>
            <a:br>
              <a:rPr lang="en-US" dirty="0"/>
            </a:br>
            <a:r>
              <a:rPr lang="en-US" dirty="0"/>
              <a:t>party presidential </a:t>
            </a:r>
          </a:p>
          <a:p>
            <a:r>
              <a:rPr lang="en-US" dirty="0"/>
              <a:t>c</a:t>
            </a:r>
            <a:r>
              <a:rPr lang="en-US" dirty="0"/>
              <a:t>andidate.</a:t>
            </a:r>
            <a:endParaRPr lang="en-US" dirty="0"/>
          </a:p>
        </p:txBody>
      </p:sp>
      <p:sp>
        <p:nvSpPr>
          <p:cNvPr id="11" name="TextBox 10"/>
          <p:cNvSpPr txBox="1"/>
          <p:nvPr/>
        </p:nvSpPr>
        <p:spPr>
          <a:xfrm>
            <a:off x="7973808" y="4821535"/>
            <a:ext cx="2646878" cy="923330"/>
          </a:xfrm>
          <a:prstGeom prst="rect">
            <a:avLst/>
          </a:prstGeom>
          <a:noFill/>
        </p:spPr>
        <p:txBody>
          <a:bodyPr wrap="none" rtlCol="0">
            <a:spAutoFit/>
          </a:bodyPr>
          <a:lstStyle/>
          <a:p>
            <a:r>
              <a:rPr lang="en-US" dirty="0"/>
              <a:t>She and Hoover worked </a:t>
            </a:r>
          </a:p>
          <a:p>
            <a:r>
              <a:rPr lang="en-US" dirty="0"/>
              <a:t>on post</a:t>
            </a:r>
            <a:br>
              <a:rPr lang="en-US" dirty="0"/>
            </a:br>
            <a:r>
              <a:rPr lang="en-US" dirty="0"/>
              <a:t>WWI humanitarian efforts</a:t>
            </a:r>
            <a:endParaRPr lang="en-US" dirty="0"/>
          </a:p>
        </p:txBody>
      </p:sp>
      <p:sp>
        <p:nvSpPr>
          <p:cNvPr id="12" name="TextBox 11"/>
          <p:cNvSpPr txBox="1"/>
          <p:nvPr/>
        </p:nvSpPr>
        <p:spPr>
          <a:xfrm>
            <a:off x="4949372" y="5756340"/>
            <a:ext cx="2649123" cy="646331"/>
          </a:xfrm>
          <a:prstGeom prst="rect">
            <a:avLst/>
          </a:prstGeom>
          <a:noFill/>
        </p:spPr>
        <p:txBody>
          <a:bodyPr wrap="none" rtlCol="0">
            <a:spAutoFit/>
          </a:bodyPr>
          <a:lstStyle/>
          <a:p>
            <a:r>
              <a:rPr lang="en-US" dirty="0"/>
              <a:t>Wilson nominated her for </a:t>
            </a:r>
          </a:p>
          <a:p>
            <a:r>
              <a:rPr lang="en-US" dirty="0"/>
              <a:t>Nobel prize</a:t>
            </a:r>
            <a:endParaRPr lang="en-US" dirty="0"/>
          </a:p>
        </p:txBody>
      </p:sp>
    </p:spTree>
    <p:extLst>
      <p:ext uri="{BB962C8B-B14F-4D97-AF65-F5344CB8AC3E}">
        <p14:creationId xmlns:p14="http://schemas.microsoft.com/office/powerpoint/2010/main" val="676094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10921" y="775589"/>
            <a:ext cx="4186724" cy="707886"/>
          </a:xfrm>
          <a:prstGeom prst="rect">
            <a:avLst/>
          </a:prstGeom>
          <a:noFill/>
        </p:spPr>
        <p:txBody>
          <a:bodyPr wrap="none" rtlCol="0">
            <a:spAutoFit/>
          </a:bodyPr>
          <a:lstStyle/>
          <a:p>
            <a:r>
              <a:rPr lang="en-US" sz="4000" dirty="0" smtClean="0"/>
              <a:t>Founder- Organizer</a:t>
            </a:r>
            <a:endParaRPr lang="en-US" sz="4000" dirty="0"/>
          </a:p>
        </p:txBody>
      </p:sp>
      <p:pic>
        <p:nvPicPr>
          <p:cNvPr id="4" name="Picture 3"/>
          <p:cNvPicPr>
            <a:picLocks noChangeAspect="1"/>
          </p:cNvPicPr>
          <p:nvPr/>
        </p:nvPicPr>
        <p:blipFill>
          <a:blip r:embed="rId2"/>
          <a:stretch>
            <a:fillRect/>
          </a:stretch>
        </p:blipFill>
        <p:spPr>
          <a:xfrm>
            <a:off x="1957590" y="3004434"/>
            <a:ext cx="4364361" cy="2437506"/>
          </a:xfrm>
          <a:prstGeom prst="rect">
            <a:avLst/>
          </a:prstGeom>
        </p:spPr>
      </p:pic>
      <p:pic>
        <p:nvPicPr>
          <p:cNvPr id="5" name="Picture 4"/>
          <p:cNvPicPr>
            <a:picLocks noChangeAspect="1"/>
          </p:cNvPicPr>
          <p:nvPr/>
        </p:nvPicPr>
        <p:blipFill>
          <a:blip r:embed="rId3"/>
          <a:stretch>
            <a:fillRect/>
          </a:stretch>
        </p:blipFill>
        <p:spPr>
          <a:xfrm>
            <a:off x="7537795" y="3072148"/>
            <a:ext cx="3124200" cy="1409700"/>
          </a:xfrm>
          <a:prstGeom prst="rect">
            <a:avLst/>
          </a:prstGeom>
        </p:spPr>
      </p:pic>
      <p:sp>
        <p:nvSpPr>
          <p:cNvPr id="6" name="TextBox 5"/>
          <p:cNvSpPr txBox="1"/>
          <p:nvPr/>
        </p:nvSpPr>
        <p:spPr>
          <a:xfrm>
            <a:off x="2730321" y="5617653"/>
            <a:ext cx="2208297" cy="646331"/>
          </a:xfrm>
          <a:prstGeom prst="rect">
            <a:avLst/>
          </a:prstGeom>
          <a:noFill/>
        </p:spPr>
        <p:txBody>
          <a:bodyPr wrap="none" rtlCol="0">
            <a:spAutoFit/>
          </a:bodyPr>
          <a:lstStyle/>
          <a:p>
            <a:r>
              <a:rPr lang="en-US" sz="3600" dirty="0" smtClean="0"/>
              <a:t>Civil Rights</a:t>
            </a:r>
            <a:endParaRPr lang="en-US" sz="3600" dirty="0"/>
          </a:p>
        </p:txBody>
      </p:sp>
      <p:sp>
        <p:nvSpPr>
          <p:cNvPr id="7" name="TextBox 6"/>
          <p:cNvSpPr txBox="1"/>
          <p:nvPr/>
        </p:nvSpPr>
        <p:spPr>
          <a:xfrm>
            <a:off x="7999087" y="5125792"/>
            <a:ext cx="2662908" cy="646331"/>
          </a:xfrm>
          <a:prstGeom prst="rect">
            <a:avLst/>
          </a:prstGeom>
          <a:noFill/>
        </p:spPr>
        <p:txBody>
          <a:bodyPr wrap="none" rtlCol="0">
            <a:spAutoFit/>
          </a:bodyPr>
          <a:lstStyle/>
          <a:p>
            <a:r>
              <a:rPr lang="en-US" sz="3600" dirty="0" smtClean="0"/>
              <a:t>Civil Liberties</a:t>
            </a:r>
            <a:endParaRPr lang="en-US" sz="3600" dirty="0"/>
          </a:p>
        </p:txBody>
      </p:sp>
      <p:pic>
        <p:nvPicPr>
          <p:cNvPr id="8" name="Picture 7"/>
          <p:cNvPicPr>
            <a:picLocks noChangeAspect="1"/>
          </p:cNvPicPr>
          <p:nvPr/>
        </p:nvPicPr>
        <p:blipFill rotWithShape="1">
          <a:blip r:embed="rId4"/>
          <a:srcRect l="-1" r="-580" b="7027"/>
          <a:stretch/>
        </p:blipFill>
        <p:spPr>
          <a:xfrm>
            <a:off x="692024" y="136998"/>
            <a:ext cx="2270117" cy="2692955"/>
          </a:xfrm>
          <a:prstGeom prst="rect">
            <a:avLst/>
          </a:prstGeom>
        </p:spPr>
      </p:pic>
    </p:spTree>
    <p:extLst>
      <p:ext uri="{BB962C8B-B14F-4D97-AF65-F5344CB8AC3E}">
        <p14:creationId xmlns:p14="http://schemas.microsoft.com/office/powerpoint/2010/main" val="1442044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r="18139" b="-26"/>
          <a:stretch/>
        </p:blipFill>
        <p:spPr>
          <a:xfrm>
            <a:off x="1692098" y="1946503"/>
            <a:ext cx="1434710" cy="2248488"/>
          </a:xfrm>
          <a:prstGeom prst="rect">
            <a:avLst/>
          </a:prstGeom>
        </p:spPr>
      </p:pic>
      <p:pic>
        <p:nvPicPr>
          <p:cNvPr id="4" name="Picture 3"/>
          <p:cNvPicPr>
            <a:picLocks noChangeAspect="1"/>
          </p:cNvPicPr>
          <p:nvPr/>
        </p:nvPicPr>
        <p:blipFill>
          <a:blip r:embed="rId3"/>
          <a:stretch>
            <a:fillRect/>
          </a:stretch>
        </p:blipFill>
        <p:spPr>
          <a:xfrm>
            <a:off x="5305619" y="1908697"/>
            <a:ext cx="1387925" cy="2324100"/>
          </a:xfrm>
          <a:prstGeom prst="rect">
            <a:avLst/>
          </a:prstGeom>
        </p:spPr>
      </p:pic>
      <p:pic>
        <p:nvPicPr>
          <p:cNvPr id="6" name="Picture 5"/>
          <p:cNvPicPr>
            <a:picLocks noChangeAspect="1"/>
          </p:cNvPicPr>
          <p:nvPr/>
        </p:nvPicPr>
        <p:blipFill>
          <a:blip r:embed="rId4"/>
          <a:stretch>
            <a:fillRect/>
          </a:stretch>
        </p:blipFill>
        <p:spPr>
          <a:xfrm>
            <a:off x="7155856" y="1375177"/>
            <a:ext cx="1366553" cy="2073390"/>
          </a:xfrm>
          <a:prstGeom prst="rect">
            <a:avLst/>
          </a:prstGeom>
        </p:spPr>
      </p:pic>
      <p:sp>
        <p:nvSpPr>
          <p:cNvPr id="7" name="TextBox 6"/>
          <p:cNvSpPr txBox="1"/>
          <p:nvPr/>
        </p:nvSpPr>
        <p:spPr>
          <a:xfrm>
            <a:off x="7141347" y="3594669"/>
            <a:ext cx="1665690" cy="369332"/>
          </a:xfrm>
          <a:prstGeom prst="rect">
            <a:avLst/>
          </a:prstGeom>
          <a:noFill/>
        </p:spPr>
        <p:txBody>
          <a:bodyPr wrap="none" rtlCol="0">
            <a:spAutoFit/>
          </a:bodyPr>
          <a:lstStyle/>
          <a:p>
            <a:r>
              <a:rPr lang="en-US" dirty="0"/>
              <a:t>W. E. B. Du Bois</a:t>
            </a:r>
            <a:endParaRPr lang="en-US" dirty="0"/>
          </a:p>
        </p:txBody>
      </p:sp>
      <p:sp>
        <p:nvSpPr>
          <p:cNvPr id="8" name="TextBox 7"/>
          <p:cNvSpPr txBox="1"/>
          <p:nvPr/>
        </p:nvSpPr>
        <p:spPr>
          <a:xfrm>
            <a:off x="5305618" y="4371296"/>
            <a:ext cx="1576072" cy="369332"/>
          </a:xfrm>
          <a:prstGeom prst="rect">
            <a:avLst/>
          </a:prstGeom>
          <a:noFill/>
        </p:spPr>
        <p:txBody>
          <a:bodyPr wrap="none" rtlCol="0">
            <a:spAutoFit/>
          </a:bodyPr>
          <a:lstStyle/>
          <a:p>
            <a:r>
              <a:rPr lang="en-US" dirty="0"/>
              <a:t>William James </a:t>
            </a:r>
            <a:endParaRPr lang="en-US" dirty="0"/>
          </a:p>
        </p:txBody>
      </p:sp>
      <p:sp>
        <p:nvSpPr>
          <p:cNvPr id="9" name="TextBox 8"/>
          <p:cNvSpPr txBox="1"/>
          <p:nvPr/>
        </p:nvSpPr>
        <p:spPr>
          <a:xfrm>
            <a:off x="1692098" y="4371296"/>
            <a:ext cx="1315948" cy="369332"/>
          </a:xfrm>
          <a:prstGeom prst="rect">
            <a:avLst/>
          </a:prstGeom>
          <a:noFill/>
        </p:spPr>
        <p:txBody>
          <a:bodyPr wrap="none" rtlCol="0">
            <a:spAutoFit/>
          </a:bodyPr>
          <a:lstStyle/>
          <a:p>
            <a:r>
              <a:rPr lang="en-US" dirty="0"/>
              <a:t>John Dewey</a:t>
            </a:r>
            <a:endParaRPr lang="en-US" dirty="0"/>
          </a:p>
        </p:txBody>
      </p:sp>
      <p:pic>
        <p:nvPicPr>
          <p:cNvPr id="2" name="Picture 1"/>
          <p:cNvPicPr>
            <a:picLocks noChangeAspect="1"/>
          </p:cNvPicPr>
          <p:nvPr/>
        </p:nvPicPr>
        <p:blipFill>
          <a:blip r:embed="rId5"/>
          <a:stretch>
            <a:fillRect/>
          </a:stretch>
        </p:blipFill>
        <p:spPr>
          <a:xfrm>
            <a:off x="3292784" y="2306720"/>
            <a:ext cx="1680534" cy="2527300"/>
          </a:xfrm>
          <a:prstGeom prst="rect">
            <a:avLst/>
          </a:prstGeom>
        </p:spPr>
      </p:pic>
      <p:sp>
        <p:nvSpPr>
          <p:cNvPr id="5" name="TextBox 4"/>
          <p:cNvSpPr txBox="1"/>
          <p:nvPr/>
        </p:nvSpPr>
        <p:spPr>
          <a:xfrm>
            <a:off x="3336694" y="4893144"/>
            <a:ext cx="1707455" cy="646331"/>
          </a:xfrm>
          <a:prstGeom prst="rect">
            <a:avLst/>
          </a:prstGeom>
          <a:noFill/>
        </p:spPr>
        <p:txBody>
          <a:bodyPr wrap="none" rtlCol="0">
            <a:spAutoFit/>
          </a:bodyPr>
          <a:lstStyle/>
          <a:p>
            <a:r>
              <a:rPr lang="en-US" dirty="0"/>
              <a:t>George Herbert </a:t>
            </a:r>
          </a:p>
          <a:p>
            <a:r>
              <a:rPr lang="en-US" dirty="0"/>
              <a:t>Mead</a:t>
            </a:r>
            <a:endParaRPr lang="en-US" dirty="0"/>
          </a:p>
        </p:txBody>
      </p:sp>
      <p:sp>
        <p:nvSpPr>
          <p:cNvPr id="11" name="TextBox 10"/>
          <p:cNvSpPr txBox="1"/>
          <p:nvPr/>
        </p:nvSpPr>
        <p:spPr>
          <a:xfrm>
            <a:off x="2407080" y="413436"/>
            <a:ext cx="7660120" cy="646331"/>
          </a:xfrm>
          <a:prstGeom prst="rect">
            <a:avLst/>
          </a:prstGeom>
          <a:noFill/>
        </p:spPr>
        <p:txBody>
          <a:bodyPr wrap="none" rtlCol="0">
            <a:spAutoFit/>
          </a:bodyPr>
          <a:lstStyle/>
          <a:p>
            <a:r>
              <a:rPr lang="en-US" sz="3600" dirty="0"/>
              <a:t>Founder Classical American Pragmatism</a:t>
            </a:r>
            <a:endParaRPr lang="en-US" sz="2000" dirty="0"/>
          </a:p>
        </p:txBody>
      </p:sp>
      <p:sp>
        <p:nvSpPr>
          <p:cNvPr id="12" name="TextBox 11"/>
          <p:cNvSpPr txBox="1"/>
          <p:nvPr/>
        </p:nvSpPr>
        <p:spPr>
          <a:xfrm>
            <a:off x="7303255" y="4928649"/>
            <a:ext cx="2859181" cy="830997"/>
          </a:xfrm>
          <a:prstGeom prst="rect">
            <a:avLst/>
          </a:prstGeom>
          <a:noFill/>
        </p:spPr>
        <p:txBody>
          <a:bodyPr wrap="none" rtlCol="0">
            <a:spAutoFit/>
          </a:bodyPr>
          <a:lstStyle/>
          <a:p>
            <a:r>
              <a:rPr lang="en-US" sz="2400" b="1" dirty="0"/>
              <a:t>Feminist Pragmatism</a:t>
            </a:r>
          </a:p>
          <a:p>
            <a:r>
              <a:rPr lang="en-US" sz="2400" b="1" dirty="0"/>
              <a:t>Public Philosopher</a:t>
            </a:r>
            <a:endParaRPr lang="en-US" sz="2400" b="1" dirty="0"/>
          </a:p>
        </p:txBody>
      </p:sp>
      <p:pic>
        <p:nvPicPr>
          <p:cNvPr id="13" name="Picture 12"/>
          <p:cNvPicPr>
            <a:picLocks noChangeAspect="1"/>
          </p:cNvPicPr>
          <p:nvPr/>
        </p:nvPicPr>
        <p:blipFill>
          <a:blip r:embed="rId6">
            <a:alphaModFix/>
          </a:blip>
          <a:stretch>
            <a:fillRect/>
          </a:stretch>
        </p:blipFill>
        <p:spPr>
          <a:xfrm>
            <a:off x="8984721" y="1469786"/>
            <a:ext cx="1289379" cy="2354909"/>
          </a:xfrm>
          <a:prstGeom prst="rect">
            <a:avLst/>
          </a:prstGeom>
          <a:effectLst>
            <a:outerShdw blurRad="381000" dist="38100" dir="2700000">
              <a:srgbClr val="000000">
                <a:alpha val="43000"/>
              </a:srgbClr>
            </a:outerShdw>
          </a:effectLst>
        </p:spPr>
      </p:pic>
      <p:sp>
        <p:nvSpPr>
          <p:cNvPr id="14" name="TextBox 13"/>
          <p:cNvSpPr txBox="1"/>
          <p:nvPr/>
        </p:nvSpPr>
        <p:spPr>
          <a:xfrm>
            <a:off x="9244129" y="3958793"/>
            <a:ext cx="946093" cy="646331"/>
          </a:xfrm>
          <a:prstGeom prst="rect">
            <a:avLst/>
          </a:prstGeom>
          <a:noFill/>
        </p:spPr>
        <p:txBody>
          <a:bodyPr wrap="none" rtlCol="0">
            <a:spAutoFit/>
          </a:bodyPr>
          <a:lstStyle/>
          <a:p>
            <a:r>
              <a:rPr lang="en-US" dirty="0"/>
              <a:t>Jane</a:t>
            </a:r>
          </a:p>
          <a:p>
            <a:r>
              <a:rPr lang="en-US" dirty="0"/>
              <a:t>Addams</a:t>
            </a:r>
            <a:endParaRPr lang="en-US" dirty="0"/>
          </a:p>
        </p:txBody>
      </p:sp>
      <p:sp>
        <p:nvSpPr>
          <p:cNvPr id="15" name="TextBox 14"/>
          <p:cNvSpPr txBox="1"/>
          <p:nvPr/>
        </p:nvSpPr>
        <p:spPr>
          <a:xfrm>
            <a:off x="4531213" y="5899576"/>
            <a:ext cx="5631222" cy="707886"/>
          </a:xfrm>
          <a:prstGeom prst="rect">
            <a:avLst/>
          </a:prstGeom>
          <a:noFill/>
        </p:spPr>
        <p:txBody>
          <a:bodyPr wrap="none" rtlCol="0">
            <a:spAutoFit/>
          </a:bodyPr>
          <a:lstStyle/>
          <a:p>
            <a:r>
              <a:rPr lang="en-US" sz="4000"/>
              <a:t>Recover - Woman </a:t>
            </a:r>
            <a:r>
              <a:rPr lang="en-US" sz="4000" dirty="0"/>
              <a:t>of Ideas</a:t>
            </a:r>
            <a:endParaRPr lang="en-US" sz="4000" dirty="0"/>
          </a:p>
        </p:txBody>
      </p:sp>
    </p:spTree>
    <p:extLst>
      <p:ext uri="{BB962C8B-B14F-4D97-AF65-F5344CB8AC3E}">
        <p14:creationId xmlns:p14="http://schemas.microsoft.com/office/powerpoint/2010/main" val="1033642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47514" y="452638"/>
            <a:ext cx="2440642" cy="707886"/>
          </a:xfrm>
          <a:prstGeom prst="rect">
            <a:avLst/>
          </a:prstGeom>
          <a:noFill/>
        </p:spPr>
        <p:txBody>
          <a:bodyPr wrap="none" rtlCol="0">
            <a:spAutoFit/>
          </a:bodyPr>
          <a:lstStyle/>
          <a:p>
            <a:r>
              <a:rPr lang="en-US" sz="4000" dirty="0"/>
              <a:t>Hull House</a:t>
            </a:r>
          </a:p>
        </p:txBody>
      </p:sp>
      <p:sp>
        <p:nvSpPr>
          <p:cNvPr id="7" name="TextBox 6"/>
          <p:cNvSpPr txBox="1"/>
          <p:nvPr/>
        </p:nvSpPr>
        <p:spPr>
          <a:xfrm>
            <a:off x="841886" y="4087471"/>
            <a:ext cx="3819122" cy="1384995"/>
          </a:xfrm>
          <a:prstGeom prst="rect">
            <a:avLst/>
          </a:prstGeom>
          <a:noFill/>
        </p:spPr>
        <p:txBody>
          <a:bodyPr wrap="none" rtlCol="0">
            <a:spAutoFit/>
          </a:bodyPr>
          <a:lstStyle/>
          <a:p>
            <a:r>
              <a:rPr lang="en-US" sz="2800" dirty="0"/>
              <a:t>Ideas emerged from </a:t>
            </a:r>
          </a:p>
          <a:p>
            <a:r>
              <a:rPr lang="en-US" sz="2800" dirty="0"/>
              <a:t>This feminine </a:t>
            </a:r>
            <a:r>
              <a:rPr lang="en-US" sz="2800" dirty="0" smtClean="0"/>
              <a:t>experience</a:t>
            </a:r>
            <a:endParaRPr lang="en-US" sz="2800" dirty="0"/>
          </a:p>
          <a:p>
            <a:r>
              <a:rPr lang="en-US" sz="2800" dirty="0" smtClean="0"/>
              <a:t>Feminist Pragmatism</a:t>
            </a:r>
            <a:endParaRPr lang="en-US" sz="2800" dirty="0"/>
          </a:p>
        </p:txBody>
      </p:sp>
      <p:sp>
        <p:nvSpPr>
          <p:cNvPr id="5" name="TextBox 4"/>
          <p:cNvSpPr txBox="1"/>
          <p:nvPr/>
        </p:nvSpPr>
        <p:spPr>
          <a:xfrm>
            <a:off x="1193351" y="5888623"/>
            <a:ext cx="2894805" cy="923330"/>
          </a:xfrm>
          <a:prstGeom prst="rect">
            <a:avLst/>
          </a:prstGeom>
          <a:noFill/>
        </p:spPr>
        <p:txBody>
          <a:bodyPr wrap="none" rtlCol="0">
            <a:spAutoFit/>
          </a:bodyPr>
          <a:lstStyle/>
          <a:p>
            <a:r>
              <a:rPr lang="en-US" dirty="0"/>
              <a:t>Immigrant </a:t>
            </a:r>
            <a:r>
              <a:rPr lang="en-US" dirty="0"/>
              <a:t>Community</a:t>
            </a:r>
          </a:p>
          <a:p>
            <a:r>
              <a:rPr lang="en-US" dirty="0"/>
              <a:t>Labor/management disputes</a:t>
            </a:r>
            <a:endParaRPr lang="en-US" dirty="0"/>
          </a:p>
          <a:p>
            <a:r>
              <a:rPr lang="en-US" dirty="0"/>
              <a:t>Lab – conflict resolution</a:t>
            </a:r>
          </a:p>
        </p:txBody>
      </p:sp>
      <p:sp>
        <p:nvSpPr>
          <p:cNvPr id="8" name="TextBox 7"/>
          <p:cNvSpPr txBox="1"/>
          <p:nvPr/>
        </p:nvSpPr>
        <p:spPr>
          <a:xfrm>
            <a:off x="8884840" y="5450784"/>
            <a:ext cx="2577629" cy="369332"/>
          </a:xfrm>
          <a:prstGeom prst="rect">
            <a:avLst/>
          </a:prstGeom>
          <a:noFill/>
        </p:spPr>
        <p:txBody>
          <a:bodyPr wrap="none" rtlCol="0">
            <a:spAutoFit/>
          </a:bodyPr>
          <a:lstStyle/>
          <a:p>
            <a:r>
              <a:rPr lang="en-US"/>
              <a:t>Democracy </a:t>
            </a:r>
            <a:r>
              <a:rPr lang="en-US" smtClean="0"/>
              <a:t>/ethics/peace</a:t>
            </a:r>
            <a:endParaRPr lang="en-US" dirty="0"/>
          </a:p>
        </p:txBody>
      </p:sp>
      <p:pic>
        <p:nvPicPr>
          <p:cNvPr id="9" name="Picture 8"/>
          <p:cNvPicPr>
            <a:picLocks noChangeAspect="1"/>
          </p:cNvPicPr>
          <p:nvPr/>
        </p:nvPicPr>
        <p:blipFill>
          <a:blip r:embed="rId3"/>
          <a:stretch>
            <a:fillRect/>
          </a:stretch>
        </p:blipFill>
        <p:spPr>
          <a:xfrm>
            <a:off x="8459531" y="1160525"/>
            <a:ext cx="2047104" cy="3881053"/>
          </a:xfrm>
          <a:prstGeom prst="rect">
            <a:avLst/>
          </a:prstGeom>
        </p:spPr>
      </p:pic>
      <p:pic>
        <p:nvPicPr>
          <p:cNvPr id="11" name="Picture 10"/>
          <p:cNvPicPr>
            <a:picLocks noChangeAspect="1"/>
          </p:cNvPicPr>
          <p:nvPr/>
        </p:nvPicPr>
        <p:blipFill>
          <a:blip r:embed="rId4"/>
          <a:stretch>
            <a:fillRect/>
          </a:stretch>
        </p:blipFill>
        <p:spPr>
          <a:xfrm>
            <a:off x="6687672" y="2953688"/>
            <a:ext cx="2004611" cy="3075713"/>
          </a:xfrm>
          <a:prstGeom prst="rect">
            <a:avLst/>
          </a:prstGeom>
        </p:spPr>
      </p:pic>
      <p:pic>
        <p:nvPicPr>
          <p:cNvPr id="12" name="Picture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9178" y="1163943"/>
            <a:ext cx="2911743" cy="2662165"/>
          </a:xfrm>
          <a:prstGeom prst="rect">
            <a:avLst/>
          </a:prstGeom>
        </p:spPr>
      </p:pic>
      <p:pic>
        <p:nvPicPr>
          <p:cNvPr id="10" name="Picture 9"/>
          <p:cNvPicPr>
            <a:picLocks noChangeAspect="1"/>
          </p:cNvPicPr>
          <p:nvPr/>
        </p:nvPicPr>
        <p:blipFill>
          <a:blip r:embed="rId6"/>
          <a:stretch>
            <a:fillRect/>
          </a:stretch>
        </p:blipFill>
        <p:spPr>
          <a:xfrm>
            <a:off x="6504792" y="452638"/>
            <a:ext cx="1821845" cy="2957228"/>
          </a:xfrm>
          <a:prstGeom prst="rect">
            <a:avLst/>
          </a:prstGeom>
          <a:effectLst>
            <a:outerShdw blurRad="50800" dist="38100" dir="8100000" algn="tr" rotWithShape="0">
              <a:prstClr val="black">
                <a:alpha val="40000"/>
              </a:prstClr>
            </a:outerShdw>
          </a:effectLst>
        </p:spPr>
      </p:pic>
      <p:sp>
        <p:nvSpPr>
          <p:cNvPr id="2" name="Right Arrow 1"/>
          <p:cNvSpPr/>
          <p:nvPr/>
        </p:nvSpPr>
        <p:spPr>
          <a:xfrm>
            <a:off x="4088156" y="2678805"/>
            <a:ext cx="1274624" cy="423623"/>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29475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88106" y="297314"/>
            <a:ext cx="5974080" cy="5314442"/>
          </a:xfrm>
          <a:prstGeom prst="rect">
            <a:avLst/>
          </a:prstGeom>
        </p:spPr>
      </p:pic>
      <p:sp>
        <p:nvSpPr>
          <p:cNvPr id="3" name="TextBox 2"/>
          <p:cNvSpPr txBox="1"/>
          <p:nvPr/>
        </p:nvSpPr>
        <p:spPr>
          <a:xfrm>
            <a:off x="2422996" y="5959390"/>
            <a:ext cx="8039781" cy="584776"/>
          </a:xfrm>
          <a:prstGeom prst="rect">
            <a:avLst/>
          </a:prstGeom>
          <a:noFill/>
        </p:spPr>
        <p:txBody>
          <a:bodyPr wrap="none" rtlCol="0">
            <a:spAutoFit/>
          </a:bodyPr>
          <a:lstStyle/>
          <a:p>
            <a:r>
              <a:rPr lang="en-US" sz="3200" dirty="0"/>
              <a:t>1915 Women’s Peace Conference     The Hague</a:t>
            </a:r>
            <a:endParaRPr lang="en-US" sz="3200" dirty="0"/>
          </a:p>
        </p:txBody>
      </p:sp>
    </p:spTree>
    <p:extLst>
      <p:ext uri="{BB962C8B-B14F-4D97-AF65-F5344CB8AC3E}">
        <p14:creationId xmlns:p14="http://schemas.microsoft.com/office/powerpoint/2010/main" val="7836633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43169" y="191049"/>
            <a:ext cx="4742708" cy="4714439"/>
          </a:xfrm>
          <a:prstGeom prst="rect">
            <a:avLst/>
          </a:prstGeom>
        </p:spPr>
      </p:pic>
      <p:sp>
        <p:nvSpPr>
          <p:cNvPr id="3" name="TextBox 2"/>
          <p:cNvSpPr txBox="1"/>
          <p:nvPr/>
        </p:nvSpPr>
        <p:spPr>
          <a:xfrm>
            <a:off x="7078822" y="1599249"/>
            <a:ext cx="3301655" cy="523220"/>
          </a:xfrm>
          <a:prstGeom prst="rect">
            <a:avLst/>
          </a:prstGeom>
          <a:noFill/>
        </p:spPr>
        <p:txBody>
          <a:bodyPr wrap="none" rtlCol="0">
            <a:spAutoFit/>
          </a:bodyPr>
          <a:lstStyle/>
          <a:p>
            <a:r>
              <a:rPr lang="en-US" sz="2800" b="1" dirty="0"/>
              <a:t>Speech Carnegie Hall</a:t>
            </a:r>
            <a:endParaRPr lang="en-US" sz="2800" b="1" dirty="0"/>
          </a:p>
        </p:txBody>
      </p:sp>
      <p:pic>
        <p:nvPicPr>
          <p:cNvPr id="5" name="Picture 4"/>
          <p:cNvPicPr>
            <a:picLocks noChangeAspect="1"/>
          </p:cNvPicPr>
          <p:nvPr/>
        </p:nvPicPr>
        <p:blipFill>
          <a:blip r:embed="rId3"/>
          <a:stretch>
            <a:fillRect/>
          </a:stretch>
        </p:blipFill>
        <p:spPr>
          <a:xfrm>
            <a:off x="5098286" y="3882913"/>
            <a:ext cx="5282191" cy="2711525"/>
          </a:xfrm>
          <a:prstGeom prst="rect">
            <a:avLst/>
          </a:prstGeom>
        </p:spPr>
      </p:pic>
    </p:spTree>
    <p:extLst>
      <p:ext uri="{BB962C8B-B14F-4D97-AF65-F5344CB8AC3E}">
        <p14:creationId xmlns:p14="http://schemas.microsoft.com/office/powerpoint/2010/main" val="5129516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295526" y="3644900"/>
            <a:ext cx="7534275" cy="381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47877" y="3860802"/>
            <a:ext cx="808635" cy="461665"/>
          </a:xfrm>
          <a:prstGeom prst="rect">
            <a:avLst/>
          </a:prstGeom>
          <a:noFill/>
        </p:spPr>
        <p:txBody>
          <a:bodyPr wrap="none" rtlCol="0">
            <a:spAutoFit/>
          </a:bodyPr>
          <a:lstStyle/>
          <a:p>
            <a:r>
              <a:rPr lang="en-US" sz="2400" dirty="0"/>
              <a:t>1889</a:t>
            </a:r>
            <a:endParaRPr lang="en-US" sz="2400" dirty="0"/>
          </a:p>
        </p:txBody>
      </p:sp>
      <p:sp>
        <p:nvSpPr>
          <p:cNvPr id="9" name="TextBox 8"/>
          <p:cNvSpPr txBox="1"/>
          <p:nvPr/>
        </p:nvSpPr>
        <p:spPr>
          <a:xfrm>
            <a:off x="9585023" y="4080135"/>
            <a:ext cx="808635" cy="461665"/>
          </a:xfrm>
          <a:prstGeom prst="rect">
            <a:avLst/>
          </a:prstGeom>
          <a:noFill/>
        </p:spPr>
        <p:txBody>
          <a:bodyPr wrap="none" rtlCol="0">
            <a:spAutoFit/>
          </a:bodyPr>
          <a:lstStyle/>
          <a:p>
            <a:r>
              <a:rPr lang="en-US" sz="2400" dirty="0"/>
              <a:t>1935</a:t>
            </a:r>
            <a:endParaRPr lang="en-US" sz="2400" dirty="0"/>
          </a:p>
        </p:txBody>
      </p:sp>
      <p:sp>
        <p:nvSpPr>
          <p:cNvPr id="10" name="TextBox 9"/>
          <p:cNvSpPr txBox="1"/>
          <p:nvPr/>
        </p:nvSpPr>
        <p:spPr>
          <a:xfrm>
            <a:off x="5791202" y="3987802"/>
            <a:ext cx="808635" cy="461665"/>
          </a:xfrm>
          <a:prstGeom prst="rect">
            <a:avLst/>
          </a:prstGeom>
          <a:noFill/>
        </p:spPr>
        <p:txBody>
          <a:bodyPr wrap="none" rtlCol="0">
            <a:spAutoFit/>
          </a:bodyPr>
          <a:lstStyle/>
          <a:p>
            <a:r>
              <a:rPr lang="en-US" sz="2400" dirty="0"/>
              <a:t>1915</a:t>
            </a:r>
            <a:endParaRPr lang="en-US" sz="2400" dirty="0"/>
          </a:p>
        </p:txBody>
      </p:sp>
      <p:sp>
        <p:nvSpPr>
          <p:cNvPr id="11" name="TextBox 10"/>
          <p:cNvSpPr txBox="1"/>
          <p:nvPr/>
        </p:nvSpPr>
        <p:spPr>
          <a:xfrm>
            <a:off x="3159784" y="4464854"/>
            <a:ext cx="1789272" cy="523220"/>
          </a:xfrm>
          <a:prstGeom prst="rect">
            <a:avLst/>
          </a:prstGeom>
          <a:noFill/>
        </p:spPr>
        <p:txBody>
          <a:bodyPr wrap="none" rtlCol="0">
            <a:spAutoFit/>
          </a:bodyPr>
          <a:lstStyle/>
          <a:p>
            <a:r>
              <a:rPr lang="en-US" sz="2800" dirty="0"/>
              <a:t>Celebrated</a:t>
            </a:r>
            <a:endParaRPr lang="en-US" sz="2800" dirty="0"/>
          </a:p>
        </p:txBody>
      </p:sp>
      <p:sp>
        <p:nvSpPr>
          <p:cNvPr id="13" name="TextBox 12"/>
          <p:cNvSpPr txBox="1"/>
          <p:nvPr/>
        </p:nvSpPr>
        <p:spPr>
          <a:xfrm>
            <a:off x="6433840" y="4080133"/>
            <a:ext cx="2475683" cy="1815882"/>
          </a:xfrm>
          <a:prstGeom prst="rect">
            <a:avLst/>
          </a:prstGeom>
          <a:noFill/>
        </p:spPr>
        <p:txBody>
          <a:bodyPr wrap="none" rtlCol="0">
            <a:spAutoFit/>
          </a:bodyPr>
          <a:lstStyle/>
          <a:p>
            <a:r>
              <a:rPr lang="en-US" sz="2800" dirty="0"/>
              <a:t>Demeaned</a:t>
            </a:r>
          </a:p>
          <a:p>
            <a:r>
              <a:rPr lang="en-US" sz="2800" dirty="0"/>
              <a:t>Traitor</a:t>
            </a:r>
          </a:p>
          <a:p>
            <a:r>
              <a:rPr lang="en-US" sz="2800" dirty="0"/>
              <a:t>Communist</a:t>
            </a:r>
          </a:p>
          <a:p>
            <a:r>
              <a:rPr lang="en-US" sz="2800" dirty="0"/>
              <a:t>Silly old woman</a:t>
            </a:r>
            <a:endParaRPr lang="en-US" sz="2800" dirty="0"/>
          </a:p>
        </p:txBody>
      </p:sp>
      <p:sp>
        <p:nvSpPr>
          <p:cNvPr id="14" name="TextBox 13"/>
          <p:cNvSpPr txBox="1"/>
          <p:nvPr/>
        </p:nvSpPr>
        <p:spPr>
          <a:xfrm>
            <a:off x="3667126" y="838201"/>
            <a:ext cx="4323419" cy="584776"/>
          </a:xfrm>
          <a:prstGeom prst="rect">
            <a:avLst/>
          </a:prstGeom>
          <a:noFill/>
        </p:spPr>
        <p:txBody>
          <a:bodyPr wrap="none" rtlCol="0">
            <a:spAutoFit/>
          </a:bodyPr>
          <a:lstStyle/>
          <a:p>
            <a:r>
              <a:rPr lang="en-US" sz="3200" dirty="0"/>
              <a:t>Recovering </a:t>
            </a:r>
            <a:r>
              <a:rPr lang="en-US" sz="3200"/>
              <a:t>Jane Addams</a:t>
            </a:r>
            <a:endParaRPr lang="en-US" sz="3200"/>
          </a:p>
        </p:txBody>
      </p:sp>
      <p:sp>
        <p:nvSpPr>
          <p:cNvPr id="15" name="TextBox 14"/>
          <p:cNvSpPr txBox="1"/>
          <p:nvPr/>
        </p:nvSpPr>
        <p:spPr>
          <a:xfrm>
            <a:off x="8286751" y="495302"/>
            <a:ext cx="2198927" cy="1200329"/>
          </a:xfrm>
          <a:prstGeom prst="rect">
            <a:avLst/>
          </a:prstGeom>
          <a:noFill/>
        </p:spPr>
        <p:txBody>
          <a:bodyPr wrap="none" rtlCol="0">
            <a:spAutoFit/>
          </a:bodyPr>
          <a:lstStyle/>
          <a:p>
            <a:r>
              <a:rPr lang="en-US" dirty="0"/>
              <a:t>Philosophy</a:t>
            </a:r>
          </a:p>
          <a:p>
            <a:r>
              <a:rPr lang="en-US" dirty="0"/>
              <a:t>Peace</a:t>
            </a:r>
          </a:p>
          <a:p>
            <a:r>
              <a:rPr lang="en-US" dirty="0"/>
              <a:t>Sociology</a:t>
            </a:r>
          </a:p>
          <a:p>
            <a:r>
              <a:rPr lang="en-US" dirty="0"/>
              <a:t>Public Administration</a:t>
            </a:r>
            <a:endParaRPr lang="en-US" dirty="0"/>
          </a:p>
        </p:txBody>
      </p:sp>
      <p:sp>
        <p:nvSpPr>
          <p:cNvPr id="2" name="TextBox 1"/>
          <p:cNvSpPr txBox="1"/>
          <p:nvPr/>
        </p:nvSpPr>
        <p:spPr>
          <a:xfrm>
            <a:off x="6754092" y="6142182"/>
            <a:ext cx="1735459" cy="369332"/>
          </a:xfrm>
          <a:prstGeom prst="rect">
            <a:avLst/>
          </a:prstGeom>
          <a:noFill/>
        </p:spPr>
        <p:txBody>
          <a:bodyPr wrap="none" rtlCol="0">
            <a:spAutoFit/>
          </a:bodyPr>
          <a:lstStyle/>
          <a:p>
            <a:r>
              <a:rPr lang="en-US" dirty="0"/>
              <a:t>DOJ Surveillance</a:t>
            </a:r>
            <a:endParaRPr lang="en-US" dirty="0"/>
          </a:p>
        </p:txBody>
      </p:sp>
      <p:sp>
        <p:nvSpPr>
          <p:cNvPr id="4" name="TextBox 3"/>
          <p:cNvSpPr txBox="1"/>
          <p:nvPr/>
        </p:nvSpPr>
        <p:spPr>
          <a:xfrm>
            <a:off x="7254189" y="3104329"/>
            <a:ext cx="1472711" cy="646331"/>
          </a:xfrm>
          <a:prstGeom prst="rect">
            <a:avLst/>
          </a:prstGeom>
          <a:noFill/>
        </p:spPr>
        <p:txBody>
          <a:bodyPr wrap="none" rtlCol="0">
            <a:spAutoFit/>
          </a:bodyPr>
          <a:lstStyle/>
          <a:p>
            <a:r>
              <a:rPr lang="en-US" dirty="0" smtClean="0"/>
              <a:t>Peace Activist</a:t>
            </a:r>
          </a:p>
          <a:p>
            <a:r>
              <a:rPr lang="en-US" dirty="0" smtClean="0"/>
              <a:t>Humanitarian</a:t>
            </a:r>
            <a:endParaRPr lang="en-US" dirty="0"/>
          </a:p>
        </p:txBody>
      </p:sp>
      <p:pic>
        <p:nvPicPr>
          <p:cNvPr id="12" name="Picture 11"/>
          <p:cNvPicPr>
            <a:picLocks noChangeAspect="1"/>
          </p:cNvPicPr>
          <p:nvPr/>
        </p:nvPicPr>
        <p:blipFill>
          <a:blip r:embed="rId2"/>
          <a:stretch>
            <a:fillRect/>
          </a:stretch>
        </p:blipFill>
        <p:spPr>
          <a:xfrm>
            <a:off x="7815289" y="2178871"/>
            <a:ext cx="674262" cy="925458"/>
          </a:xfrm>
          <a:prstGeom prst="rect">
            <a:avLst/>
          </a:prstGeom>
        </p:spPr>
      </p:pic>
      <p:pic>
        <p:nvPicPr>
          <p:cNvPr id="16" name="Picture 15"/>
          <p:cNvPicPr>
            <a:picLocks noChangeAspect="1"/>
          </p:cNvPicPr>
          <p:nvPr/>
        </p:nvPicPr>
        <p:blipFill rotWithShape="1">
          <a:blip r:embed="rId3"/>
          <a:srcRect l="22999" t="26381" r="23313" b="15630"/>
          <a:stretch/>
        </p:blipFill>
        <p:spPr>
          <a:xfrm>
            <a:off x="1717927" y="1878622"/>
            <a:ext cx="970769" cy="1644467"/>
          </a:xfrm>
          <a:prstGeom prst="rect">
            <a:avLst/>
          </a:prstGeom>
        </p:spPr>
      </p:pic>
      <p:pic>
        <p:nvPicPr>
          <p:cNvPr id="17" name="Picture 16"/>
          <p:cNvPicPr>
            <a:picLocks noChangeAspect="1"/>
          </p:cNvPicPr>
          <p:nvPr/>
        </p:nvPicPr>
        <p:blipFill>
          <a:blip r:embed="rId4"/>
          <a:stretch>
            <a:fillRect/>
          </a:stretch>
        </p:blipFill>
        <p:spPr>
          <a:xfrm>
            <a:off x="5666736" y="2700855"/>
            <a:ext cx="871269" cy="866076"/>
          </a:xfrm>
          <a:prstGeom prst="rect">
            <a:avLst/>
          </a:prstGeom>
        </p:spPr>
      </p:pic>
    </p:spTree>
    <p:extLst>
      <p:ext uri="{BB962C8B-B14F-4D97-AF65-F5344CB8AC3E}">
        <p14:creationId xmlns:p14="http://schemas.microsoft.com/office/powerpoint/2010/main" val="1179812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6220" y="2025440"/>
            <a:ext cx="6739153" cy="3416320"/>
          </a:xfrm>
          <a:prstGeom prst="rect">
            <a:avLst/>
          </a:prstGeom>
          <a:noFill/>
        </p:spPr>
        <p:txBody>
          <a:bodyPr wrap="none" rtlCol="0" anchor="ctr">
            <a:spAutoFit/>
          </a:bodyPr>
          <a:lstStyle/>
          <a:p>
            <a:pPr marL="342900" indent="-342900">
              <a:buFont typeface="+mj-lt"/>
              <a:buAutoNum type="arabicPeriod"/>
            </a:pPr>
            <a:r>
              <a:rPr lang="en-US" sz="3600" dirty="0" smtClean="0">
                <a:solidFill>
                  <a:schemeClr val="tx1">
                    <a:lumMod val="95000"/>
                    <a:lumOff val="5000"/>
                  </a:schemeClr>
                </a:solidFill>
              </a:rPr>
              <a:t>Who is Jane Addams</a:t>
            </a:r>
          </a:p>
          <a:p>
            <a:pPr marL="342900" indent="-342900">
              <a:buFont typeface="+mj-lt"/>
              <a:buAutoNum type="arabicPeriod"/>
            </a:pPr>
            <a:r>
              <a:rPr lang="en-US" sz="3600" dirty="0" smtClean="0">
                <a:solidFill>
                  <a:schemeClr val="tx1">
                    <a:lumMod val="95000"/>
                    <a:lumOff val="5000"/>
                  </a:schemeClr>
                </a:solidFill>
              </a:rPr>
              <a:t>Jane </a:t>
            </a:r>
            <a:r>
              <a:rPr lang="en-US" sz="3600" dirty="0">
                <a:solidFill>
                  <a:schemeClr val="tx1">
                    <a:lumMod val="95000"/>
                    <a:lumOff val="5000"/>
                  </a:schemeClr>
                </a:solidFill>
              </a:rPr>
              <a:t>Addams &amp; Social Work</a:t>
            </a:r>
          </a:p>
          <a:p>
            <a:pPr marL="342900" indent="-342900">
              <a:buFont typeface="+mj-lt"/>
              <a:buAutoNum type="arabicPeriod"/>
            </a:pPr>
            <a:r>
              <a:rPr lang="en-US" sz="3600" dirty="0">
                <a:solidFill>
                  <a:schemeClr val="tx1">
                    <a:lumMod val="95000"/>
                    <a:lumOff val="5000"/>
                  </a:schemeClr>
                </a:solidFill>
              </a:rPr>
              <a:t>Philosophy – Social Justice/Peace</a:t>
            </a:r>
          </a:p>
          <a:p>
            <a:pPr marL="342900" indent="-342900">
              <a:buFont typeface="+mj-lt"/>
              <a:buAutoNum type="arabicPeriod"/>
            </a:pPr>
            <a:r>
              <a:rPr lang="en-US" sz="3600" dirty="0" smtClean="0">
                <a:solidFill>
                  <a:schemeClr val="tx1">
                    <a:lumMod val="95000"/>
                    <a:lumOff val="5000"/>
                  </a:schemeClr>
                </a:solidFill>
              </a:rPr>
              <a:t>Peace movements &amp; SW</a:t>
            </a:r>
            <a:endParaRPr lang="en-US" sz="3600" dirty="0">
              <a:solidFill>
                <a:schemeClr val="tx1">
                  <a:lumMod val="95000"/>
                  <a:lumOff val="5000"/>
                </a:schemeClr>
              </a:solidFill>
            </a:endParaRPr>
          </a:p>
          <a:p>
            <a:pPr marL="342900" indent="-342900">
              <a:buFont typeface="+mj-lt"/>
              <a:buAutoNum type="arabicPeriod"/>
            </a:pPr>
            <a:r>
              <a:rPr lang="en-US" sz="3600" dirty="0" smtClean="0">
                <a:solidFill>
                  <a:schemeClr val="tx1">
                    <a:lumMod val="95000"/>
                    <a:lumOff val="5000"/>
                  </a:schemeClr>
                </a:solidFill>
              </a:rPr>
              <a:t> My Story  </a:t>
            </a:r>
          </a:p>
          <a:p>
            <a:pPr marL="342900" indent="-342900">
              <a:buFont typeface="+mj-lt"/>
              <a:buAutoNum type="arabicPeriod"/>
            </a:pPr>
            <a:r>
              <a:rPr lang="en-US" sz="3600" dirty="0" smtClean="0">
                <a:solidFill>
                  <a:schemeClr val="tx1">
                    <a:lumMod val="95000"/>
                    <a:lumOff val="5000"/>
                  </a:schemeClr>
                </a:solidFill>
              </a:rPr>
              <a:t> Positive Peace &amp; </a:t>
            </a:r>
            <a:r>
              <a:rPr lang="en-US" sz="3600" dirty="0" err="1" smtClean="0">
                <a:solidFill>
                  <a:schemeClr val="tx1">
                    <a:lumMod val="95000"/>
                    <a:lumOff val="5000"/>
                  </a:schemeClr>
                </a:solidFill>
              </a:rPr>
              <a:t>Peaceweaving</a:t>
            </a:r>
            <a:endParaRPr lang="en-US" sz="3600" dirty="0">
              <a:solidFill>
                <a:schemeClr val="tx1">
                  <a:lumMod val="95000"/>
                  <a:lumOff val="5000"/>
                </a:schemeClr>
              </a:solidFill>
            </a:endParaRPr>
          </a:p>
        </p:txBody>
      </p:sp>
      <p:sp>
        <p:nvSpPr>
          <p:cNvPr id="3" name="TextBox 2"/>
          <p:cNvSpPr txBox="1"/>
          <p:nvPr/>
        </p:nvSpPr>
        <p:spPr>
          <a:xfrm>
            <a:off x="2432649" y="668547"/>
            <a:ext cx="4119397" cy="646331"/>
          </a:xfrm>
          <a:prstGeom prst="rect">
            <a:avLst/>
          </a:prstGeom>
          <a:noFill/>
        </p:spPr>
        <p:txBody>
          <a:bodyPr wrap="none" rtlCol="0">
            <a:spAutoFit/>
          </a:bodyPr>
          <a:lstStyle/>
          <a:p>
            <a:r>
              <a:rPr lang="en-US" sz="3600" dirty="0" smtClean="0"/>
              <a:t>Logic of presentation</a:t>
            </a:r>
            <a:endParaRPr lang="en-US" sz="360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255020" y="323329"/>
            <a:ext cx="2546331" cy="3651370"/>
          </a:xfrm>
          <a:prstGeom prst="rect">
            <a:avLst/>
          </a:prstGeom>
        </p:spPr>
      </p:pic>
    </p:spTree>
    <p:extLst>
      <p:ext uri="{BB962C8B-B14F-4D97-AF65-F5344CB8AC3E}">
        <p14:creationId xmlns:p14="http://schemas.microsoft.com/office/powerpoint/2010/main" val="20588452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020" y="474453"/>
            <a:ext cx="2611933" cy="584775"/>
          </a:xfrm>
          <a:prstGeom prst="rect">
            <a:avLst/>
          </a:prstGeom>
          <a:noFill/>
        </p:spPr>
        <p:txBody>
          <a:bodyPr wrap="none" rtlCol="0">
            <a:spAutoFit/>
          </a:bodyPr>
          <a:lstStyle/>
          <a:p>
            <a:r>
              <a:rPr lang="en-US" sz="3200" dirty="0"/>
              <a:t>Addams Ethics</a:t>
            </a:r>
          </a:p>
        </p:txBody>
      </p:sp>
      <p:pic>
        <p:nvPicPr>
          <p:cNvPr id="3" name="Picture 2"/>
          <p:cNvPicPr>
            <a:picLocks noChangeAspect="1"/>
          </p:cNvPicPr>
          <p:nvPr/>
        </p:nvPicPr>
        <p:blipFill>
          <a:blip r:embed="rId2"/>
          <a:stretch>
            <a:fillRect/>
          </a:stretch>
        </p:blipFill>
        <p:spPr>
          <a:xfrm>
            <a:off x="286796" y="1506785"/>
            <a:ext cx="2579599" cy="4150665"/>
          </a:xfrm>
          <a:prstGeom prst="rect">
            <a:avLst/>
          </a:prstGeom>
          <a:effectLst>
            <a:outerShdw blurRad="50800" dist="38100" dir="8100000" algn="tr" rotWithShape="0">
              <a:prstClr val="black">
                <a:alpha val="40000"/>
              </a:prstClr>
            </a:outerShdw>
          </a:effectLst>
        </p:spPr>
      </p:pic>
      <p:sp>
        <p:nvSpPr>
          <p:cNvPr id="4" name="TextBox 3"/>
          <p:cNvSpPr txBox="1"/>
          <p:nvPr/>
        </p:nvSpPr>
        <p:spPr>
          <a:xfrm>
            <a:off x="5564038" y="474453"/>
            <a:ext cx="2711383" cy="707886"/>
          </a:xfrm>
          <a:prstGeom prst="rect">
            <a:avLst/>
          </a:prstGeom>
          <a:noFill/>
        </p:spPr>
        <p:txBody>
          <a:bodyPr wrap="none" rtlCol="0">
            <a:spAutoFit/>
          </a:bodyPr>
          <a:lstStyle/>
          <a:p>
            <a:r>
              <a:rPr lang="en-US" sz="4000" dirty="0" smtClean="0"/>
              <a:t>Basic Tenets</a:t>
            </a:r>
            <a:endParaRPr lang="en-US" sz="4000" dirty="0"/>
          </a:p>
        </p:txBody>
      </p:sp>
      <p:sp>
        <p:nvSpPr>
          <p:cNvPr id="5" name="TextBox 4"/>
          <p:cNvSpPr txBox="1"/>
          <p:nvPr/>
        </p:nvSpPr>
        <p:spPr>
          <a:xfrm>
            <a:off x="3135953" y="1817760"/>
            <a:ext cx="8891986" cy="4524315"/>
          </a:xfrm>
          <a:prstGeom prst="rect">
            <a:avLst/>
          </a:prstGeom>
          <a:noFill/>
        </p:spPr>
        <p:txBody>
          <a:bodyPr wrap="none" rtlCol="0">
            <a:spAutoFit/>
          </a:bodyPr>
          <a:lstStyle/>
          <a:p>
            <a:pPr marL="342900" indent="-342900">
              <a:buAutoNum type="arabicPeriod"/>
            </a:pPr>
            <a:r>
              <a:rPr lang="en-US" sz="3600" dirty="0" smtClean="0"/>
              <a:t>Social Claim</a:t>
            </a:r>
          </a:p>
          <a:p>
            <a:pPr marL="342900" indent="-342900">
              <a:buAutoNum type="arabicPeriod"/>
            </a:pPr>
            <a:r>
              <a:rPr lang="en-US" sz="3600" dirty="0" smtClean="0"/>
              <a:t>Tension between individual and social claims</a:t>
            </a:r>
          </a:p>
          <a:p>
            <a:pPr marL="342900" indent="-342900">
              <a:buAutoNum type="arabicPeriod"/>
            </a:pPr>
            <a:r>
              <a:rPr lang="en-US" sz="3600" dirty="0" smtClean="0"/>
              <a:t>Perplexity </a:t>
            </a:r>
          </a:p>
          <a:p>
            <a:pPr marL="342900" indent="-342900">
              <a:buAutoNum type="arabicPeriod"/>
            </a:pPr>
            <a:r>
              <a:rPr lang="en-US" sz="3600" dirty="0" smtClean="0"/>
              <a:t>Problem of rigid </a:t>
            </a:r>
            <a:r>
              <a:rPr lang="en-US" sz="3600" dirty="0" err="1" smtClean="0"/>
              <a:t>moralisms</a:t>
            </a:r>
            <a:endParaRPr lang="en-US" sz="3600" dirty="0" smtClean="0"/>
          </a:p>
          <a:p>
            <a:pPr marL="342900" indent="-342900">
              <a:buAutoNum type="arabicPeriod"/>
            </a:pPr>
            <a:r>
              <a:rPr lang="en-US" sz="3600" dirty="0" smtClean="0"/>
              <a:t>Need sympathetic understanding</a:t>
            </a:r>
          </a:p>
          <a:p>
            <a:pPr marL="342900" indent="-342900">
              <a:buAutoNum type="arabicPeriod"/>
            </a:pPr>
            <a:r>
              <a:rPr lang="en-US" sz="3600" dirty="0" smtClean="0"/>
              <a:t>Critical Optimism</a:t>
            </a:r>
          </a:p>
          <a:p>
            <a:pPr marL="342900" indent="-342900">
              <a:buFontTx/>
              <a:buAutoNum type="arabicPeriod"/>
            </a:pPr>
            <a:r>
              <a:rPr lang="en-US" sz="3600" dirty="0" smtClean="0"/>
              <a:t>Evolutionary ethics </a:t>
            </a:r>
            <a:r>
              <a:rPr lang="mr-IN" sz="3600" dirty="0" smtClean="0"/>
              <a:t>–</a:t>
            </a:r>
            <a:r>
              <a:rPr lang="en-US" sz="3600" dirty="0" smtClean="0"/>
              <a:t> each generation </a:t>
            </a:r>
            <a:br>
              <a:rPr lang="en-US" sz="3600" dirty="0" smtClean="0"/>
            </a:br>
            <a:r>
              <a:rPr lang="en-US" sz="3600" dirty="0" smtClean="0"/>
              <a:t>new set of ethical challenges</a:t>
            </a:r>
          </a:p>
        </p:txBody>
      </p:sp>
      <p:sp>
        <p:nvSpPr>
          <p:cNvPr id="6" name="TextBox 5"/>
          <p:cNvSpPr txBox="1"/>
          <p:nvPr/>
        </p:nvSpPr>
        <p:spPr>
          <a:xfrm>
            <a:off x="1118777" y="6103128"/>
            <a:ext cx="915635" cy="523220"/>
          </a:xfrm>
          <a:prstGeom prst="rect">
            <a:avLst/>
          </a:prstGeom>
          <a:noFill/>
        </p:spPr>
        <p:txBody>
          <a:bodyPr wrap="none" rtlCol="0">
            <a:spAutoFit/>
          </a:bodyPr>
          <a:lstStyle/>
          <a:p>
            <a:r>
              <a:rPr lang="en-US" sz="2800" smtClean="0"/>
              <a:t>1902</a:t>
            </a:r>
            <a:endParaRPr lang="en-US" sz="2800"/>
          </a:p>
        </p:txBody>
      </p:sp>
    </p:spTree>
    <p:extLst>
      <p:ext uri="{BB962C8B-B14F-4D97-AF65-F5344CB8AC3E}">
        <p14:creationId xmlns:p14="http://schemas.microsoft.com/office/powerpoint/2010/main" val="12198109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306793" y="841829"/>
            <a:ext cx="3666163" cy="4987471"/>
          </a:xfrm>
          <a:prstGeom prst="rect">
            <a:avLst/>
          </a:prstGeom>
        </p:spPr>
      </p:pic>
      <p:sp>
        <p:nvSpPr>
          <p:cNvPr id="4" name="TextBox 3"/>
          <p:cNvSpPr txBox="1"/>
          <p:nvPr/>
        </p:nvSpPr>
        <p:spPr>
          <a:xfrm>
            <a:off x="5812972" y="1943099"/>
            <a:ext cx="5118774" cy="523220"/>
          </a:xfrm>
          <a:prstGeom prst="rect">
            <a:avLst/>
          </a:prstGeom>
          <a:noFill/>
        </p:spPr>
        <p:txBody>
          <a:bodyPr wrap="none" rtlCol="0">
            <a:spAutoFit/>
          </a:bodyPr>
          <a:lstStyle/>
          <a:p>
            <a:r>
              <a:rPr lang="en-US" sz="2800" dirty="0" smtClean="0"/>
              <a:t>Clients  --  Confusion --- Perplexity</a:t>
            </a:r>
            <a:endParaRPr lang="en-US" sz="2800" dirty="0"/>
          </a:p>
        </p:txBody>
      </p:sp>
      <p:sp>
        <p:nvSpPr>
          <p:cNvPr id="5" name="TextBox 4"/>
          <p:cNvSpPr txBox="1"/>
          <p:nvPr/>
        </p:nvSpPr>
        <p:spPr>
          <a:xfrm>
            <a:off x="6253843" y="3820886"/>
            <a:ext cx="3843616" cy="2062103"/>
          </a:xfrm>
          <a:prstGeom prst="rect">
            <a:avLst/>
          </a:prstGeom>
          <a:noFill/>
        </p:spPr>
        <p:txBody>
          <a:bodyPr wrap="none" rtlCol="0">
            <a:spAutoFit/>
          </a:bodyPr>
          <a:lstStyle/>
          <a:p>
            <a:r>
              <a:rPr lang="en-US" sz="3200" dirty="0" smtClean="0"/>
              <a:t>Moving beyond rigid </a:t>
            </a:r>
          </a:p>
          <a:p>
            <a:r>
              <a:rPr lang="en-US" sz="3200" dirty="0" smtClean="0"/>
              <a:t>(moral) belief systems</a:t>
            </a:r>
            <a:br>
              <a:rPr lang="en-US" sz="3200" dirty="0" smtClean="0"/>
            </a:br>
            <a:r>
              <a:rPr lang="en-US" sz="3200" dirty="0" smtClean="0"/>
              <a:t/>
            </a:r>
            <a:br>
              <a:rPr lang="en-US" sz="3200" dirty="0" smtClean="0"/>
            </a:br>
            <a:r>
              <a:rPr lang="en-US" sz="3200" dirty="0" smtClean="0"/>
              <a:t>Change</a:t>
            </a:r>
            <a:endParaRPr lang="en-US" sz="3200" dirty="0"/>
          </a:p>
        </p:txBody>
      </p:sp>
    </p:spTree>
    <p:extLst>
      <p:ext uri="{BB962C8B-B14F-4D97-AF65-F5344CB8AC3E}">
        <p14:creationId xmlns:p14="http://schemas.microsoft.com/office/powerpoint/2010/main" val="7881108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42100" y="4909572"/>
            <a:ext cx="3659976" cy="461665"/>
          </a:xfrm>
          <a:prstGeom prst="rect">
            <a:avLst/>
          </a:prstGeom>
          <a:noFill/>
        </p:spPr>
        <p:txBody>
          <a:bodyPr wrap="none" rtlCol="0">
            <a:spAutoFit/>
          </a:bodyPr>
          <a:lstStyle/>
          <a:p>
            <a:r>
              <a:rPr lang="en-US" sz="2400" dirty="0"/>
              <a:t>Jane Addams &amp; Social Work</a:t>
            </a:r>
            <a:endParaRPr lang="en-US" sz="2400"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917700" y="393700"/>
            <a:ext cx="7162800" cy="3175000"/>
          </a:xfrm>
          <a:prstGeom prst="rect">
            <a:avLst/>
          </a:prstGeom>
        </p:spPr>
      </p:pic>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t="-17418"/>
          <a:stretch/>
        </p:blipFill>
        <p:spPr>
          <a:xfrm>
            <a:off x="3165591" y="3404270"/>
            <a:ext cx="2200372" cy="2996531"/>
          </a:xfrm>
          <a:prstGeom prst="rect">
            <a:avLst/>
          </a:prstGeom>
        </p:spPr>
      </p:pic>
      <p:sp>
        <p:nvSpPr>
          <p:cNvPr id="2" name="TextBox 1"/>
          <p:cNvSpPr txBox="1"/>
          <p:nvPr/>
        </p:nvSpPr>
        <p:spPr>
          <a:xfrm>
            <a:off x="10302076" y="6488668"/>
            <a:ext cx="359394" cy="369332"/>
          </a:xfrm>
          <a:prstGeom prst="rect">
            <a:avLst/>
          </a:prstGeom>
          <a:noFill/>
        </p:spPr>
        <p:txBody>
          <a:bodyPr wrap="none" rtlCol="0">
            <a:spAutoFit/>
          </a:bodyPr>
          <a:lstStyle/>
          <a:p>
            <a:r>
              <a:rPr lang="en-US"/>
              <a:t>2.</a:t>
            </a:r>
            <a:endParaRPr lang="en-US"/>
          </a:p>
        </p:txBody>
      </p:sp>
    </p:spTree>
    <p:extLst>
      <p:ext uri="{BB962C8B-B14F-4D97-AF65-F5344CB8AC3E}">
        <p14:creationId xmlns:p14="http://schemas.microsoft.com/office/powerpoint/2010/main" val="10371058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442818" y="700418"/>
            <a:ext cx="2276776" cy="2507620"/>
          </a:xfrm>
          <a:prstGeom prst="rect">
            <a:avLst/>
          </a:prstGeom>
        </p:spPr>
      </p:pic>
      <p:pic>
        <p:nvPicPr>
          <p:cNvPr id="6" name="Picture 5"/>
          <p:cNvPicPr>
            <a:picLocks noChangeAspect="1"/>
          </p:cNvPicPr>
          <p:nvPr/>
        </p:nvPicPr>
        <p:blipFill>
          <a:blip r:embed="rId3"/>
          <a:stretch>
            <a:fillRect/>
          </a:stretch>
        </p:blipFill>
        <p:spPr>
          <a:xfrm>
            <a:off x="1931822" y="530196"/>
            <a:ext cx="3600659" cy="5395582"/>
          </a:xfrm>
          <a:prstGeom prst="rect">
            <a:avLst/>
          </a:prstGeom>
        </p:spPr>
      </p:pic>
      <p:sp>
        <p:nvSpPr>
          <p:cNvPr id="10" name="TextBox 9"/>
          <p:cNvSpPr txBox="1"/>
          <p:nvPr/>
        </p:nvSpPr>
        <p:spPr>
          <a:xfrm>
            <a:off x="5918200" y="3721585"/>
            <a:ext cx="4515930" cy="2677656"/>
          </a:xfrm>
          <a:prstGeom prst="rect">
            <a:avLst/>
          </a:prstGeom>
          <a:noFill/>
        </p:spPr>
        <p:txBody>
          <a:bodyPr wrap="none" rtlCol="0">
            <a:spAutoFit/>
          </a:bodyPr>
          <a:lstStyle/>
          <a:p>
            <a:r>
              <a:rPr lang="en-US" sz="2400" dirty="0"/>
              <a:t>“Check Evils of Overlapping Relief”</a:t>
            </a:r>
          </a:p>
          <a:p>
            <a:endParaRPr lang="en-US" sz="2400" dirty="0"/>
          </a:p>
          <a:p>
            <a:r>
              <a:rPr lang="en-US" sz="2400" dirty="0"/>
              <a:t>“Notorious Professional Beggars”</a:t>
            </a:r>
          </a:p>
          <a:p>
            <a:endParaRPr lang="en-US" sz="2400" dirty="0"/>
          </a:p>
          <a:p>
            <a:endParaRPr lang="en-US" sz="2400" dirty="0"/>
          </a:p>
          <a:p>
            <a:r>
              <a:rPr lang="en-US" sz="2400" dirty="0"/>
              <a:t>Bring business efficiency… practice</a:t>
            </a:r>
          </a:p>
          <a:p>
            <a:r>
              <a:rPr lang="en-US" sz="2400" dirty="0"/>
              <a:t> of local relief</a:t>
            </a:r>
            <a:endParaRPr lang="en-US" sz="2400" dirty="0"/>
          </a:p>
        </p:txBody>
      </p:sp>
    </p:spTree>
    <p:extLst>
      <p:ext uri="{BB962C8B-B14F-4D97-AF65-F5344CB8AC3E}">
        <p14:creationId xmlns:p14="http://schemas.microsoft.com/office/powerpoint/2010/main" val="1175774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376684" y="697865"/>
            <a:ext cx="2701732" cy="3468301"/>
          </a:xfrm>
          <a:prstGeom prst="rect">
            <a:avLst/>
          </a:prstGeom>
        </p:spPr>
      </p:pic>
      <p:pic>
        <p:nvPicPr>
          <p:cNvPr id="3" name="Picture 2"/>
          <p:cNvPicPr>
            <a:picLocks noChangeAspect="1"/>
          </p:cNvPicPr>
          <p:nvPr/>
        </p:nvPicPr>
        <p:blipFill>
          <a:blip r:embed="rId3"/>
          <a:stretch>
            <a:fillRect/>
          </a:stretch>
        </p:blipFill>
        <p:spPr>
          <a:xfrm>
            <a:off x="2037671" y="2001321"/>
            <a:ext cx="3636890" cy="2814064"/>
          </a:xfrm>
          <a:prstGeom prst="rect">
            <a:avLst/>
          </a:prstGeom>
        </p:spPr>
      </p:pic>
      <p:sp>
        <p:nvSpPr>
          <p:cNvPr id="4" name="TextBox 3"/>
          <p:cNvSpPr txBox="1"/>
          <p:nvPr/>
        </p:nvSpPr>
        <p:spPr>
          <a:xfrm>
            <a:off x="2241588" y="697864"/>
            <a:ext cx="2697173" cy="584776"/>
          </a:xfrm>
          <a:prstGeom prst="rect">
            <a:avLst/>
          </a:prstGeom>
          <a:noFill/>
        </p:spPr>
        <p:txBody>
          <a:bodyPr wrap="none" rtlCol="0">
            <a:spAutoFit/>
          </a:bodyPr>
          <a:lstStyle/>
          <a:p>
            <a:r>
              <a:rPr lang="en-US" sz="3200" dirty="0"/>
              <a:t>Friendly Visitor</a:t>
            </a:r>
            <a:endParaRPr lang="en-US" sz="3200" dirty="0"/>
          </a:p>
        </p:txBody>
      </p:sp>
      <p:sp>
        <p:nvSpPr>
          <p:cNvPr id="5" name="TextBox 4"/>
          <p:cNvSpPr txBox="1"/>
          <p:nvPr/>
        </p:nvSpPr>
        <p:spPr>
          <a:xfrm>
            <a:off x="7664734" y="4387852"/>
            <a:ext cx="2172590" cy="461665"/>
          </a:xfrm>
          <a:prstGeom prst="rect">
            <a:avLst/>
          </a:prstGeom>
          <a:noFill/>
        </p:spPr>
        <p:txBody>
          <a:bodyPr wrap="none" rtlCol="0">
            <a:spAutoFit/>
          </a:bodyPr>
          <a:lstStyle/>
          <a:p>
            <a:r>
              <a:rPr lang="en-US" sz="2400" dirty="0"/>
              <a:t>Mary Richmond</a:t>
            </a:r>
            <a:endParaRPr lang="en-US" sz="2400" dirty="0"/>
          </a:p>
        </p:txBody>
      </p:sp>
      <p:sp>
        <p:nvSpPr>
          <p:cNvPr id="6" name="TextBox 5"/>
          <p:cNvSpPr txBox="1"/>
          <p:nvPr/>
        </p:nvSpPr>
        <p:spPr>
          <a:xfrm>
            <a:off x="2241587" y="5289989"/>
            <a:ext cx="3300904" cy="369332"/>
          </a:xfrm>
          <a:prstGeom prst="rect">
            <a:avLst/>
          </a:prstGeom>
          <a:noFill/>
        </p:spPr>
        <p:txBody>
          <a:bodyPr wrap="none" rtlCol="0">
            <a:spAutoFit/>
          </a:bodyPr>
          <a:lstStyle/>
          <a:p>
            <a:r>
              <a:rPr lang="en-US" dirty="0"/>
              <a:t>Focus on Individuals and Families</a:t>
            </a:r>
            <a:endParaRPr lang="en-US" dirty="0"/>
          </a:p>
        </p:txBody>
      </p:sp>
    </p:spTree>
    <p:extLst>
      <p:ext uri="{BB962C8B-B14F-4D97-AF65-F5344CB8AC3E}">
        <p14:creationId xmlns:p14="http://schemas.microsoft.com/office/powerpoint/2010/main" val="4384737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06155" y="522506"/>
            <a:ext cx="3103101" cy="4953955"/>
          </a:xfrm>
          <a:prstGeom prst="rect">
            <a:avLst/>
          </a:prstGeom>
        </p:spPr>
      </p:pic>
      <p:sp>
        <p:nvSpPr>
          <p:cNvPr id="4" name="TextBox 3"/>
          <p:cNvSpPr txBox="1"/>
          <p:nvPr/>
        </p:nvSpPr>
        <p:spPr>
          <a:xfrm>
            <a:off x="6172106" y="667392"/>
            <a:ext cx="2835883" cy="707886"/>
          </a:xfrm>
          <a:prstGeom prst="rect">
            <a:avLst/>
          </a:prstGeom>
          <a:noFill/>
        </p:spPr>
        <p:txBody>
          <a:bodyPr wrap="none" rtlCol="0">
            <a:spAutoFit/>
          </a:bodyPr>
          <a:lstStyle/>
          <a:p>
            <a:r>
              <a:rPr lang="en-US" sz="4000" dirty="0" err="1"/>
              <a:t>Maternalism</a:t>
            </a:r>
            <a:endParaRPr lang="en-US" sz="4000" dirty="0"/>
          </a:p>
        </p:txBody>
      </p:sp>
      <p:sp>
        <p:nvSpPr>
          <p:cNvPr id="5" name="TextBox 4"/>
          <p:cNvSpPr txBox="1"/>
          <p:nvPr/>
        </p:nvSpPr>
        <p:spPr>
          <a:xfrm>
            <a:off x="5975706" y="2110243"/>
            <a:ext cx="2995692" cy="2062103"/>
          </a:xfrm>
          <a:prstGeom prst="rect">
            <a:avLst/>
          </a:prstGeom>
          <a:noFill/>
        </p:spPr>
        <p:txBody>
          <a:bodyPr wrap="none" rtlCol="0">
            <a:spAutoFit/>
          </a:bodyPr>
          <a:lstStyle/>
          <a:p>
            <a:r>
              <a:rPr lang="en-US" sz="3200" dirty="0"/>
              <a:t>Abolition</a:t>
            </a:r>
          </a:p>
          <a:p>
            <a:r>
              <a:rPr lang="en-US" sz="3200" dirty="0"/>
              <a:t>Prohibition</a:t>
            </a:r>
          </a:p>
          <a:p>
            <a:r>
              <a:rPr lang="en-US" sz="3200" dirty="0"/>
              <a:t>Women’s clubs</a:t>
            </a:r>
          </a:p>
          <a:p>
            <a:r>
              <a:rPr lang="en-US" sz="3200" dirty="0"/>
              <a:t>Women’s Sphere</a:t>
            </a:r>
          </a:p>
        </p:txBody>
      </p:sp>
      <p:sp>
        <p:nvSpPr>
          <p:cNvPr id="6" name="TextBox 5"/>
          <p:cNvSpPr txBox="1"/>
          <p:nvPr/>
        </p:nvSpPr>
        <p:spPr>
          <a:xfrm>
            <a:off x="5975706" y="4857886"/>
            <a:ext cx="4007636" cy="1569660"/>
          </a:xfrm>
          <a:prstGeom prst="rect">
            <a:avLst/>
          </a:prstGeom>
          <a:noFill/>
        </p:spPr>
        <p:txBody>
          <a:bodyPr wrap="none" rtlCol="0">
            <a:spAutoFit/>
          </a:bodyPr>
          <a:lstStyle/>
          <a:p>
            <a:r>
              <a:rPr lang="en-US" sz="3200" dirty="0"/>
              <a:t>Claim </a:t>
            </a:r>
            <a:r>
              <a:rPr lang="en-US" sz="3200" b="1" dirty="0"/>
              <a:t>policy areas </a:t>
            </a:r>
            <a:r>
              <a:rPr lang="en-US" sz="3200" dirty="0"/>
              <a:t>that</a:t>
            </a:r>
          </a:p>
          <a:p>
            <a:r>
              <a:rPr lang="en-US" sz="3200" dirty="0"/>
              <a:t>a</a:t>
            </a:r>
            <a:r>
              <a:rPr lang="en-US" sz="3200" dirty="0"/>
              <a:t>ffected women and </a:t>
            </a:r>
          </a:p>
          <a:p>
            <a:r>
              <a:rPr lang="en-US" sz="3200" dirty="0"/>
              <a:t>children</a:t>
            </a:r>
            <a:endParaRPr lang="en-US" sz="3200" dirty="0"/>
          </a:p>
        </p:txBody>
      </p:sp>
      <p:sp>
        <p:nvSpPr>
          <p:cNvPr id="7" name="TextBox 6"/>
          <p:cNvSpPr txBox="1"/>
          <p:nvPr/>
        </p:nvSpPr>
        <p:spPr>
          <a:xfrm>
            <a:off x="7237920" y="1452088"/>
            <a:ext cx="2699928" cy="369332"/>
          </a:xfrm>
          <a:prstGeom prst="rect">
            <a:avLst/>
          </a:prstGeom>
          <a:noFill/>
        </p:spPr>
        <p:txBody>
          <a:bodyPr wrap="none" rtlCol="0">
            <a:spAutoFit/>
          </a:bodyPr>
          <a:lstStyle/>
          <a:p>
            <a:r>
              <a:rPr lang="en-US" dirty="0"/>
              <a:t>Moral Authority of Mother</a:t>
            </a:r>
            <a:endParaRPr lang="en-US" dirty="0"/>
          </a:p>
        </p:txBody>
      </p:sp>
      <p:sp>
        <p:nvSpPr>
          <p:cNvPr id="8" name="Donut 7"/>
          <p:cNvSpPr/>
          <p:nvPr/>
        </p:nvSpPr>
        <p:spPr>
          <a:xfrm>
            <a:off x="5565773" y="4461167"/>
            <a:ext cx="4682679" cy="2363098"/>
          </a:xfrm>
          <a:prstGeom prst="donut">
            <a:avLst>
              <a:gd name="adj" fmla="val 307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988080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33931" y="359330"/>
            <a:ext cx="4130101" cy="6096029"/>
          </a:xfrm>
          <a:prstGeom prst="rect">
            <a:avLst/>
          </a:prstGeom>
        </p:spPr>
      </p:pic>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224478" y="2775936"/>
            <a:ext cx="3875603" cy="3404449"/>
          </a:xfrm>
          <a:prstGeom prst="rect">
            <a:avLst/>
          </a:prstGeom>
        </p:spPr>
      </p:pic>
      <p:sp>
        <p:nvSpPr>
          <p:cNvPr id="4" name="TextBox 3"/>
          <p:cNvSpPr txBox="1"/>
          <p:nvPr/>
        </p:nvSpPr>
        <p:spPr>
          <a:xfrm>
            <a:off x="6538717" y="471385"/>
            <a:ext cx="3700051" cy="1938992"/>
          </a:xfrm>
          <a:prstGeom prst="rect">
            <a:avLst/>
          </a:prstGeom>
          <a:noFill/>
        </p:spPr>
        <p:txBody>
          <a:bodyPr wrap="none" rtlCol="0">
            <a:spAutoFit/>
          </a:bodyPr>
          <a:lstStyle/>
          <a:p>
            <a:r>
              <a:rPr lang="en-US" sz="2400" dirty="0"/>
              <a:t>Settlement Movement</a:t>
            </a:r>
          </a:p>
          <a:p>
            <a:r>
              <a:rPr lang="en-US" sz="2400" dirty="0"/>
              <a:t>Part of </a:t>
            </a:r>
            <a:r>
              <a:rPr lang="en-US" sz="2400" dirty="0" err="1"/>
              <a:t>Maternalist</a:t>
            </a:r>
            <a:r>
              <a:rPr lang="en-US" sz="2400" dirty="0"/>
              <a:t> tradition</a:t>
            </a:r>
          </a:p>
          <a:p>
            <a:endParaRPr lang="en-US" sz="2400" dirty="0"/>
          </a:p>
          <a:p>
            <a:r>
              <a:rPr lang="en-US" sz="2400" dirty="0"/>
              <a:t> Reaction to</a:t>
            </a:r>
          </a:p>
          <a:p>
            <a:r>
              <a:rPr lang="en-US" sz="2400" dirty="0"/>
              <a:t>COS orientation</a:t>
            </a:r>
            <a:endParaRPr lang="en-US" sz="2400" dirty="0"/>
          </a:p>
        </p:txBody>
      </p:sp>
    </p:spTree>
    <p:extLst>
      <p:ext uri="{BB962C8B-B14F-4D97-AF65-F5344CB8AC3E}">
        <p14:creationId xmlns:p14="http://schemas.microsoft.com/office/powerpoint/2010/main" val="18378523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75808" y="568770"/>
            <a:ext cx="3142769" cy="4034475"/>
          </a:xfrm>
          <a:prstGeom prst="rect">
            <a:avLst/>
          </a:prstGeom>
        </p:spPr>
      </p:pic>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t="-17418"/>
          <a:stretch/>
        </p:blipFill>
        <p:spPr>
          <a:xfrm>
            <a:off x="7591376" y="273796"/>
            <a:ext cx="1873250" cy="2551047"/>
          </a:xfrm>
          <a:prstGeom prst="rect">
            <a:avLst/>
          </a:prstGeom>
        </p:spPr>
      </p:pic>
      <p:sp>
        <p:nvSpPr>
          <p:cNvPr id="4" name="TextBox 3"/>
          <p:cNvSpPr txBox="1"/>
          <p:nvPr/>
        </p:nvSpPr>
        <p:spPr>
          <a:xfrm>
            <a:off x="1975821" y="4690334"/>
            <a:ext cx="4584140" cy="1938992"/>
          </a:xfrm>
          <a:prstGeom prst="rect">
            <a:avLst/>
          </a:prstGeom>
          <a:noFill/>
        </p:spPr>
        <p:txBody>
          <a:bodyPr wrap="none" rtlCol="0">
            <a:spAutoFit/>
          </a:bodyPr>
          <a:lstStyle/>
          <a:p>
            <a:pPr marL="285750" indent="-285750">
              <a:buFont typeface="Arial" charset="0"/>
              <a:buChar char="•"/>
            </a:pPr>
            <a:r>
              <a:rPr lang="en-US" sz="2400" dirty="0"/>
              <a:t>Sole Focus Social Work</a:t>
            </a:r>
          </a:p>
          <a:p>
            <a:pPr marL="285750" indent="-285750">
              <a:buFont typeface="Arial" charset="0"/>
              <a:buChar char="•"/>
            </a:pPr>
            <a:r>
              <a:rPr lang="en-US" sz="2400" dirty="0"/>
              <a:t>Social Work Education</a:t>
            </a:r>
          </a:p>
          <a:p>
            <a:pPr marL="285750" indent="-285750">
              <a:buFont typeface="Arial" charset="0"/>
              <a:buChar char="•"/>
            </a:pPr>
            <a:r>
              <a:rPr lang="en-US" sz="2400" dirty="0"/>
              <a:t>Focus on Case Work</a:t>
            </a:r>
          </a:p>
          <a:p>
            <a:pPr marL="285750" indent="-285750">
              <a:buFont typeface="Arial" charset="0"/>
              <a:buChar char="•"/>
            </a:pPr>
            <a:r>
              <a:rPr lang="en-US" sz="2400" dirty="0"/>
              <a:t>Professionalization of SW</a:t>
            </a:r>
          </a:p>
          <a:p>
            <a:pPr marL="285750" indent="-285750">
              <a:buFont typeface="Arial" charset="0"/>
              <a:buChar char="•"/>
            </a:pPr>
            <a:r>
              <a:rPr lang="en-US" sz="2400" dirty="0"/>
              <a:t>Not a reformer (against Suffrage)</a:t>
            </a:r>
            <a:endParaRPr lang="en-US" sz="2400" dirty="0"/>
          </a:p>
        </p:txBody>
      </p:sp>
      <p:sp>
        <p:nvSpPr>
          <p:cNvPr id="5" name="TextBox 4"/>
          <p:cNvSpPr txBox="1"/>
          <p:nvPr/>
        </p:nvSpPr>
        <p:spPr>
          <a:xfrm>
            <a:off x="6664976" y="3767005"/>
            <a:ext cx="4280531" cy="1569660"/>
          </a:xfrm>
          <a:prstGeom prst="rect">
            <a:avLst/>
          </a:prstGeom>
          <a:noFill/>
        </p:spPr>
        <p:txBody>
          <a:bodyPr wrap="none" rtlCol="0">
            <a:spAutoFit/>
          </a:bodyPr>
          <a:lstStyle/>
          <a:p>
            <a:pPr marL="285750" indent="-285750">
              <a:buFont typeface="Arial" charset="0"/>
              <a:buChar char="•"/>
            </a:pPr>
            <a:r>
              <a:rPr lang="en-US" sz="2400" dirty="0" smtClean="0"/>
              <a:t>Non-profit (executive director)</a:t>
            </a:r>
          </a:p>
          <a:p>
            <a:pPr marL="285750" indent="-285750">
              <a:buFont typeface="Arial" charset="0"/>
              <a:buChar char="•"/>
            </a:pPr>
            <a:r>
              <a:rPr lang="en-US" sz="2400" dirty="0" smtClean="0"/>
              <a:t>Focus </a:t>
            </a:r>
            <a:r>
              <a:rPr lang="en-US" sz="2400" dirty="0"/>
              <a:t>on Social Reform</a:t>
            </a:r>
          </a:p>
          <a:p>
            <a:pPr marL="285750" indent="-285750">
              <a:buFont typeface="Arial" charset="0"/>
              <a:buChar char="•"/>
            </a:pPr>
            <a:r>
              <a:rPr lang="en-US" sz="2400" dirty="0"/>
              <a:t>Tradition of activism</a:t>
            </a:r>
          </a:p>
          <a:p>
            <a:pPr marL="285750" indent="-285750">
              <a:buFont typeface="Arial" charset="0"/>
              <a:buChar char="•"/>
            </a:pPr>
            <a:r>
              <a:rPr lang="en-US" sz="2400" dirty="0"/>
              <a:t>Focus on Peace</a:t>
            </a:r>
            <a:endParaRPr lang="en-US" sz="2400" dirty="0"/>
          </a:p>
        </p:txBody>
      </p:sp>
    </p:spTree>
    <p:extLst>
      <p:ext uri="{BB962C8B-B14F-4D97-AF65-F5344CB8AC3E}">
        <p14:creationId xmlns:p14="http://schemas.microsoft.com/office/powerpoint/2010/main" val="15272356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793677" y="1397000"/>
            <a:ext cx="4959001" cy="3148572"/>
          </a:xfrm>
          <a:prstGeom prst="rect">
            <a:avLst/>
          </a:prstGeom>
        </p:spPr>
      </p:pic>
      <p:sp>
        <p:nvSpPr>
          <p:cNvPr id="2" name="Rectangle 1"/>
          <p:cNvSpPr/>
          <p:nvPr/>
        </p:nvSpPr>
        <p:spPr>
          <a:xfrm>
            <a:off x="4997258" y="5600260"/>
            <a:ext cx="4319772" cy="461665"/>
          </a:xfrm>
          <a:prstGeom prst="rect">
            <a:avLst/>
          </a:prstGeom>
        </p:spPr>
        <p:txBody>
          <a:bodyPr wrap="none">
            <a:spAutoFit/>
          </a:bodyPr>
          <a:lstStyle/>
          <a:p>
            <a:r>
              <a:rPr lang="en-US" sz="2400" dirty="0"/>
              <a:t>Philosophy – Social Justice/Peace</a:t>
            </a:r>
          </a:p>
        </p:txBody>
      </p:sp>
      <p:sp>
        <p:nvSpPr>
          <p:cNvPr id="4" name="TextBox 3"/>
          <p:cNvSpPr txBox="1"/>
          <p:nvPr/>
        </p:nvSpPr>
        <p:spPr>
          <a:xfrm>
            <a:off x="10291483" y="6443831"/>
            <a:ext cx="463051" cy="369332"/>
          </a:xfrm>
          <a:prstGeom prst="rect">
            <a:avLst/>
          </a:prstGeom>
          <a:noFill/>
        </p:spPr>
        <p:txBody>
          <a:bodyPr wrap="square" rtlCol="0">
            <a:spAutoFit/>
          </a:bodyPr>
          <a:lstStyle/>
          <a:p>
            <a:r>
              <a:rPr lang="en-US"/>
              <a:t>3</a:t>
            </a:r>
            <a:endParaRPr lang="en-US"/>
          </a:p>
        </p:txBody>
      </p:sp>
    </p:spTree>
    <p:extLst>
      <p:ext uri="{BB962C8B-B14F-4D97-AF65-F5344CB8AC3E}">
        <p14:creationId xmlns:p14="http://schemas.microsoft.com/office/powerpoint/2010/main" val="15255920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1247"/>
          <a:stretch/>
        </p:blipFill>
        <p:spPr>
          <a:xfrm>
            <a:off x="2052722" y="2600868"/>
            <a:ext cx="2011369" cy="2881868"/>
          </a:xfrm>
          <a:prstGeom prst="rect">
            <a:avLst/>
          </a:prstGeom>
        </p:spPr>
      </p:pic>
      <p:sp>
        <p:nvSpPr>
          <p:cNvPr id="3" name="Donut 2"/>
          <p:cNvSpPr/>
          <p:nvPr/>
        </p:nvSpPr>
        <p:spPr>
          <a:xfrm>
            <a:off x="5724742" y="1159935"/>
            <a:ext cx="4592053"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chemeClr val="tx1"/>
                </a:solidFill>
              </a:rPr>
              <a:t>ç</a:t>
            </a:r>
            <a:endParaRPr lang="en-US" dirty="0">
              <a:solidFill>
                <a:schemeClr val="tx1"/>
              </a:solidFill>
            </a:endParaRPr>
          </a:p>
        </p:txBody>
      </p:sp>
      <p:sp>
        <p:nvSpPr>
          <p:cNvPr id="4" name="TextBox 3"/>
          <p:cNvSpPr txBox="1"/>
          <p:nvPr/>
        </p:nvSpPr>
        <p:spPr>
          <a:xfrm>
            <a:off x="2644634" y="836770"/>
            <a:ext cx="2414543" cy="646331"/>
          </a:xfrm>
          <a:prstGeom prst="rect">
            <a:avLst/>
          </a:prstGeom>
          <a:noFill/>
        </p:spPr>
        <p:txBody>
          <a:bodyPr wrap="none" rtlCol="0">
            <a:spAutoFit/>
          </a:bodyPr>
          <a:lstStyle/>
          <a:p>
            <a:r>
              <a:rPr lang="en-US" sz="3600" dirty="0"/>
              <a:t>Paternalism</a:t>
            </a:r>
            <a:endParaRPr lang="en-US" sz="3600"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9317" y="2263774"/>
            <a:ext cx="1650581" cy="2567571"/>
          </a:xfrm>
          <a:prstGeom prst="rect">
            <a:avLst/>
          </a:prstGeom>
        </p:spPr>
      </p:pic>
      <p:sp>
        <p:nvSpPr>
          <p:cNvPr id="7" name="TextBox 6"/>
          <p:cNvSpPr txBox="1"/>
          <p:nvPr/>
        </p:nvSpPr>
        <p:spPr>
          <a:xfrm>
            <a:off x="6862831" y="5159572"/>
            <a:ext cx="2028376" cy="707886"/>
          </a:xfrm>
          <a:prstGeom prst="rect">
            <a:avLst/>
          </a:prstGeom>
          <a:noFill/>
        </p:spPr>
        <p:txBody>
          <a:bodyPr wrap="none" rtlCol="0">
            <a:spAutoFit/>
          </a:bodyPr>
          <a:lstStyle/>
          <a:p>
            <a:r>
              <a:rPr lang="en-US" sz="2000" dirty="0"/>
              <a:t>Duty</a:t>
            </a:r>
          </a:p>
          <a:p>
            <a:r>
              <a:rPr lang="en-US" sz="2000" dirty="0"/>
              <a:t>Moral Absolutism</a:t>
            </a:r>
            <a:endParaRPr lang="en-US" sz="2000" dirty="0"/>
          </a:p>
        </p:txBody>
      </p:sp>
      <p:sp>
        <p:nvSpPr>
          <p:cNvPr id="6" name="TextBox 5"/>
          <p:cNvSpPr txBox="1"/>
          <p:nvPr/>
        </p:nvSpPr>
        <p:spPr>
          <a:xfrm>
            <a:off x="2139383" y="5853033"/>
            <a:ext cx="1700744" cy="369332"/>
          </a:xfrm>
          <a:prstGeom prst="rect">
            <a:avLst/>
          </a:prstGeom>
          <a:noFill/>
        </p:spPr>
        <p:txBody>
          <a:bodyPr wrap="none" rtlCol="0">
            <a:spAutoFit/>
          </a:bodyPr>
          <a:lstStyle/>
          <a:p>
            <a:r>
              <a:rPr lang="en-US" dirty="0"/>
              <a:t>Man of integrity</a:t>
            </a:r>
            <a:endParaRPr lang="en-US" dirty="0"/>
          </a:p>
        </p:txBody>
      </p:sp>
    </p:spTree>
    <p:extLst>
      <p:ext uri="{BB962C8B-B14F-4D97-AF65-F5344CB8AC3E}">
        <p14:creationId xmlns:p14="http://schemas.microsoft.com/office/powerpoint/2010/main" val="1818221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alphaModFix/>
          </a:blip>
          <a:stretch>
            <a:fillRect/>
          </a:stretch>
        </p:blipFill>
        <p:spPr>
          <a:xfrm>
            <a:off x="8116470" y="1151617"/>
            <a:ext cx="1774622" cy="3241151"/>
          </a:xfrm>
          <a:prstGeom prst="rect">
            <a:avLst/>
          </a:prstGeom>
          <a:effectLst>
            <a:outerShdw blurRad="381000" dist="38100" dir="2700000">
              <a:srgbClr val="000000">
                <a:alpha val="43000"/>
              </a:srgbClr>
            </a:outerShdw>
          </a:effectLst>
        </p:spPr>
      </p:pic>
      <p:sp>
        <p:nvSpPr>
          <p:cNvPr id="4" name="TextBox 3"/>
          <p:cNvSpPr txBox="1"/>
          <p:nvPr/>
        </p:nvSpPr>
        <p:spPr>
          <a:xfrm>
            <a:off x="8418881" y="4790591"/>
            <a:ext cx="1295660" cy="369332"/>
          </a:xfrm>
          <a:prstGeom prst="rect">
            <a:avLst/>
          </a:prstGeom>
          <a:noFill/>
        </p:spPr>
        <p:txBody>
          <a:bodyPr wrap="none" rtlCol="0">
            <a:spAutoFit/>
          </a:bodyPr>
          <a:lstStyle/>
          <a:p>
            <a:r>
              <a:rPr lang="en-US" dirty="0"/>
              <a:t>1860 - 1935</a:t>
            </a:r>
            <a:endParaRPr lang="en-US" dirty="0"/>
          </a:p>
        </p:txBody>
      </p:sp>
      <p:sp>
        <p:nvSpPr>
          <p:cNvPr id="5" name="TextBox 4"/>
          <p:cNvSpPr txBox="1"/>
          <p:nvPr/>
        </p:nvSpPr>
        <p:spPr>
          <a:xfrm>
            <a:off x="2598229" y="5560593"/>
            <a:ext cx="3152530" cy="830997"/>
          </a:xfrm>
          <a:prstGeom prst="rect">
            <a:avLst/>
          </a:prstGeom>
          <a:noFill/>
        </p:spPr>
        <p:txBody>
          <a:bodyPr wrap="none" rtlCol="0">
            <a:spAutoFit/>
          </a:bodyPr>
          <a:lstStyle/>
          <a:p>
            <a:r>
              <a:rPr lang="en-US" sz="2400" dirty="0"/>
              <a:t>Jane Addams’s Funeral  </a:t>
            </a:r>
          </a:p>
          <a:p>
            <a:r>
              <a:rPr lang="en-US" sz="2400" dirty="0"/>
              <a:t>Steps of Hull House</a:t>
            </a:r>
          </a:p>
        </p:txBody>
      </p:sp>
      <p:pic>
        <p:nvPicPr>
          <p:cNvPr id="6" name="Picture 5"/>
          <p:cNvPicPr>
            <a:picLocks noChangeAspect="1"/>
          </p:cNvPicPr>
          <p:nvPr/>
        </p:nvPicPr>
        <p:blipFill>
          <a:blip r:embed="rId3"/>
          <a:stretch>
            <a:fillRect/>
          </a:stretch>
        </p:blipFill>
        <p:spPr>
          <a:xfrm>
            <a:off x="1743170" y="215198"/>
            <a:ext cx="4749290" cy="5065909"/>
          </a:xfrm>
          <a:prstGeom prst="rect">
            <a:avLst/>
          </a:prstGeom>
        </p:spPr>
      </p:pic>
      <p:sp>
        <p:nvSpPr>
          <p:cNvPr id="2" name="TextBox 1"/>
          <p:cNvSpPr txBox="1"/>
          <p:nvPr/>
        </p:nvSpPr>
        <p:spPr>
          <a:xfrm>
            <a:off x="10308606" y="6391589"/>
            <a:ext cx="359394" cy="369332"/>
          </a:xfrm>
          <a:prstGeom prst="rect">
            <a:avLst/>
          </a:prstGeom>
          <a:noFill/>
        </p:spPr>
        <p:txBody>
          <a:bodyPr wrap="none" rtlCol="0">
            <a:spAutoFit/>
          </a:bodyPr>
          <a:lstStyle/>
          <a:p>
            <a:r>
              <a:rPr lang="en-US"/>
              <a:t>1.</a:t>
            </a:r>
            <a:endParaRPr lang="en-US"/>
          </a:p>
        </p:txBody>
      </p:sp>
    </p:spTree>
    <p:extLst>
      <p:ext uri="{BB962C8B-B14F-4D97-AF65-F5344CB8AC3E}">
        <p14:creationId xmlns:p14="http://schemas.microsoft.com/office/powerpoint/2010/main" val="14708023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03705" y="3134885"/>
            <a:ext cx="1917995" cy="3255220"/>
          </a:xfrm>
          <a:prstGeom prst="rect">
            <a:avLst/>
          </a:prstGeom>
          <a:effectLst>
            <a:outerShdw blurRad="50800" dist="38100" dir="8100000" algn="tr" rotWithShape="0">
              <a:prstClr val="black">
                <a:alpha val="40000"/>
              </a:prstClr>
            </a:outerShdw>
          </a:effectLst>
        </p:spPr>
      </p:pic>
      <p:sp>
        <p:nvSpPr>
          <p:cNvPr id="3" name="Donut 2"/>
          <p:cNvSpPr/>
          <p:nvPr/>
        </p:nvSpPr>
        <p:spPr>
          <a:xfrm>
            <a:off x="6005762" y="942464"/>
            <a:ext cx="4592053"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19736" y="2767264"/>
            <a:ext cx="1564106" cy="2499894"/>
          </a:xfrm>
          <a:prstGeom prst="rect">
            <a:avLst/>
          </a:prstGeom>
        </p:spPr>
      </p:pic>
      <p:sp>
        <p:nvSpPr>
          <p:cNvPr id="6" name="TextBox 5"/>
          <p:cNvSpPr txBox="1"/>
          <p:nvPr/>
        </p:nvSpPr>
        <p:spPr>
          <a:xfrm>
            <a:off x="2431791" y="650076"/>
            <a:ext cx="2172390" cy="584776"/>
          </a:xfrm>
          <a:prstGeom prst="rect">
            <a:avLst/>
          </a:prstGeom>
          <a:noFill/>
        </p:spPr>
        <p:txBody>
          <a:bodyPr wrap="none" rtlCol="0">
            <a:spAutoFit/>
          </a:bodyPr>
          <a:lstStyle/>
          <a:p>
            <a:r>
              <a:rPr lang="en-US" sz="3200" dirty="0"/>
              <a:t>Social Claim</a:t>
            </a:r>
          </a:p>
        </p:txBody>
      </p:sp>
      <p:pic>
        <p:nvPicPr>
          <p:cNvPr id="7" name="Picture 6"/>
          <p:cNvPicPr>
            <a:picLocks noChangeAspect="1"/>
          </p:cNvPicPr>
          <p:nvPr/>
        </p:nvPicPr>
        <p:blipFill>
          <a:blip r:embed="rId4"/>
          <a:stretch>
            <a:fillRect/>
          </a:stretch>
        </p:blipFill>
        <p:spPr>
          <a:xfrm>
            <a:off x="4205544" y="1522421"/>
            <a:ext cx="2053384" cy="2675265"/>
          </a:xfrm>
          <a:prstGeom prst="rect">
            <a:avLst/>
          </a:prstGeom>
        </p:spPr>
      </p:pic>
    </p:spTree>
    <p:extLst>
      <p:ext uri="{BB962C8B-B14F-4D97-AF65-F5344CB8AC3E}">
        <p14:creationId xmlns:p14="http://schemas.microsoft.com/office/powerpoint/2010/main" val="20289410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39443" y="929830"/>
            <a:ext cx="2639966" cy="2080296"/>
          </a:xfrm>
          <a:prstGeom prst="rect">
            <a:avLst/>
          </a:prstGeom>
          <a:effectLst>
            <a:outerShdw blurRad="50800" dist="38100" dir="2700000" algn="tl" rotWithShape="0">
              <a:prstClr val="black">
                <a:alpha val="40000"/>
              </a:prstClr>
            </a:outerShdw>
          </a:effectLst>
        </p:spPr>
      </p:pic>
      <p:sp>
        <p:nvSpPr>
          <p:cNvPr id="3" name="TextBox 2"/>
          <p:cNvSpPr txBox="1"/>
          <p:nvPr/>
        </p:nvSpPr>
        <p:spPr>
          <a:xfrm>
            <a:off x="5926946" y="313217"/>
            <a:ext cx="3779951" cy="523220"/>
          </a:xfrm>
          <a:prstGeom prst="rect">
            <a:avLst/>
          </a:prstGeom>
          <a:noFill/>
        </p:spPr>
        <p:txBody>
          <a:bodyPr wrap="none" rtlCol="0">
            <a:spAutoFit/>
          </a:bodyPr>
          <a:lstStyle/>
          <a:p>
            <a:r>
              <a:rPr lang="en-US" sz="2800" dirty="0"/>
              <a:t>Municipal Housekeeping</a:t>
            </a:r>
            <a:endParaRPr lang="en-US" sz="2800" dirty="0"/>
          </a:p>
        </p:txBody>
      </p:sp>
      <p:sp>
        <p:nvSpPr>
          <p:cNvPr id="4" name="TextBox 3"/>
          <p:cNvSpPr txBox="1"/>
          <p:nvPr/>
        </p:nvSpPr>
        <p:spPr>
          <a:xfrm>
            <a:off x="1734698" y="3170635"/>
            <a:ext cx="2524449" cy="584776"/>
          </a:xfrm>
          <a:prstGeom prst="rect">
            <a:avLst/>
          </a:prstGeom>
          <a:noFill/>
        </p:spPr>
        <p:txBody>
          <a:bodyPr wrap="none" rtlCol="0">
            <a:spAutoFit/>
          </a:bodyPr>
          <a:lstStyle/>
          <a:p>
            <a:r>
              <a:rPr lang="en-US" sz="3200" dirty="0"/>
              <a:t>City as Citadel</a:t>
            </a:r>
            <a:endParaRPr lang="en-US" sz="3200" dirty="0"/>
          </a:p>
        </p:txBody>
      </p:sp>
      <p:pic>
        <p:nvPicPr>
          <p:cNvPr id="5" name="Picture 4"/>
          <p:cNvPicPr>
            <a:picLocks noChangeAspect="1"/>
          </p:cNvPicPr>
          <p:nvPr/>
        </p:nvPicPr>
        <p:blipFill>
          <a:blip r:embed="rId4"/>
          <a:stretch>
            <a:fillRect/>
          </a:stretch>
        </p:blipFill>
        <p:spPr>
          <a:xfrm>
            <a:off x="6487184" y="1013146"/>
            <a:ext cx="3219712" cy="1858533"/>
          </a:xfrm>
          <a:prstGeom prst="rect">
            <a:avLst/>
          </a:prstGeom>
        </p:spPr>
      </p:pic>
      <p:sp>
        <p:nvSpPr>
          <p:cNvPr id="6" name="TextBox 5"/>
          <p:cNvSpPr txBox="1"/>
          <p:nvPr/>
        </p:nvSpPr>
        <p:spPr>
          <a:xfrm>
            <a:off x="1524001" y="5214697"/>
            <a:ext cx="3573029" cy="830997"/>
          </a:xfrm>
          <a:prstGeom prst="rect">
            <a:avLst/>
          </a:prstGeom>
          <a:noFill/>
        </p:spPr>
        <p:txBody>
          <a:bodyPr wrap="none" rtlCol="0">
            <a:spAutoFit/>
          </a:bodyPr>
          <a:lstStyle/>
          <a:p>
            <a:r>
              <a:rPr lang="en-US" sz="2400" dirty="0"/>
              <a:t>Criticized outmoded model</a:t>
            </a:r>
          </a:p>
          <a:p>
            <a:r>
              <a:rPr lang="en-US" sz="2400" dirty="0"/>
              <a:t>o</a:t>
            </a:r>
            <a:r>
              <a:rPr lang="en-US" sz="2400" dirty="0"/>
              <a:t>f city governance</a:t>
            </a:r>
            <a:endParaRPr lang="en-US" sz="2400" dirty="0"/>
          </a:p>
        </p:txBody>
      </p:sp>
      <p:sp>
        <p:nvSpPr>
          <p:cNvPr id="7" name="TextBox 6"/>
          <p:cNvSpPr txBox="1"/>
          <p:nvPr/>
        </p:nvSpPr>
        <p:spPr>
          <a:xfrm>
            <a:off x="7573921" y="3258955"/>
            <a:ext cx="2933816" cy="1200329"/>
          </a:xfrm>
          <a:prstGeom prst="rect">
            <a:avLst/>
          </a:prstGeom>
          <a:noFill/>
        </p:spPr>
        <p:txBody>
          <a:bodyPr wrap="none" rtlCol="0">
            <a:spAutoFit/>
          </a:bodyPr>
          <a:lstStyle/>
          <a:p>
            <a:r>
              <a:rPr lang="en-US" sz="2400" dirty="0"/>
              <a:t>Argued in favor of a</a:t>
            </a:r>
          </a:p>
          <a:p>
            <a:r>
              <a:rPr lang="en-US" sz="2400" dirty="0"/>
              <a:t>m</a:t>
            </a:r>
            <a:r>
              <a:rPr lang="en-US" sz="2400" dirty="0"/>
              <a:t>ore caring model of </a:t>
            </a:r>
          </a:p>
          <a:p>
            <a:r>
              <a:rPr lang="en-US" sz="2400" dirty="0"/>
              <a:t>c</a:t>
            </a:r>
            <a:r>
              <a:rPr lang="en-US" sz="2400" dirty="0"/>
              <a:t>ity government.</a:t>
            </a:r>
            <a:endParaRPr lang="en-US" sz="2400" dirty="0"/>
          </a:p>
        </p:txBody>
      </p:sp>
      <p:sp>
        <p:nvSpPr>
          <p:cNvPr id="8" name="Donut 7"/>
          <p:cNvSpPr/>
          <p:nvPr/>
        </p:nvSpPr>
        <p:spPr>
          <a:xfrm rot="5400000">
            <a:off x="5032755" y="4154303"/>
            <a:ext cx="2560101" cy="2120786"/>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9" name="Donut 8"/>
          <p:cNvSpPr/>
          <p:nvPr/>
        </p:nvSpPr>
        <p:spPr>
          <a:xfrm rot="5125424">
            <a:off x="4542043" y="3674376"/>
            <a:ext cx="3484756" cy="2688565"/>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 name="TextBox 9"/>
          <p:cNvSpPr txBox="1"/>
          <p:nvPr/>
        </p:nvSpPr>
        <p:spPr>
          <a:xfrm>
            <a:off x="7573922" y="5919983"/>
            <a:ext cx="3724225" cy="923330"/>
          </a:xfrm>
          <a:prstGeom prst="rect">
            <a:avLst/>
          </a:prstGeom>
          <a:noFill/>
        </p:spPr>
        <p:txBody>
          <a:bodyPr wrap="none" rtlCol="0">
            <a:spAutoFit/>
          </a:bodyPr>
          <a:lstStyle/>
          <a:p>
            <a:r>
              <a:rPr lang="en-US" dirty="0" smtClean="0"/>
              <a:t>Take women’s skills into a new sphere</a:t>
            </a:r>
          </a:p>
          <a:p>
            <a:endParaRPr lang="en-US" dirty="0"/>
          </a:p>
          <a:p>
            <a:r>
              <a:rPr lang="en-US" dirty="0" smtClean="0"/>
              <a:t>Embrace a social claim</a:t>
            </a:r>
            <a:endParaRPr lang="en-US" dirty="0"/>
          </a:p>
        </p:txBody>
      </p:sp>
      <p:sp>
        <p:nvSpPr>
          <p:cNvPr id="11" name="TextBox 10"/>
          <p:cNvSpPr txBox="1"/>
          <p:nvPr/>
        </p:nvSpPr>
        <p:spPr>
          <a:xfrm>
            <a:off x="1693376" y="4008222"/>
            <a:ext cx="2473882" cy="830997"/>
          </a:xfrm>
          <a:prstGeom prst="rect">
            <a:avLst/>
          </a:prstGeom>
          <a:noFill/>
        </p:spPr>
        <p:txBody>
          <a:bodyPr wrap="none" rtlCol="0">
            <a:spAutoFit/>
          </a:bodyPr>
          <a:lstStyle/>
          <a:p>
            <a:r>
              <a:rPr lang="en-US" sz="2400" dirty="0"/>
              <a:t>Valued soldiers</a:t>
            </a:r>
          </a:p>
          <a:p>
            <a:r>
              <a:rPr lang="en-US" sz="2400" dirty="0"/>
              <a:t>Devalued Children</a:t>
            </a:r>
            <a:endParaRPr lang="en-US" sz="2400" dirty="0"/>
          </a:p>
        </p:txBody>
      </p:sp>
      <p:sp>
        <p:nvSpPr>
          <p:cNvPr id="12" name="TextBox 11"/>
          <p:cNvSpPr txBox="1"/>
          <p:nvPr/>
        </p:nvSpPr>
        <p:spPr>
          <a:xfrm>
            <a:off x="8875954" y="4774135"/>
            <a:ext cx="1560235" cy="830997"/>
          </a:xfrm>
          <a:prstGeom prst="rect">
            <a:avLst/>
          </a:prstGeom>
          <a:noFill/>
        </p:spPr>
        <p:txBody>
          <a:bodyPr wrap="none" rtlCol="0">
            <a:spAutoFit/>
          </a:bodyPr>
          <a:lstStyle/>
          <a:p>
            <a:r>
              <a:rPr lang="en-US" sz="2400" dirty="0"/>
              <a:t>Women’s </a:t>
            </a:r>
            <a:br>
              <a:rPr lang="en-US" sz="2400" dirty="0"/>
            </a:br>
            <a:r>
              <a:rPr lang="en-US" sz="2400" dirty="0"/>
              <a:t>experience</a:t>
            </a:r>
            <a:endParaRPr lang="en-US" sz="2400" dirty="0"/>
          </a:p>
        </p:txBody>
      </p:sp>
    </p:spTree>
    <p:extLst>
      <p:ext uri="{BB962C8B-B14F-4D97-AF65-F5344CB8AC3E}">
        <p14:creationId xmlns:p14="http://schemas.microsoft.com/office/powerpoint/2010/main" val="2597899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17696" y="142504"/>
            <a:ext cx="3984409" cy="6412675"/>
          </a:xfrm>
          <a:prstGeom prst="rect">
            <a:avLst/>
          </a:prstGeom>
        </p:spPr>
      </p:pic>
      <p:sp>
        <p:nvSpPr>
          <p:cNvPr id="3" name="TextBox 2"/>
          <p:cNvSpPr txBox="1"/>
          <p:nvPr/>
        </p:nvSpPr>
        <p:spPr>
          <a:xfrm>
            <a:off x="7089569" y="724395"/>
            <a:ext cx="2956643" cy="3046988"/>
          </a:xfrm>
          <a:prstGeom prst="rect">
            <a:avLst/>
          </a:prstGeom>
          <a:noFill/>
        </p:spPr>
        <p:txBody>
          <a:bodyPr wrap="none" rtlCol="0">
            <a:spAutoFit/>
          </a:bodyPr>
          <a:lstStyle/>
          <a:p>
            <a:r>
              <a:rPr lang="en-US" sz="3200" dirty="0" smtClean="0"/>
              <a:t>Clean Streets</a:t>
            </a:r>
          </a:p>
          <a:p>
            <a:r>
              <a:rPr lang="en-US" sz="3200" dirty="0" smtClean="0"/>
              <a:t>Clean Water</a:t>
            </a:r>
          </a:p>
          <a:p>
            <a:r>
              <a:rPr lang="en-US" sz="3200" dirty="0" smtClean="0"/>
              <a:t>Safe Meat/Food</a:t>
            </a:r>
          </a:p>
          <a:p>
            <a:r>
              <a:rPr lang="en-US" sz="3200" dirty="0" smtClean="0"/>
              <a:t>Safe Clothing</a:t>
            </a:r>
          </a:p>
          <a:p>
            <a:r>
              <a:rPr lang="en-US" sz="3200" dirty="0" smtClean="0"/>
              <a:t>Care for children</a:t>
            </a:r>
          </a:p>
          <a:p>
            <a:r>
              <a:rPr lang="en-US" sz="3200" dirty="0" smtClean="0"/>
              <a:t>Literature</a:t>
            </a:r>
          </a:p>
        </p:txBody>
      </p:sp>
    </p:spTree>
    <p:extLst>
      <p:ext uri="{BB962C8B-B14F-4D97-AF65-F5344CB8AC3E}">
        <p14:creationId xmlns:p14="http://schemas.microsoft.com/office/powerpoint/2010/main" val="11432282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14231" y="3450621"/>
            <a:ext cx="1896897" cy="3031920"/>
          </a:xfrm>
          <a:prstGeom prst="rect">
            <a:avLst/>
          </a:prstGeom>
          <a:effectLst>
            <a:outerShdw blurRad="50800" dist="38100" dir="8100000" algn="tr" rotWithShape="0">
              <a:prstClr val="black">
                <a:alpha val="40000"/>
              </a:prstClr>
            </a:outerShdw>
          </a:effectLst>
        </p:spPr>
      </p:pic>
      <p:sp>
        <p:nvSpPr>
          <p:cNvPr id="5" name="TextBox 4"/>
          <p:cNvSpPr txBox="1"/>
          <p:nvPr/>
        </p:nvSpPr>
        <p:spPr>
          <a:xfrm>
            <a:off x="4395217" y="393034"/>
            <a:ext cx="3480440" cy="584776"/>
          </a:xfrm>
          <a:prstGeom prst="rect">
            <a:avLst/>
          </a:prstGeom>
          <a:noFill/>
        </p:spPr>
        <p:txBody>
          <a:bodyPr wrap="none" rtlCol="0">
            <a:spAutoFit/>
          </a:bodyPr>
          <a:lstStyle/>
          <a:p>
            <a:r>
              <a:rPr lang="en-US" sz="3200" b="1" dirty="0"/>
              <a:t>Civic Housekeeping</a:t>
            </a:r>
          </a:p>
        </p:txBody>
      </p:sp>
      <p:sp>
        <p:nvSpPr>
          <p:cNvPr id="6" name="TextBox 5"/>
          <p:cNvSpPr txBox="1"/>
          <p:nvPr/>
        </p:nvSpPr>
        <p:spPr>
          <a:xfrm>
            <a:off x="3741761" y="1370954"/>
            <a:ext cx="7030440" cy="1938992"/>
          </a:xfrm>
          <a:prstGeom prst="rect">
            <a:avLst/>
          </a:prstGeom>
          <a:noFill/>
        </p:spPr>
        <p:txBody>
          <a:bodyPr wrap="none" rtlCol="0">
            <a:spAutoFit/>
          </a:bodyPr>
          <a:lstStyle/>
          <a:p>
            <a:r>
              <a:rPr lang="en-US" sz="2400" dirty="0"/>
              <a:t>“Survival of Militarism in City Government</a:t>
            </a:r>
            <a:r>
              <a:rPr lang="en-US" sz="2400" dirty="0"/>
              <a:t>” (chapter 1)</a:t>
            </a:r>
            <a:r>
              <a:rPr lang="en-US" sz="2400" dirty="0"/>
              <a:t/>
            </a:r>
            <a:br>
              <a:rPr lang="en-US" sz="2400" dirty="0"/>
            </a:br>
            <a:r>
              <a:rPr lang="en-US" sz="2400" dirty="0"/>
              <a:t/>
            </a:r>
            <a:br>
              <a:rPr lang="en-US" sz="2400" dirty="0"/>
            </a:br>
            <a:r>
              <a:rPr lang="en-US" sz="2400" dirty="0"/>
              <a:t>“Failure to Utilize Immigrants in City Government</a:t>
            </a:r>
            <a:br>
              <a:rPr lang="en-US" sz="2400" dirty="0"/>
            </a:br>
            <a:endParaRPr lang="en-US" sz="2400" dirty="0"/>
          </a:p>
          <a:p>
            <a:r>
              <a:rPr lang="en-US" sz="2400" dirty="0"/>
              <a:t>“Utilization of Women in City Government”</a:t>
            </a:r>
          </a:p>
        </p:txBody>
      </p:sp>
      <p:sp>
        <p:nvSpPr>
          <p:cNvPr id="4" name="TextBox 3"/>
          <p:cNvSpPr txBox="1"/>
          <p:nvPr/>
        </p:nvSpPr>
        <p:spPr>
          <a:xfrm>
            <a:off x="2280811" y="1333322"/>
            <a:ext cx="1120619" cy="646331"/>
          </a:xfrm>
          <a:prstGeom prst="rect">
            <a:avLst/>
          </a:prstGeom>
          <a:noFill/>
        </p:spPr>
        <p:txBody>
          <a:bodyPr wrap="none" rtlCol="0">
            <a:spAutoFit/>
          </a:bodyPr>
          <a:lstStyle/>
          <a:p>
            <a:r>
              <a:rPr lang="en-US" sz="3600" dirty="0"/>
              <a:t>1907</a:t>
            </a:r>
            <a:endParaRPr lang="en-US" sz="3600" dirty="0"/>
          </a:p>
        </p:txBody>
      </p:sp>
      <p:sp>
        <p:nvSpPr>
          <p:cNvPr id="3" name="TextBox 2"/>
          <p:cNvSpPr txBox="1"/>
          <p:nvPr/>
        </p:nvSpPr>
        <p:spPr>
          <a:xfrm>
            <a:off x="4915153" y="4216279"/>
            <a:ext cx="5361564" cy="1077218"/>
          </a:xfrm>
          <a:prstGeom prst="rect">
            <a:avLst/>
          </a:prstGeom>
          <a:noFill/>
        </p:spPr>
        <p:txBody>
          <a:bodyPr wrap="none" rtlCol="0">
            <a:spAutoFit/>
          </a:bodyPr>
          <a:lstStyle/>
          <a:p>
            <a:r>
              <a:rPr lang="en-US" sz="3200" dirty="0"/>
              <a:t>Social claim linked to Women’s </a:t>
            </a:r>
            <a:br>
              <a:rPr lang="en-US" sz="3200" dirty="0"/>
            </a:br>
            <a:r>
              <a:rPr lang="en-US" sz="3200" dirty="0"/>
              <a:t>Experience</a:t>
            </a:r>
            <a:endParaRPr lang="en-US" sz="3200" dirty="0"/>
          </a:p>
        </p:txBody>
      </p:sp>
      <p:sp>
        <p:nvSpPr>
          <p:cNvPr id="7" name="TextBox 6"/>
          <p:cNvSpPr txBox="1"/>
          <p:nvPr/>
        </p:nvSpPr>
        <p:spPr>
          <a:xfrm>
            <a:off x="4632961" y="6282466"/>
            <a:ext cx="4436023" cy="369332"/>
          </a:xfrm>
          <a:prstGeom prst="rect">
            <a:avLst/>
          </a:prstGeom>
          <a:noFill/>
        </p:spPr>
        <p:txBody>
          <a:bodyPr wrap="none" rtlCol="0">
            <a:spAutoFit/>
          </a:bodyPr>
          <a:lstStyle/>
          <a:p>
            <a:r>
              <a:rPr lang="en-US" dirty="0"/>
              <a:t>Natural Leader of Women’s Peace Movement</a:t>
            </a:r>
            <a:endParaRPr lang="en-US" dirty="0"/>
          </a:p>
        </p:txBody>
      </p:sp>
    </p:spTree>
    <p:extLst>
      <p:ext uri="{BB962C8B-B14F-4D97-AF65-F5344CB8AC3E}">
        <p14:creationId xmlns:p14="http://schemas.microsoft.com/office/powerpoint/2010/main" val="10409496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823225" y="1757736"/>
            <a:ext cx="3715833" cy="3515469"/>
          </a:xfrm>
          <a:prstGeom prst="rect">
            <a:avLst/>
          </a:prstGeom>
        </p:spPr>
      </p:pic>
    </p:spTree>
    <p:extLst>
      <p:ext uri="{BB962C8B-B14F-4D97-AF65-F5344CB8AC3E}">
        <p14:creationId xmlns:p14="http://schemas.microsoft.com/office/powerpoint/2010/main" val="6368288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77553" y="514016"/>
            <a:ext cx="1535029" cy="6057900"/>
          </a:xfrm>
          <a:prstGeom prst="rect">
            <a:avLst/>
          </a:prstGeom>
        </p:spPr>
      </p:pic>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0367" y="1417053"/>
            <a:ext cx="2936926" cy="4398211"/>
          </a:xfrm>
          <a:prstGeom prst="rect">
            <a:avLst/>
          </a:prstGeom>
        </p:spPr>
      </p:pic>
    </p:spTree>
    <p:extLst>
      <p:ext uri="{BB962C8B-B14F-4D97-AF65-F5344CB8AC3E}">
        <p14:creationId xmlns:p14="http://schemas.microsoft.com/office/powerpoint/2010/main" val="1246407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9679" y="589233"/>
            <a:ext cx="7025122" cy="4031873"/>
          </a:xfrm>
          <a:prstGeom prst="rect">
            <a:avLst/>
          </a:prstGeom>
          <a:noFill/>
        </p:spPr>
        <p:txBody>
          <a:bodyPr wrap="square" rtlCol="0">
            <a:spAutoFit/>
          </a:bodyPr>
          <a:lstStyle/>
          <a:p>
            <a:r>
              <a:rPr lang="en-US" sz="3200" dirty="0"/>
              <a:t>“Formerly it was believed that poverty was synonymous with </a:t>
            </a:r>
          </a:p>
          <a:p>
            <a:r>
              <a:rPr lang="en-US" sz="3200" dirty="0"/>
              <a:t>vice and laziness, and that the prosperous man was the righteous man, charity was administered harshly with a good conscience for the charitable agent really blamed the individual for his poverty”  </a:t>
            </a:r>
            <a:endParaRPr lang="en-US" sz="3200" dirty="0"/>
          </a:p>
        </p:txBody>
      </p:sp>
      <p:pic>
        <p:nvPicPr>
          <p:cNvPr id="3" name="Picture 2"/>
          <p:cNvPicPr>
            <a:picLocks noChangeAspect="1"/>
          </p:cNvPicPr>
          <p:nvPr/>
        </p:nvPicPr>
        <p:blipFill>
          <a:blip r:embed="rId2"/>
          <a:stretch>
            <a:fillRect/>
          </a:stretch>
        </p:blipFill>
        <p:spPr>
          <a:xfrm>
            <a:off x="9505066" y="3379272"/>
            <a:ext cx="1837889" cy="2957228"/>
          </a:xfrm>
          <a:prstGeom prst="rect">
            <a:avLst/>
          </a:prstGeom>
          <a:effectLst>
            <a:outerShdw blurRad="50800" dist="38100" dir="8100000" algn="tr" rotWithShape="0">
              <a:prstClr val="black">
                <a:alpha val="40000"/>
              </a:prstClr>
            </a:outerShdw>
          </a:effectLst>
        </p:spPr>
      </p:pic>
      <p:sp>
        <p:nvSpPr>
          <p:cNvPr id="4" name="TextBox 3"/>
          <p:cNvSpPr txBox="1"/>
          <p:nvPr/>
        </p:nvSpPr>
        <p:spPr>
          <a:xfrm>
            <a:off x="2126291" y="4857886"/>
            <a:ext cx="2239277" cy="369332"/>
          </a:xfrm>
          <a:prstGeom prst="rect">
            <a:avLst/>
          </a:prstGeom>
          <a:noFill/>
        </p:spPr>
        <p:txBody>
          <a:bodyPr wrap="none" rtlCol="0">
            <a:spAutoFit/>
          </a:bodyPr>
          <a:lstStyle/>
          <a:p>
            <a:r>
              <a:rPr lang="en-US" dirty="0"/>
              <a:t>(Addams, 1902, p. 11)</a:t>
            </a:r>
            <a:endParaRPr lang="en-US" dirty="0"/>
          </a:p>
        </p:txBody>
      </p:sp>
    </p:spTree>
    <p:extLst>
      <p:ext uri="{BB962C8B-B14F-4D97-AF65-F5344CB8AC3E}">
        <p14:creationId xmlns:p14="http://schemas.microsoft.com/office/powerpoint/2010/main" val="14125620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nut 1"/>
          <p:cNvSpPr/>
          <p:nvPr/>
        </p:nvSpPr>
        <p:spPr>
          <a:xfrm>
            <a:off x="5683877" y="963386"/>
            <a:ext cx="5762452" cy="5715000"/>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3" name="Picture 2"/>
          <p:cNvPicPr>
            <a:picLocks noChangeAspect="1"/>
          </p:cNvPicPr>
          <p:nvPr/>
        </p:nvPicPr>
        <p:blipFill>
          <a:blip r:embed="rId3"/>
          <a:stretch>
            <a:fillRect/>
          </a:stretch>
        </p:blipFill>
        <p:spPr>
          <a:xfrm>
            <a:off x="6908625" y="2864079"/>
            <a:ext cx="2971591" cy="1664091"/>
          </a:xfrm>
          <a:prstGeom prst="rect">
            <a:avLst/>
          </a:prstGeom>
        </p:spPr>
      </p:pic>
      <p:sp>
        <p:nvSpPr>
          <p:cNvPr id="4" name="Donut 3"/>
          <p:cNvSpPr/>
          <p:nvPr/>
        </p:nvSpPr>
        <p:spPr>
          <a:xfrm>
            <a:off x="6391448" y="1603345"/>
            <a:ext cx="4310744" cy="4490358"/>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pic>
        <p:nvPicPr>
          <p:cNvPr id="5" name="Picture 4"/>
          <p:cNvPicPr>
            <a:picLocks noChangeAspect="1"/>
          </p:cNvPicPr>
          <p:nvPr/>
        </p:nvPicPr>
        <p:blipFill>
          <a:blip r:embed="rId4"/>
          <a:stretch>
            <a:fillRect/>
          </a:stretch>
        </p:blipFill>
        <p:spPr>
          <a:xfrm>
            <a:off x="3052784" y="1293821"/>
            <a:ext cx="2053384" cy="2675265"/>
          </a:xfrm>
          <a:prstGeom prst="rect">
            <a:avLst/>
          </a:prstGeom>
        </p:spPr>
      </p:pic>
      <p:sp>
        <p:nvSpPr>
          <p:cNvPr id="6" name="TextBox 5"/>
          <p:cNvSpPr txBox="1"/>
          <p:nvPr/>
        </p:nvSpPr>
        <p:spPr>
          <a:xfrm>
            <a:off x="389864" y="4441371"/>
            <a:ext cx="4889287" cy="830997"/>
          </a:xfrm>
          <a:prstGeom prst="rect">
            <a:avLst/>
          </a:prstGeom>
          <a:noFill/>
        </p:spPr>
        <p:txBody>
          <a:bodyPr wrap="none" rtlCol="0">
            <a:spAutoFit/>
          </a:bodyPr>
          <a:lstStyle/>
          <a:p>
            <a:r>
              <a:rPr lang="en-US" sz="2400" dirty="0" smtClean="0"/>
              <a:t>Friendly visitor moves beyond narrow</a:t>
            </a:r>
          </a:p>
          <a:p>
            <a:r>
              <a:rPr lang="en-US" sz="2400" dirty="0" smtClean="0"/>
              <a:t>Family/private sphere.</a:t>
            </a:r>
            <a:endParaRPr lang="en-US" sz="2400" dirty="0"/>
          </a:p>
        </p:txBody>
      </p:sp>
      <p:sp>
        <p:nvSpPr>
          <p:cNvPr id="7" name="TextBox 6"/>
          <p:cNvSpPr txBox="1"/>
          <p:nvPr/>
        </p:nvSpPr>
        <p:spPr>
          <a:xfrm>
            <a:off x="7200900" y="4810703"/>
            <a:ext cx="3017814" cy="923330"/>
          </a:xfrm>
          <a:prstGeom prst="rect">
            <a:avLst/>
          </a:prstGeom>
          <a:noFill/>
        </p:spPr>
        <p:txBody>
          <a:bodyPr wrap="none" rtlCol="0">
            <a:spAutoFit/>
          </a:bodyPr>
          <a:lstStyle/>
          <a:p>
            <a:r>
              <a:rPr lang="en-US" dirty="0" smtClean="0"/>
              <a:t>Thrift, cleanliness, avoid vices,</a:t>
            </a:r>
          </a:p>
          <a:p>
            <a:r>
              <a:rPr lang="en-US" dirty="0" smtClean="0"/>
              <a:t>Avoid Laziness, save.</a:t>
            </a:r>
          </a:p>
          <a:p>
            <a:endParaRPr lang="en-US" dirty="0"/>
          </a:p>
        </p:txBody>
      </p:sp>
      <p:sp>
        <p:nvSpPr>
          <p:cNvPr id="8" name="TextBox 7"/>
          <p:cNvSpPr txBox="1"/>
          <p:nvPr/>
        </p:nvSpPr>
        <p:spPr>
          <a:xfrm>
            <a:off x="538843" y="5927271"/>
            <a:ext cx="4304320" cy="369332"/>
          </a:xfrm>
          <a:prstGeom prst="rect">
            <a:avLst/>
          </a:prstGeom>
          <a:noFill/>
        </p:spPr>
        <p:txBody>
          <a:bodyPr wrap="none" rtlCol="0">
            <a:spAutoFit/>
          </a:bodyPr>
          <a:lstStyle/>
          <a:p>
            <a:r>
              <a:rPr lang="en-US" dirty="0" smtClean="0"/>
              <a:t>Social Justice </a:t>
            </a:r>
            <a:r>
              <a:rPr lang="mr-IN" dirty="0" smtClean="0"/>
              <a:t>–</a:t>
            </a:r>
            <a:r>
              <a:rPr lang="en-US" dirty="0" smtClean="0"/>
              <a:t> move outside private sphere</a:t>
            </a:r>
            <a:endParaRPr lang="en-US" dirty="0"/>
          </a:p>
        </p:txBody>
      </p:sp>
    </p:spTree>
    <p:extLst>
      <p:ext uri="{BB962C8B-B14F-4D97-AF65-F5344CB8AC3E}">
        <p14:creationId xmlns:p14="http://schemas.microsoft.com/office/powerpoint/2010/main" val="4506568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6195" y="1059681"/>
            <a:ext cx="1597681" cy="369332"/>
          </a:xfrm>
          <a:prstGeom prst="rect">
            <a:avLst/>
          </a:prstGeom>
          <a:noFill/>
        </p:spPr>
        <p:txBody>
          <a:bodyPr wrap="none" rtlCol="0">
            <a:spAutoFit/>
          </a:bodyPr>
          <a:lstStyle/>
          <a:p>
            <a:r>
              <a:rPr lang="en-US" dirty="0" smtClean="0"/>
              <a:t>Charity Worker</a:t>
            </a:r>
            <a:endParaRPr lang="en-US" dirty="0"/>
          </a:p>
        </p:txBody>
      </p:sp>
      <p:pic>
        <p:nvPicPr>
          <p:cNvPr id="3" name="Picture 2"/>
          <p:cNvPicPr>
            <a:picLocks noChangeAspect="1"/>
          </p:cNvPicPr>
          <p:nvPr/>
        </p:nvPicPr>
        <p:blipFill>
          <a:blip r:embed="rId2"/>
          <a:stretch>
            <a:fillRect/>
          </a:stretch>
        </p:blipFill>
        <p:spPr>
          <a:xfrm>
            <a:off x="190332" y="1863977"/>
            <a:ext cx="3636890" cy="2814064"/>
          </a:xfrm>
          <a:prstGeom prst="rect">
            <a:avLst/>
          </a:prstGeom>
        </p:spPr>
      </p:pic>
      <p:pic>
        <p:nvPicPr>
          <p:cNvPr id="4" name="Picture 3"/>
          <p:cNvPicPr>
            <a:picLocks noChangeAspect="1"/>
          </p:cNvPicPr>
          <p:nvPr/>
        </p:nvPicPr>
        <p:blipFill>
          <a:blip r:embed="rId3"/>
          <a:stretch>
            <a:fillRect/>
          </a:stretch>
        </p:blipFill>
        <p:spPr>
          <a:xfrm>
            <a:off x="7294809" y="362213"/>
            <a:ext cx="3810000" cy="2133600"/>
          </a:xfrm>
          <a:prstGeom prst="rect">
            <a:avLst/>
          </a:prstGeom>
        </p:spPr>
      </p:pic>
      <p:sp>
        <p:nvSpPr>
          <p:cNvPr id="5" name="TextBox 4"/>
          <p:cNvSpPr txBox="1"/>
          <p:nvPr/>
        </p:nvSpPr>
        <p:spPr>
          <a:xfrm>
            <a:off x="4124573" y="3139756"/>
            <a:ext cx="7835607" cy="3416320"/>
          </a:xfrm>
          <a:prstGeom prst="rect">
            <a:avLst/>
          </a:prstGeom>
          <a:noFill/>
        </p:spPr>
        <p:txBody>
          <a:bodyPr wrap="none" rtlCol="0">
            <a:spAutoFit/>
          </a:bodyPr>
          <a:lstStyle/>
          <a:p>
            <a:pPr marL="571500" indent="-571500">
              <a:buFont typeface="Arial" charset="0"/>
              <a:buChar char="•"/>
            </a:pPr>
            <a:r>
              <a:rPr lang="en-US" sz="3600" dirty="0" smtClean="0"/>
              <a:t>Tension between individual and social</a:t>
            </a:r>
          </a:p>
          <a:p>
            <a:pPr marL="571500" indent="-571500">
              <a:buFont typeface="Arial" charset="0"/>
              <a:buChar char="•"/>
            </a:pPr>
            <a:r>
              <a:rPr lang="en-US" sz="3600" dirty="0" smtClean="0"/>
              <a:t>Perplexity </a:t>
            </a:r>
          </a:p>
          <a:p>
            <a:pPr marL="571500" indent="-571500">
              <a:buFont typeface="Arial" charset="0"/>
              <a:buChar char="•"/>
            </a:pPr>
            <a:r>
              <a:rPr lang="en-US" sz="3600" dirty="0" smtClean="0"/>
              <a:t>Problem of rigid </a:t>
            </a:r>
            <a:r>
              <a:rPr lang="en-US" sz="3600" dirty="0" err="1" smtClean="0"/>
              <a:t>moralisms</a:t>
            </a:r>
            <a:endParaRPr lang="en-US" sz="3600" dirty="0" smtClean="0"/>
          </a:p>
          <a:p>
            <a:pPr marL="571500" indent="-571500">
              <a:buFont typeface="Arial" charset="0"/>
              <a:buChar char="•"/>
            </a:pPr>
            <a:r>
              <a:rPr lang="en-US" sz="3600" dirty="0" smtClean="0"/>
              <a:t>Need sympathetic understanding</a:t>
            </a:r>
          </a:p>
          <a:p>
            <a:pPr marL="571500" indent="-571500">
              <a:buFont typeface="Arial" charset="0"/>
              <a:buChar char="•"/>
            </a:pPr>
            <a:r>
              <a:rPr lang="en-US" sz="3600" dirty="0" smtClean="0"/>
              <a:t>Evolutionary ethics </a:t>
            </a:r>
            <a:r>
              <a:rPr lang="mr-IN" sz="3600" dirty="0" smtClean="0"/>
              <a:t>–</a:t>
            </a:r>
            <a:r>
              <a:rPr lang="en-US" sz="3600" dirty="0" smtClean="0"/>
              <a:t> each generation </a:t>
            </a:r>
            <a:br>
              <a:rPr lang="en-US" sz="3600" dirty="0" smtClean="0"/>
            </a:br>
            <a:r>
              <a:rPr lang="en-US" sz="3600" dirty="0" smtClean="0"/>
              <a:t>new set of ethical challenges</a:t>
            </a:r>
          </a:p>
        </p:txBody>
      </p:sp>
    </p:spTree>
    <p:extLst>
      <p:ext uri="{BB962C8B-B14F-4D97-AF65-F5344CB8AC3E}">
        <p14:creationId xmlns:p14="http://schemas.microsoft.com/office/powerpoint/2010/main" val="13375563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8720" y="270753"/>
            <a:ext cx="5560369" cy="4235933"/>
          </a:xfrm>
          <a:prstGeom prst="rect">
            <a:avLst/>
          </a:prstGeom>
        </p:spPr>
      </p:pic>
      <p:sp>
        <p:nvSpPr>
          <p:cNvPr id="3" name="TextBox 2"/>
          <p:cNvSpPr txBox="1"/>
          <p:nvPr/>
        </p:nvSpPr>
        <p:spPr>
          <a:xfrm>
            <a:off x="438720" y="5711836"/>
            <a:ext cx="1391920" cy="923330"/>
          </a:xfrm>
          <a:prstGeom prst="rect">
            <a:avLst/>
          </a:prstGeom>
          <a:noFill/>
        </p:spPr>
        <p:txBody>
          <a:bodyPr wrap="none" rtlCol="0">
            <a:spAutoFit/>
          </a:bodyPr>
          <a:lstStyle/>
          <a:p>
            <a:r>
              <a:rPr lang="en-US" dirty="0"/>
              <a:t>Hague Peace</a:t>
            </a:r>
            <a:br>
              <a:rPr lang="en-US" dirty="0"/>
            </a:br>
            <a:r>
              <a:rPr lang="en-US" dirty="0"/>
              <a:t> Conferences</a:t>
            </a:r>
          </a:p>
          <a:p>
            <a:r>
              <a:rPr lang="en-US" dirty="0"/>
              <a:t>(1899-1907)</a:t>
            </a:r>
            <a:endParaRPr lang="en-US" dirty="0"/>
          </a:p>
        </p:txBody>
      </p:sp>
      <p:sp>
        <p:nvSpPr>
          <p:cNvPr id="4" name="TextBox 3"/>
          <p:cNvSpPr txBox="1"/>
          <p:nvPr/>
        </p:nvSpPr>
        <p:spPr>
          <a:xfrm>
            <a:off x="0" y="4847651"/>
            <a:ext cx="8000652" cy="523220"/>
          </a:xfrm>
          <a:prstGeom prst="rect">
            <a:avLst/>
          </a:prstGeom>
          <a:noFill/>
        </p:spPr>
        <p:txBody>
          <a:bodyPr wrap="none" rtlCol="0">
            <a:spAutoFit/>
          </a:bodyPr>
          <a:lstStyle/>
          <a:p>
            <a:r>
              <a:rPr lang="en-US" sz="2800" dirty="0"/>
              <a:t>  Legal </a:t>
            </a:r>
            <a:r>
              <a:rPr lang="en-US" sz="2800" dirty="0"/>
              <a:t>f</a:t>
            </a:r>
            <a:r>
              <a:rPr lang="en-US" sz="2800" dirty="0"/>
              <a:t>ramework for peaceful settlement of disputes</a:t>
            </a:r>
            <a:endParaRPr lang="en-US" sz="2800" dirty="0"/>
          </a:p>
        </p:txBody>
      </p:sp>
      <p:sp>
        <p:nvSpPr>
          <p:cNvPr id="5" name="TextBox 4"/>
          <p:cNvSpPr txBox="1"/>
          <p:nvPr/>
        </p:nvSpPr>
        <p:spPr>
          <a:xfrm>
            <a:off x="6274515" y="329235"/>
            <a:ext cx="5656228" cy="3539430"/>
          </a:xfrm>
          <a:prstGeom prst="rect">
            <a:avLst/>
          </a:prstGeom>
          <a:noFill/>
        </p:spPr>
        <p:txBody>
          <a:bodyPr wrap="none" rtlCol="0">
            <a:spAutoFit/>
          </a:bodyPr>
          <a:lstStyle/>
          <a:p>
            <a:r>
              <a:rPr lang="en-US" sz="2800" b="1" dirty="0" smtClean="0"/>
              <a:t>Peace Movements  (1890s – WWI)</a:t>
            </a:r>
          </a:p>
          <a:p>
            <a:endParaRPr lang="en-US" sz="2800" dirty="0" smtClean="0"/>
          </a:p>
          <a:p>
            <a:r>
              <a:rPr lang="en-US" sz="2800" dirty="0" smtClean="0"/>
              <a:t>Establish International Law and Order</a:t>
            </a:r>
          </a:p>
          <a:p>
            <a:r>
              <a:rPr lang="en-US" sz="2800" dirty="0" smtClean="0"/>
              <a:t>Peace Good for Business</a:t>
            </a:r>
          </a:p>
          <a:p>
            <a:endParaRPr lang="en-US" sz="2800" dirty="0" smtClean="0"/>
          </a:p>
          <a:p>
            <a:r>
              <a:rPr lang="en-US" sz="2800" dirty="0" smtClean="0"/>
              <a:t>Elite -- Social conservative</a:t>
            </a:r>
          </a:p>
          <a:p>
            <a:r>
              <a:rPr lang="en-US" sz="2800" dirty="0" smtClean="0"/>
              <a:t>National political Business leaders</a:t>
            </a:r>
          </a:p>
          <a:p>
            <a:endParaRPr lang="en-US" sz="2800" dirty="0"/>
          </a:p>
        </p:txBody>
      </p:sp>
    </p:spTree>
    <p:extLst>
      <p:ext uri="{BB962C8B-B14F-4D97-AF65-F5344CB8AC3E}">
        <p14:creationId xmlns:p14="http://schemas.microsoft.com/office/powerpoint/2010/main" val="2788511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10765" y="258874"/>
            <a:ext cx="2352493" cy="2813676"/>
          </a:xfrm>
          <a:prstGeom prst="rect">
            <a:avLst/>
          </a:prstGeom>
        </p:spPr>
      </p:pic>
      <p:sp>
        <p:nvSpPr>
          <p:cNvPr id="3" name="TextBox 2"/>
          <p:cNvSpPr txBox="1"/>
          <p:nvPr/>
        </p:nvSpPr>
        <p:spPr>
          <a:xfrm>
            <a:off x="5380721" y="614866"/>
            <a:ext cx="2051413" cy="707886"/>
          </a:xfrm>
          <a:prstGeom prst="rect">
            <a:avLst/>
          </a:prstGeom>
          <a:noFill/>
        </p:spPr>
        <p:txBody>
          <a:bodyPr wrap="none" rtlCol="0">
            <a:spAutoFit/>
          </a:bodyPr>
          <a:lstStyle/>
          <a:p>
            <a:r>
              <a:rPr lang="en-US" sz="2000" dirty="0"/>
              <a:t>Nobel Peace Prize</a:t>
            </a:r>
          </a:p>
          <a:p>
            <a:r>
              <a:rPr lang="en-US" sz="2000" dirty="0"/>
              <a:t>1931</a:t>
            </a:r>
          </a:p>
        </p:txBody>
      </p:sp>
      <p:pic>
        <p:nvPicPr>
          <p:cNvPr id="4" name="Picture 3"/>
          <p:cNvPicPr>
            <a:picLocks noChangeAspect="1"/>
          </p:cNvPicPr>
          <p:nvPr/>
        </p:nvPicPr>
        <p:blipFill>
          <a:blip r:embed="rId3"/>
          <a:stretch>
            <a:fillRect/>
          </a:stretch>
        </p:blipFill>
        <p:spPr>
          <a:xfrm>
            <a:off x="2704449" y="520950"/>
            <a:ext cx="1531205" cy="2636717"/>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stretch>
            <a:fillRect/>
          </a:stretch>
        </p:blipFill>
        <p:spPr>
          <a:xfrm>
            <a:off x="3792662" y="2061670"/>
            <a:ext cx="1433652"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5"/>
          <a:stretch>
            <a:fillRect/>
          </a:stretch>
        </p:blipFill>
        <p:spPr>
          <a:xfrm>
            <a:off x="2704449" y="3859122"/>
            <a:ext cx="1437823"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6"/>
          <a:stretch>
            <a:fillRect/>
          </a:stretch>
        </p:blipFill>
        <p:spPr>
          <a:xfrm>
            <a:off x="6024602" y="3263632"/>
            <a:ext cx="3206290" cy="3053609"/>
          </a:xfrm>
          <a:prstGeom prst="rect">
            <a:avLst/>
          </a:prstGeom>
        </p:spPr>
      </p:pic>
      <p:sp>
        <p:nvSpPr>
          <p:cNvPr id="8" name="TextBox 7"/>
          <p:cNvSpPr txBox="1"/>
          <p:nvPr/>
        </p:nvSpPr>
        <p:spPr>
          <a:xfrm>
            <a:off x="8669853" y="6132574"/>
            <a:ext cx="1122078" cy="369332"/>
          </a:xfrm>
          <a:prstGeom prst="rect">
            <a:avLst/>
          </a:prstGeom>
          <a:noFill/>
        </p:spPr>
        <p:txBody>
          <a:bodyPr wrap="square" rtlCol="0">
            <a:spAutoFit/>
          </a:bodyPr>
          <a:lstStyle/>
          <a:p>
            <a:r>
              <a:rPr lang="en-US" dirty="0"/>
              <a:t>Founder</a:t>
            </a:r>
          </a:p>
        </p:txBody>
      </p:sp>
    </p:spTree>
    <p:extLst>
      <p:ext uri="{BB962C8B-B14F-4D97-AF65-F5344CB8AC3E}">
        <p14:creationId xmlns:p14="http://schemas.microsoft.com/office/powerpoint/2010/main" val="904660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90445" y="456943"/>
            <a:ext cx="6302502" cy="769441"/>
          </a:xfrm>
          <a:prstGeom prst="rect">
            <a:avLst/>
          </a:prstGeom>
          <a:noFill/>
        </p:spPr>
        <p:txBody>
          <a:bodyPr wrap="none" rtlCol="0">
            <a:spAutoFit/>
          </a:bodyPr>
          <a:lstStyle/>
          <a:p>
            <a:r>
              <a:rPr lang="en-US" sz="4400" dirty="0"/>
              <a:t>Women’ Peace Movement</a:t>
            </a:r>
            <a:endParaRPr lang="en-US" sz="4400" dirty="0"/>
          </a:p>
        </p:txBody>
      </p:sp>
      <p:sp>
        <p:nvSpPr>
          <p:cNvPr id="3" name="TextBox 2"/>
          <p:cNvSpPr txBox="1"/>
          <p:nvPr/>
        </p:nvSpPr>
        <p:spPr>
          <a:xfrm>
            <a:off x="2650020" y="1610567"/>
            <a:ext cx="5596404" cy="1200329"/>
          </a:xfrm>
          <a:prstGeom prst="rect">
            <a:avLst/>
          </a:prstGeom>
          <a:noFill/>
        </p:spPr>
        <p:txBody>
          <a:bodyPr wrap="none" rtlCol="0">
            <a:spAutoFit/>
          </a:bodyPr>
          <a:lstStyle/>
          <a:p>
            <a:pPr marL="285750" indent="-285750">
              <a:buFont typeface="Arial"/>
              <a:buChar char="•"/>
            </a:pPr>
            <a:r>
              <a:rPr lang="en-US" sz="3600" dirty="0" err="1"/>
              <a:t>Maternalist</a:t>
            </a:r>
            <a:endParaRPr lang="en-US" sz="3600" dirty="0"/>
          </a:p>
          <a:p>
            <a:pPr marL="285750" indent="-285750">
              <a:buFont typeface="Arial"/>
              <a:buChar char="•"/>
            </a:pPr>
            <a:r>
              <a:rPr lang="en-US" sz="3600" dirty="0"/>
              <a:t>Preserving the Social Fabric</a:t>
            </a:r>
            <a:endParaRPr lang="en-US" sz="3600" dirty="0"/>
          </a:p>
        </p:txBody>
      </p:sp>
      <p:pic>
        <p:nvPicPr>
          <p:cNvPr id="4" name="Picture 3"/>
          <p:cNvPicPr>
            <a:picLocks noChangeAspect="1"/>
          </p:cNvPicPr>
          <p:nvPr/>
        </p:nvPicPr>
        <p:blipFill>
          <a:blip r:embed="rId2"/>
          <a:stretch>
            <a:fillRect/>
          </a:stretch>
        </p:blipFill>
        <p:spPr>
          <a:xfrm>
            <a:off x="619340" y="456943"/>
            <a:ext cx="971550" cy="1333500"/>
          </a:xfrm>
          <a:prstGeom prst="rect">
            <a:avLst/>
          </a:prstGeom>
        </p:spPr>
      </p:pic>
      <p:pic>
        <p:nvPicPr>
          <p:cNvPr id="6" name="Picture 5"/>
          <p:cNvPicPr>
            <a:picLocks noChangeAspect="1"/>
          </p:cNvPicPr>
          <p:nvPr/>
        </p:nvPicPr>
        <p:blipFill>
          <a:blip r:embed="rId3"/>
          <a:stretch>
            <a:fillRect/>
          </a:stretch>
        </p:blipFill>
        <p:spPr>
          <a:xfrm>
            <a:off x="6056417" y="3055782"/>
            <a:ext cx="2968830" cy="3314597"/>
          </a:xfrm>
          <a:prstGeom prst="rect">
            <a:avLst/>
          </a:prstGeom>
        </p:spPr>
      </p:pic>
      <p:sp>
        <p:nvSpPr>
          <p:cNvPr id="7" name="TextBox 6"/>
          <p:cNvSpPr txBox="1"/>
          <p:nvPr/>
        </p:nvSpPr>
        <p:spPr>
          <a:xfrm>
            <a:off x="10126484" y="4685178"/>
            <a:ext cx="1569660" cy="369332"/>
          </a:xfrm>
          <a:prstGeom prst="rect">
            <a:avLst/>
          </a:prstGeom>
          <a:noFill/>
        </p:spPr>
        <p:txBody>
          <a:bodyPr wrap="none" rtlCol="0">
            <a:spAutoFit/>
          </a:bodyPr>
          <a:lstStyle/>
          <a:p>
            <a:r>
              <a:rPr lang="en-US" dirty="0"/>
              <a:t>Leader </a:t>
            </a:r>
            <a:r>
              <a:rPr lang="en-US"/>
              <a:t>of Both</a:t>
            </a:r>
            <a:endParaRPr lang="en-US"/>
          </a:p>
        </p:txBody>
      </p:sp>
    </p:spTree>
    <p:extLst>
      <p:ext uri="{BB962C8B-B14F-4D97-AF65-F5344CB8AC3E}">
        <p14:creationId xmlns:p14="http://schemas.microsoft.com/office/powerpoint/2010/main" val="10892511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l="-1856"/>
          <a:stretch/>
        </p:blipFill>
        <p:spPr>
          <a:xfrm>
            <a:off x="5451342" y="1680626"/>
            <a:ext cx="5216658" cy="4037828"/>
          </a:xfrm>
          <a:prstGeom prst="rect">
            <a:avLst/>
          </a:prstGeom>
        </p:spPr>
      </p:pic>
      <p:sp>
        <p:nvSpPr>
          <p:cNvPr id="2" name="TextBox 1"/>
          <p:cNvSpPr txBox="1"/>
          <p:nvPr/>
        </p:nvSpPr>
        <p:spPr>
          <a:xfrm>
            <a:off x="6263430" y="543525"/>
            <a:ext cx="4404571" cy="830997"/>
          </a:xfrm>
          <a:prstGeom prst="rect">
            <a:avLst/>
          </a:prstGeom>
          <a:noFill/>
        </p:spPr>
        <p:txBody>
          <a:bodyPr wrap="none" rtlCol="0">
            <a:spAutoFit/>
          </a:bodyPr>
          <a:lstStyle/>
          <a:p>
            <a:r>
              <a:rPr lang="en-US" sz="2400" dirty="0"/>
              <a:t>Woman’s Peace Party established</a:t>
            </a:r>
          </a:p>
          <a:p>
            <a:r>
              <a:rPr lang="en-US" sz="2400" dirty="0"/>
              <a:t> – </a:t>
            </a:r>
            <a:r>
              <a:rPr lang="en-US" sz="2400" b="1" dirty="0"/>
              <a:t>Jane Addams Leader</a:t>
            </a:r>
            <a:endParaRPr lang="en-US" sz="2400" b="1" dirty="0"/>
          </a:p>
        </p:txBody>
      </p:sp>
      <p:sp>
        <p:nvSpPr>
          <p:cNvPr id="3" name="TextBox 2"/>
          <p:cNvSpPr txBox="1"/>
          <p:nvPr/>
        </p:nvSpPr>
        <p:spPr>
          <a:xfrm>
            <a:off x="5267768" y="4972777"/>
            <a:ext cx="1231252" cy="400110"/>
          </a:xfrm>
          <a:prstGeom prst="rect">
            <a:avLst/>
          </a:prstGeom>
          <a:noFill/>
        </p:spPr>
        <p:txBody>
          <a:bodyPr wrap="none" rtlCol="0">
            <a:spAutoFit/>
          </a:bodyPr>
          <a:lstStyle/>
          <a:p>
            <a:r>
              <a:rPr lang="en-US" sz="2000" dirty="0"/>
              <a:t>Aug. 1914</a:t>
            </a:r>
            <a:endParaRPr lang="en-US" sz="2000" dirty="0"/>
          </a:p>
        </p:txBody>
      </p:sp>
      <p:sp>
        <p:nvSpPr>
          <p:cNvPr id="10" name="TextBox 9"/>
          <p:cNvSpPr txBox="1"/>
          <p:nvPr/>
        </p:nvSpPr>
        <p:spPr>
          <a:xfrm>
            <a:off x="1254645" y="251137"/>
            <a:ext cx="3050635" cy="584776"/>
          </a:xfrm>
          <a:prstGeom prst="rect">
            <a:avLst/>
          </a:prstGeom>
          <a:noFill/>
        </p:spPr>
        <p:txBody>
          <a:bodyPr wrap="none" rtlCol="0">
            <a:spAutoFit/>
          </a:bodyPr>
          <a:lstStyle/>
          <a:p>
            <a:r>
              <a:rPr lang="en-US" sz="3200" dirty="0"/>
              <a:t>Maternal Instinct</a:t>
            </a:r>
            <a:endParaRPr lang="en-US" sz="3200" dirty="0"/>
          </a:p>
        </p:txBody>
      </p:sp>
      <p:sp>
        <p:nvSpPr>
          <p:cNvPr id="11" name="TextBox 10"/>
          <p:cNvSpPr txBox="1"/>
          <p:nvPr/>
        </p:nvSpPr>
        <p:spPr>
          <a:xfrm>
            <a:off x="997523" y="1120690"/>
            <a:ext cx="4013038" cy="2462212"/>
          </a:xfrm>
          <a:prstGeom prst="rect">
            <a:avLst/>
          </a:prstGeom>
          <a:noFill/>
        </p:spPr>
        <p:txBody>
          <a:bodyPr wrap="none" rtlCol="0">
            <a:spAutoFit/>
          </a:bodyPr>
          <a:lstStyle/>
          <a:p>
            <a:pPr marL="285750" indent="-285750">
              <a:buFont typeface="Arial"/>
              <a:buChar char="•"/>
            </a:pPr>
            <a:r>
              <a:rPr lang="en-US" sz="2200" dirty="0"/>
              <a:t>Women have an instinctive</a:t>
            </a:r>
            <a:br>
              <a:rPr lang="en-US" sz="2200" dirty="0"/>
            </a:br>
            <a:r>
              <a:rPr lang="en-US" sz="2200" dirty="0"/>
              <a:t> and rational opposition to war</a:t>
            </a:r>
          </a:p>
          <a:p>
            <a:pPr marL="285750" indent="-285750">
              <a:buFont typeface="Arial"/>
              <a:buChar char="•"/>
            </a:pPr>
            <a:r>
              <a:rPr lang="en-US" sz="2200" dirty="0"/>
              <a:t>Women &amp; Children suffer</a:t>
            </a:r>
            <a:br>
              <a:rPr lang="en-US" sz="2200" dirty="0"/>
            </a:br>
            <a:r>
              <a:rPr lang="en-US" sz="2200" dirty="0"/>
              <a:t> but not at table</a:t>
            </a:r>
          </a:p>
          <a:p>
            <a:pPr marL="285750" indent="-285750">
              <a:buFont typeface="Arial"/>
              <a:buChar char="•"/>
            </a:pPr>
            <a:r>
              <a:rPr lang="en-US" sz="2200" dirty="0"/>
              <a:t>Need increase participation of </a:t>
            </a:r>
            <a:br>
              <a:rPr lang="en-US" sz="2200" dirty="0"/>
            </a:br>
            <a:r>
              <a:rPr lang="en-US" sz="2200" dirty="0"/>
              <a:t>women in politics.</a:t>
            </a:r>
          </a:p>
          <a:p>
            <a:pPr marL="285750" indent="-285750">
              <a:buFont typeface="Arial"/>
              <a:buChar char="•"/>
            </a:pPr>
            <a:r>
              <a:rPr lang="en-US" sz="2200" dirty="0"/>
              <a:t>Linked to Suffrage Movement</a:t>
            </a:r>
            <a:endParaRPr lang="en-US" sz="2200" dirty="0"/>
          </a:p>
        </p:txBody>
      </p:sp>
      <p:sp>
        <p:nvSpPr>
          <p:cNvPr id="4" name="TextBox 3"/>
          <p:cNvSpPr txBox="1"/>
          <p:nvPr/>
        </p:nvSpPr>
        <p:spPr>
          <a:xfrm>
            <a:off x="4988554" y="6003231"/>
            <a:ext cx="4032274" cy="584776"/>
          </a:xfrm>
          <a:prstGeom prst="rect">
            <a:avLst/>
          </a:prstGeom>
          <a:noFill/>
        </p:spPr>
        <p:txBody>
          <a:bodyPr wrap="none" rtlCol="0">
            <a:spAutoFit/>
          </a:bodyPr>
          <a:lstStyle/>
          <a:p>
            <a:r>
              <a:rPr lang="en-US" sz="3200" dirty="0"/>
              <a:t>Women’s Peace March</a:t>
            </a:r>
            <a:endParaRPr lang="en-US" sz="3200" dirty="0"/>
          </a:p>
        </p:txBody>
      </p:sp>
      <p:pic>
        <p:nvPicPr>
          <p:cNvPr id="9" name="Picture 8"/>
          <p:cNvPicPr>
            <a:picLocks noChangeAspect="1"/>
          </p:cNvPicPr>
          <p:nvPr/>
        </p:nvPicPr>
        <p:blipFill rotWithShape="1">
          <a:blip r:embed="rId3"/>
          <a:srcRect l="1" r="-753" b="23893"/>
          <a:stretch/>
        </p:blipFill>
        <p:spPr>
          <a:xfrm>
            <a:off x="1838652" y="4271155"/>
            <a:ext cx="1426685" cy="1803354"/>
          </a:xfrm>
          <a:prstGeom prst="rect">
            <a:avLst/>
          </a:prstGeom>
        </p:spPr>
      </p:pic>
      <p:sp>
        <p:nvSpPr>
          <p:cNvPr id="7" name="TextBox 6"/>
          <p:cNvSpPr txBox="1"/>
          <p:nvPr/>
        </p:nvSpPr>
        <p:spPr>
          <a:xfrm>
            <a:off x="1714832" y="6154310"/>
            <a:ext cx="2130263" cy="369332"/>
          </a:xfrm>
          <a:prstGeom prst="rect">
            <a:avLst/>
          </a:prstGeom>
          <a:noFill/>
        </p:spPr>
        <p:txBody>
          <a:bodyPr wrap="none" rtlCol="0">
            <a:spAutoFit/>
          </a:bodyPr>
          <a:lstStyle/>
          <a:p>
            <a:r>
              <a:rPr lang="en-US" dirty="0"/>
              <a:t>Carrie Chapman Catt</a:t>
            </a:r>
            <a:endParaRPr lang="en-US" dirty="0"/>
          </a:p>
        </p:txBody>
      </p:sp>
    </p:spTree>
    <p:extLst>
      <p:ext uri="{BB962C8B-B14F-4D97-AF65-F5344CB8AC3E}">
        <p14:creationId xmlns:p14="http://schemas.microsoft.com/office/powerpoint/2010/main" val="18927315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67000" y="1955197"/>
            <a:ext cx="6858000" cy="2258132"/>
          </a:xfrm>
          <a:prstGeom prst="rect">
            <a:avLst/>
          </a:prstGeom>
        </p:spPr>
      </p:pic>
      <p:sp>
        <p:nvSpPr>
          <p:cNvPr id="3" name="TextBox 2"/>
          <p:cNvSpPr txBox="1"/>
          <p:nvPr/>
        </p:nvSpPr>
        <p:spPr>
          <a:xfrm>
            <a:off x="2089547" y="4660094"/>
            <a:ext cx="8012906" cy="954107"/>
          </a:xfrm>
          <a:prstGeom prst="rect">
            <a:avLst/>
          </a:prstGeom>
          <a:noFill/>
        </p:spPr>
        <p:txBody>
          <a:bodyPr wrap="none" rtlCol="0">
            <a:spAutoFit/>
          </a:bodyPr>
          <a:lstStyle/>
          <a:p>
            <a:r>
              <a:rPr lang="en-US" sz="2800" dirty="0"/>
              <a:t>International </a:t>
            </a:r>
            <a:r>
              <a:rPr lang="en-US" sz="2800" dirty="0"/>
              <a:t>Peace Congress </a:t>
            </a:r>
            <a:r>
              <a:rPr lang="en-US" sz="2800" dirty="0"/>
              <a:t>of Women at the Hague</a:t>
            </a:r>
          </a:p>
          <a:p>
            <a:r>
              <a:rPr lang="en-US" sz="2800" dirty="0"/>
              <a:t>April 1915</a:t>
            </a:r>
          </a:p>
        </p:txBody>
      </p:sp>
    </p:spTree>
    <p:extLst>
      <p:ext uri="{BB962C8B-B14F-4D97-AF65-F5344CB8AC3E}">
        <p14:creationId xmlns:p14="http://schemas.microsoft.com/office/powerpoint/2010/main" val="4632927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06262" y="308654"/>
            <a:ext cx="5461739" cy="4858672"/>
          </a:xfrm>
          <a:prstGeom prst="rect">
            <a:avLst/>
          </a:prstGeom>
        </p:spPr>
      </p:pic>
      <p:sp>
        <p:nvSpPr>
          <p:cNvPr id="3" name="TextBox 2"/>
          <p:cNvSpPr txBox="1"/>
          <p:nvPr/>
        </p:nvSpPr>
        <p:spPr>
          <a:xfrm>
            <a:off x="833849" y="6016763"/>
            <a:ext cx="2211889" cy="646331"/>
          </a:xfrm>
          <a:prstGeom prst="rect">
            <a:avLst/>
          </a:prstGeom>
          <a:noFill/>
        </p:spPr>
        <p:txBody>
          <a:bodyPr wrap="none" rtlCol="0">
            <a:spAutoFit/>
          </a:bodyPr>
          <a:lstStyle/>
          <a:p>
            <a:r>
              <a:rPr lang="en-US" sz="3600" dirty="0"/>
              <a:t>April  1915</a:t>
            </a:r>
            <a:endParaRPr lang="en-US" sz="3600" dirty="0"/>
          </a:p>
        </p:txBody>
      </p:sp>
      <p:pic>
        <p:nvPicPr>
          <p:cNvPr id="4" name="Picture 3"/>
          <p:cNvPicPr>
            <a:picLocks noChangeAspect="1"/>
          </p:cNvPicPr>
          <p:nvPr/>
        </p:nvPicPr>
        <p:blipFill>
          <a:blip r:embed="rId3"/>
          <a:stretch>
            <a:fillRect/>
          </a:stretch>
        </p:blipFill>
        <p:spPr>
          <a:xfrm>
            <a:off x="2238676" y="2879224"/>
            <a:ext cx="1978994" cy="2195600"/>
          </a:xfrm>
          <a:prstGeom prst="rect">
            <a:avLst/>
          </a:prstGeom>
        </p:spPr>
      </p:pic>
      <p:sp>
        <p:nvSpPr>
          <p:cNvPr id="5" name="Donut 4"/>
          <p:cNvSpPr/>
          <p:nvPr/>
        </p:nvSpPr>
        <p:spPr>
          <a:xfrm>
            <a:off x="1957138" y="2502569"/>
            <a:ext cx="2483318" cy="2714324"/>
          </a:xfrm>
          <a:prstGeom prst="donut">
            <a:avLst>
              <a:gd name="adj" fmla="val 3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1957139" y="992911"/>
            <a:ext cx="2177199" cy="584775"/>
          </a:xfrm>
          <a:prstGeom prst="rect">
            <a:avLst/>
          </a:prstGeom>
          <a:noFill/>
        </p:spPr>
        <p:txBody>
          <a:bodyPr wrap="none" rtlCol="0">
            <a:spAutoFit/>
          </a:bodyPr>
          <a:lstStyle/>
          <a:p>
            <a:r>
              <a:rPr lang="en-US" sz="3200" dirty="0"/>
              <a:t>Social Claim</a:t>
            </a:r>
            <a:endParaRPr lang="en-US" sz="3200" dirty="0"/>
          </a:p>
        </p:txBody>
      </p:sp>
      <p:sp>
        <p:nvSpPr>
          <p:cNvPr id="8" name="Rectangle 7"/>
          <p:cNvSpPr/>
          <p:nvPr/>
        </p:nvSpPr>
        <p:spPr>
          <a:xfrm>
            <a:off x="5464269" y="6077969"/>
            <a:ext cx="5203732" cy="369332"/>
          </a:xfrm>
          <a:prstGeom prst="rect">
            <a:avLst/>
          </a:prstGeom>
        </p:spPr>
        <p:txBody>
          <a:bodyPr wrap="none">
            <a:spAutoFit/>
          </a:bodyPr>
          <a:lstStyle/>
          <a:p>
            <a:r>
              <a:rPr lang="en-US" smtClean="0"/>
              <a:t>International Peace Congress of Women at the Hague</a:t>
            </a:r>
            <a:endParaRPr lang="en-US" dirty="0"/>
          </a:p>
        </p:txBody>
      </p:sp>
    </p:spTree>
    <p:extLst>
      <p:ext uri="{BB962C8B-B14F-4D97-AF65-F5344CB8AC3E}">
        <p14:creationId xmlns:p14="http://schemas.microsoft.com/office/powerpoint/2010/main" val="19336507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95359" y="301163"/>
            <a:ext cx="3924563" cy="5757785"/>
          </a:xfrm>
          <a:prstGeom prst="rect">
            <a:avLst/>
          </a:prstGeom>
        </p:spPr>
      </p:pic>
      <p:sp>
        <p:nvSpPr>
          <p:cNvPr id="4" name="TextBox 3"/>
          <p:cNvSpPr txBox="1"/>
          <p:nvPr/>
        </p:nvSpPr>
        <p:spPr>
          <a:xfrm>
            <a:off x="4981828" y="1913010"/>
            <a:ext cx="5686172" cy="3785652"/>
          </a:xfrm>
          <a:prstGeom prst="rect">
            <a:avLst/>
          </a:prstGeom>
          <a:noFill/>
        </p:spPr>
        <p:txBody>
          <a:bodyPr wrap="none" rtlCol="0">
            <a:spAutoFit/>
          </a:bodyPr>
          <a:lstStyle/>
          <a:p>
            <a:pPr marL="285750" indent="-285750">
              <a:buFont typeface="Arial"/>
              <a:buChar char="•"/>
            </a:pPr>
            <a:r>
              <a:rPr lang="en-US" sz="3000" dirty="0"/>
              <a:t>Begin peace negotiations</a:t>
            </a:r>
            <a:br>
              <a:rPr lang="en-US" sz="3000" dirty="0"/>
            </a:br>
            <a:r>
              <a:rPr lang="en-US" sz="3000" dirty="0"/>
              <a:t> immediately</a:t>
            </a:r>
          </a:p>
          <a:p>
            <a:pPr marL="285750" indent="-285750">
              <a:buFont typeface="Arial"/>
              <a:buChar char="•"/>
            </a:pPr>
            <a:r>
              <a:rPr lang="en-US" sz="3000" dirty="0"/>
              <a:t>Organization “</a:t>
            </a:r>
            <a:r>
              <a:rPr lang="en-US" sz="3000" dirty="0"/>
              <a:t>S</a:t>
            </a:r>
            <a:r>
              <a:rPr lang="en-US" sz="3000" dirty="0"/>
              <a:t>ociety of Nations”</a:t>
            </a:r>
          </a:p>
          <a:p>
            <a:pPr marL="285750" indent="-285750">
              <a:buFont typeface="Arial"/>
              <a:buChar char="•"/>
            </a:pPr>
            <a:r>
              <a:rPr lang="en-US" sz="3000" b="1" dirty="0"/>
              <a:t>Acknowledge women’s suffering </a:t>
            </a:r>
            <a:br>
              <a:rPr lang="en-US" sz="3000" b="1" dirty="0"/>
            </a:br>
            <a:r>
              <a:rPr lang="en-US" sz="3000" b="1" dirty="0"/>
              <a:t>during war</a:t>
            </a:r>
          </a:p>
          <a:p>
            <a:pPr marL="285750" indent="-285750">
              <a:buFont typeface="Arial"/>
              <a:buChar char="•"/>
            </a:pPr>
            <a:r>
              <a:rPr lang="en-US" sz="3000" b="1" dirty="0"/>
              <a:t>Give women right to vote</a:t>
            </a:r>
          </a:p>
          <a:p>
            <a:pPr marL="285750" indent="-285750">
              <a:buFont typeface="Arial"/>
              <a:buChar char="•"/>
            </a:pPr>
            <a:r>
              <a:rPr lang="en-US" sz="3000" b="1" dirty="0"/>
              <a:t>Women participation in Peace </a:t>
            </a:r>
            <a:br>
              <a:rPr lang="en-US" sz="3000" b="1" dirty="0"/>
            </a:br>
            <a:r>
              <a:rPr lang="en-US" sz="3000" b="1" dirty="0"/>
              <a:t>Processes</a:t>
            </a:r>
            <a:endParaRPr lang="en-US" sz="3000" b="1" dirty="0"/>
          </a:p>
        </p:txBody>
      </p:sp>
      <p:sp>
        <p:nvSpPr>
          <p:cNvPr id="5" name="TextBox 4"/>
          <p:cNvSpPr txBox="1"/>
          <p:nvPr/>
        </p:nvSpPr>
        <p:spPr>
          <a:xfrm flipH="1">
            <a:off x="2375062" y="3509202"/>
            <a:ext cx="576104" cy="461665"/>
          </a:xfrm>
          <a:prstGeom prst="rect">
            <a:avLst/>
          </a:prstGeom>
          <a:noFill/>
        </p:spPr>
        <p:txBody>
          <a:bodyPr wrap="square" rtlCol="0">
            <a:spAutoFit/>
          </a:bodyPr>
          <a:lstStyle/>
          <a:p>
            <a:r>
              <a:rPr lang="en-US" sz="2400" dirty="0"/>
              <a:t>14</a:t>
            </a:r>
            <a:endParaRPr lang="en-US" sz="2400" dirty="0"/>
          </a:p>
        </p:txBody>
      </p:sp>
    </p:spTree>
    <p:extLst>
      <p:ext uri="{BB962C8B-B14F-4D97-AF65-F5344CB8AC3E}">
        <p14:creationId xmlns:p14="http://schemas.microsoft.com/office/powerpoint/2010/main" val="9978562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938071" y="1245790"/>
            <a:ext cx="5588615" cy="3723184"/>
          </a:xfrm>
          <a:prstGeom prst="rect">
            <a:avLst/>
          </a:prstGeom>
        </p:spPr>
      </p:pic>
      <p:sp>
        <p:nvSpPr>
          <p:cNvPr id="3" name="TextBox 2"/>
          <p:cNvSpPr txBox="1"/>
          <p:nvPr/>
        </p:nvSpPr>
        <p:spPr>
          <a:xfrm>
            <a:off x="2296503" y="5368555"/>
            <a:ext cx="7928441" cy="954107"/>
          </a:xfrm>
          <a:prstGeom prst="rect">
            <a:avLst/>
          </a:prstGeom>
          <a:noFill/>
        </p:spPr>
        <p:txBody>
          <a:bodyPr wrap="square" rtlCol="0">
            <a:spAutoFit/>
          </a:bodyPr>
          <a:lstStyle/>
          <a:p>
            <a:r>
              <a:rPr lang="en-US" sz="2800" dirty="0"/>
              <a:t>Time had come when “some of us who deal with the social fabric” ...  Engage international relations..</a:t>
            </a:r>
          </a:p>
        </p:txBody>
      </p:sp>
      <p:sp>
        <p:nvSpPr>
          <p:cNvPr id="4" name="TextBox 3"/>
          <p:cNvSpPr txBox="1"/>
          <p:nvPr/>
        </p:nvSpPr>
        <p:spPr>
          <a:xfrm>
            <a:off x="2938071" y="6322661"/>
            <a:ext cx="1214846" cy="369332"/>
          </a:xfrm>
          <a:prstGeom prst="rect">
            <a:avLst/>
          </a:prstGeom>
          <a:noFill/>
        </p:spPr>
        <p:txBody>
          <a:bodyPr wrap="none" rtlCol="0">
            <a:spAutoFit/>
          </a:bodyPr>
          <a:lstStyle/>
          <a:p>
            <a:r>
              <a:rPr lang="en-US" dirty="0" err="1"/>
              <a:t>Lilian</a:t>
            </a:r>
            <a:r>
              <a:rPr lang="en-US" dirty="0"/>
              <a:t> Wald</a:t>
            </a:r>
            <a:endParaRPr lang="en-US" dirty="0"/>
          </a:p>
        </p:txBody>
      </p:sp>
      <p:sp>
        <p:nvSpPr>
          <p:cNvPr id="6" name="TextBox 5"/>
          <p:cNvSpPr txBox="1"/>
          <p:nvPr/>
        </p:nvSpPr>
        <p:spPr>
          <a:xfrm>
            <a:off x="712519" y="321929"/>
            <a:ext cx="4750419" cy="584776"/>
          </a:xfrm>
          <a:prstGeom prst="rect">
            <a:avLst/>
          </a:prstGeom>
          <a:noFill/>
        </p:spPr>
        <p:txBody>
          <a:bodyPr wrap="none" rtlCol="0">
            <a:spAutoFit/>
          </a:bodyPr>
          <a:lstStyle/>
          <a:p>
            <a:r>
              <a:rPr lang="en-US" sz="3200" dirty="0"/>
              <a:t>Preserving the Social Fabric</a:t>
            </a:r>
            <a:endParaRPr lang="en-US" sz="3200" dirty="0"/>
          </a:p>
        </p:txBody>
      </p:sp>
    </p:spTree>
    <p:extLst>
      <p:ext uri="{BB962C8B-B14F-4D97-AF65-F5344CB8AC3E}">
        <p14:creationId xmlns:p14="http://schemas.microsoft.com/office/powerpoint/2010/main" val="18827686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23151" y="952579"/>
            <a:ext cx="2975655" cy="3242548"/>
          </a:xfrm>
          <a:prstGeom prst="rect">
            <a:avLst/>
          </a:prstGeom>
        </p:spPr>
      </p:pic>
      <p:sp>
        <p:nvSpPr>
          <p:cNvPr id="3" name="TextBox 2"/>
          <p:cNvSpPr txBox="1"/>
          <p:nvPr/>
        </p:nvSpPr>
        <p:spPr>
          <a:xfrm>
            <a:off x="7423151" y="4417500"/>
            <a:ext cx="2763497" cy="369332"/>
          </a:xfrm>
          <a:prstGeom prst="rect">
            <a:avLst/>
          </a:prstGeom>
          <a:noFill/>
        </p:spPr>
        <p:txBody>
          <a:bodyPr wrap="none" rtlCol="0">
            <a:spAutoFit/>
          </a:bodyPr>
          <a:lstStyle/>
          <a:p>
            <a:r>
              <a:rPr lang="en-US" dirty="0"/>
              <a:t>Lillian Wald &amp; Jane Addams</a:t>
            </a:r>
            <a:endParaRPr lang="en-US" dirty="0"/>
          </a:p>
        </p:txBody>
      </p:sp>
      <p:sp>
        <p:nvSpPr>
          <p:cNvPr id="4" name="TextBox 3"/>
          <p:cNvSpPr txBox="1"/>
          <p:nvPr/>
        </p:nvSpPr>
        <p:spPr>
          <a:xfrm>
            <a:off x="2238344" y="952579"/>
            <a:ext cx="4750419" cy="584776"/>
          </a:xfrm>
          <a:prstGeom prst="rect">
            <a:avLst/>
          </a:prstGeom>
          <a:noFill/>
        </p:spPr>
        <p:txBody>
          <a:bodyPr wrap="none" rtlCol="0">
            <a:spAutoFit/>
          </a:bodyPr>
          <a:lstStyle/>
          <a:p>
            <a:r>
              <a:rPr lang="en-US" sz="3200" dirty="0"/>
              <a:t>Preserving the Social Fabric</a:t>
            </a:r>
            <a:endParaRPr lang="en-US" sz="3200" dirty="0"/>
          </a:p>
        </p:txBody>
      </p:sp>
      <p:sp>
        <p:nvSpPr>
          <p:cNvPr id="6" name="TextBox 5"/>
          <p:cNvSpPr txBox="1"/>
          <p:nvPr/>
        </p:nvSpPr>
        <p:spPr>
          <a:xfrm>
            <a:off x="7136686" y="5107996"/>
            <a:ext cx="2512163" cy="369332"/>
          </a:xfrm>
          <a:prstGeom prst="rect">
            <a:avLst/>
          </a:prstGeom>
          <a:noFill/>
        </p:spPr>
        <p:txBody>
          <a:bodyPr wrap="none" rtlCol="0">
            <a:spAutoFit/>
          </a:bodyPr>
          <a:lstStyle/>
          <a:p>
            <a:r>
              <a:rPr lang="en-US" dirty="0"/>
              <a:t>Henry Street Settlement </a:t>
            </a:r>
            <a:endParaRPr lang="en-US" dirty="0"/>
          </a:p>
        </p:txBody>
      </p:sp>
      <p:sp>
        <p:nvSpPr>
          <p:cNvPr id="7" name="TextBox 6"/>
          <p:cNvSpPr txBox="1"/>
          <p:nvPr/>
        </p:nvSpPr>
        <p:spPr>
          <a:xfrm>
            <a:off x="1872668" y="2075261"/>
            <a:ext cx="5211683" cy="2308324"/>
          </a:xfrm>
          <a:prstGeom prst="rect">
            <a:avLst/>
          </a:prstGeom>
          <a:noFill/>
        </p:spPr>
        <p:txBody>
          <a:bodyPr wrap="none" rtlCol="0">
            <a:spAutoFit/>
          </a:bodyPr>
          <a:lstStyle/>
          <a:p>
            <a:pPr marL="285750" indent="-285750">
              <a:buFont typeface="Arial"/>
              <a:buChar char="•"/>
            </a:pPr>
            <a:r>
              <a:rPr lang="en-US" sz="2400" dirty="0"/>
              <a:t>Led by Social Workers</a:t>
            </a:r>
          </a:p>
          <a:p>
            <a:pPr marL="285750" indent="-285750">
              <a:buFont typeface="Arial"/>
              <a:buChar char="•"/>
            </a:pPr>
            <a:r>
              <a:rPr lang="en-US" sz="2400" dirty="0"/>
              <a:t>Threat of war to domestic </a:t>
            </a:r>
            <a:br>
              <a:rPr lang="en-US" sz="2400" dirty="0"/>
            </a:br>
            <a:r>
              <a:rPr lang="en-US" sz="2400" dirty="0"/>
              <a:t>social programs</a:t>
            </a:r>
          </a:p>
          <a:p>
            <a:pPr marL="285750" indent="-285750">
              <a:buFont typeface="Arial"/>
              <a:buChar char="•"/>
            </a:pPr>
            <a:r>
              <a:rPr lang="en-US" sz="2400" dirty="0"/>
              <a:t>Importance of conservation of society</a:t>
            </a:r>
          </a:p>
          <a:p>
            <a:pPr marL="285750" indent="-285750">
              <a:buFont typeface="Arial"/>
              <a:buChar char="•"/>
            </a:pPr>
            <a:r>
              <a:rPr lang="en-US" sz="2400" dirty="0"/>
              <a:t>SW expertise at Social Relations  </a:t>
            </a:r>
            <a:br>
              <a:rPr lang="en-US" sz="2400" dirty="0"/>
            </a:br>
            <a:r>
              <a:rPr lang="en-US" sz="2400" dirty="0"/>
              <a:t>- expanded to International Relations</a:t>
            </a:r>
            <a:endParaRPr lang="en-US" sz="2400" dirty="0"/>
          </a:p>
        </p:txBody>
      </p:sp>
    </p:spTree>
    <p:extLst>
      <p:ext uri="{BB962C8B-B14F-4D97-AF65-F5344CB8AC3E}">
        <p14:creationId xmlns:p14="http://schemas.microsoft.com/office/powerpoint/2010/main" val="5217838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302637" y="2672895"/>
            <a:ext cx="7112827" cy="3446459"/>
          </a:xfrm>
        </p:spPr>
        <p:txBody>
          <a:bodyPr>
            <a:normAutofit/>
          </a:bodyPr>
          <a:lstStyle/>
          <a:p>
            <a:r>
              <a:rPr lang="en-US" sz="2800" dirty="0" smtClean="0">
                <a:solidFill>
                  <a:schemeClr val="tx1"/>
                </a:solidFill>
              </a:rPr>
              <a:t>Close knit group of social work leaders …launch a national movement and proclaim a bolder program than that of the old peace societies, a program that would challenge commercialism and commercial exploitation, denounce armaments, and “breathe the spirit of democracy.”</a:t>
            </a:r>
            <a:endParaRPr lang="en-US" sz="2800" dirty="0">
              <a:solidFill>
                <a:schemeClr val="tx1"/>
              </a:solidFill>
            </a:endParaRPr>
          </a:p>
        </p:txBody>
      </p:sp>
      <p:sp>
        <p:nvSpPr>
          <p:cNvPr id="4" name="TextBox 3"/>
          <p:cNvSpPr txBox="1"/>
          <p:nvPr/>
        </p:nvSpPr>
        <p:spPr>
          <a:xfrm>
            <a:off x="8732392" y="5498442"/>
            <a:ext cx="1548245" cy="369332"/>
          </a:xfrm>
          <a:prstGeom prst="rect">
            <a:avLst/>
          </a:prstGeom>
          <a:noFill/>
        </p:spPr>
        <p:txBody>
          <a:bodyPr wrap="none" rtlCol="0">
            <a:spAutoFit/>
          </a:bodyPr>
          <a:lstStyle/>
          <a:p>
            <a:r>
              <a:rPr lang="en-US" dirty="0" err="1"/>
              <a:t>Marchand</a:t>
            </a:r>
            <a:r>
              <a:rPr lang="en-US" dirty="0"/>
              <a:t> 227</a:t>
            </a:r>
            <a:endParaRPr lang="en-US" dirty="0"/>
          </a:p>
        </p:txBody>
      </p:sp>
      <p:pic>
        <p:nvPicPr>
          <p:cNvPr id="5" name="Picture 4"/>
          <p:cNvPicPr>
            <a:picLocks noChangeAspect="1"/>
          </p:cNvPicPr>
          <p:nvPr/>
        </p:nvPicPr>
        <p:blipFill>
          <a:blip r:embed="rId2"/>
          <a:stretch>
            <a:fillRect/>
          </a:stretch>
        </p:blipFill>
        <p:spPr>
          <a:xfrm>
            <a:off x="422319" y="333241"/>
            <a:ext cx="3242930" cy="2160468"/>
          </a:xfrm>
          <a:prstGeom prst="rect">
            <a:avLst/>
          </a:prstGeom>
        </p:spPr>
      </p:pic>
    </p:spTree>
    <p:extLst>
      <p:ext uri="{BB962C8B-B14F-4D97-AF65-F5344CB8AC3E}">
        <p14:creationId xmlns:p14="http://schemas.microsoft.com/office/powerpoint/2010/main" val="14456715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07270" y="819259"/>
            <a:ext cx="4028835" cy="3128272"/>
          </a:xfrm>
          <a:prstGeom prst="rect">
            <a:avLst/>
          </a:prstGeom>
        </p:spPr>
      </p:pic>
      <p:sp>
        <p:nvSpPr>
          <p:cNvPr id="3" name="TextBox 2"/>
          <p:cNvSpPr txBox="1"/>
          <p:nvPr/>
        </p:nvSpPr>
        <p:spPr>
          <a:xfrm>
            <a:off x="6409886" y="932211"/>
            <a:ext cx="1713931" cy="461665"/>
          </a:xfrm>
          <a:prstGeom prst="rect">
            <a:avLst/>
          </a:prstGeom>
          <a:noFill/>
        </p:spPr>
        <p:txBody>
          <a:bodyPr wrap="none" rtlCol="0">
            <a:spAutoFit/>
          </a:bodyPr>
          <a:lstStyle/>
          <a:p>
            <a:r>
              <a:rPr lang="en-US" sz="2400"/>
              <a:t>During WWI</a:t>
            </a:r>
          </a:p>
        </p:txBody>
      </p:sp>
      <p:pic>
        <p:nvPicPr>
          <p:cNvPr id="6" name="Picture 5"/>
          <p:cNvPicPr>
            <a:picLocks noChangeAspect="1"/>
          </p:cNvPicPr>
          <p:nvPr/>
        </p:nvPicPr>
        <p:blipFill>
          <a:blip r:embed="rId3"/>
          <a:stretch>
            <a:fillRect/>
          </a:stretch>
        </p:blipFill>
        <p:spPr>
          <a:xfrm>
            <a:off x="2107269" y="4464513"/>
            <a:ext cx="2500636" cy="1665945"/>
          </a:xfrm>
          <a:prstGeom prst="rect">
            <a:avLst/>
          </a:prstGeom>
        </p:spPr>
      </p:pic>
      <p:pic>
        <p:nvPicPr>
          <p:cNvPr id="7" name="Picture 6"/>
          <p:cNvPicPr>
            <a:picLocks noChangeAspect="1"/>
          </p:cNvPicPr>
          <p:nvPr/>
        </p:nvPicPr>
        <p:blipFill rotWithShape="1">
          <a:blip r:embed="rId4" cstate="screen">
            <a:extLst>
              <a:ext uri="{28A0092B-C50C-407E-A947-70E740481C1C}">
                <a14:useLocalDpi xmlns:a14="http://schemas.microsoft.com/office/drawing/2010/main"/>
              </a:ext>
            </a:extLst>
          </a:blip>
          <a:srcRect l="-1856"/>
          <a:stretch/>
        </p:blipFill>
        <p:spPr>
          <a:xfrm>
            <a:off x="6537063" y="4069296"/>
            <a:ext cx="3173506" cy="2456376"/>
          </a:xfrm>
          <a:prstGeom prst="rect">
            <a:avLst/>
          </a:prstGeom>
        </p:spPr>
      </p:pic>
    </p:spTree>
    <p:extLst>
      <p:ext uri="{BB962C8B-B14F-4D97-AF65-F5344CB8AC3E}">
        <p14:creationId xmlns:p14="http://schemas.microsoft.com/office/powerpoint/2010/main" val="771708271"/>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214403" y="0"/>
            <a:ext cx="3634982" cy="6858000"/>
          </a:xfrm>
          <a:prstGeom prst="rect">
            <a:avLst/>
          </a:prstGeom>
        </p:spPr>
      </p:pic>
      <p:sp>
        <p:nvSpPr>
          <p:cNvPr id="3" name="TextBox 2"/>
          <p:cNvSpPr txBox="1"/>
          <p:nvPr/>
        </p:nvSpPr>
        <p:spPr>
          <a:xfrm>
            <a:off x="1926168" y="773304"/>
            <a:ext cx="3647403" cy="523220"/>
          </a:xfrm>
          <a:prstGeom prst="rect">
            <a:avLst/>
          </a:prstGeom>
          <a:noFill/>
        </p:spPr>
        <p:txBody>
          <a:bodyPr wrap="none" rtlCol="0">
            <a:spAutoFit/>
          </a:bodyPr>
          <a:lstStyle/>
          <a:p>
            <a:r>
              <a:rPr lang="en-US" sz="2800" dirty="0"/>
              <a:t>US Food Administration</a:t>
            </a:r>
            <a:endParaRPr lang="en-US" sz="2800" dirty="0"/>
          </a:p>
        </p:txBody>
      </p:sp>
      <p:sp>
        <p:nvSpPr>
          <p:cNvPr id="4" name="TextBox 3"/>
          <p:cNvSpPr txBox="1"/>
          <p:nvPr/>
        </p:nvSpPr>
        <p:spPr>
          <a:xfrm>
            <a:off x="8180917" y="773306"/>
            <a:ext cx="2492990" cy="954107"/>
          </a:xfrm>
          <a:prstGeom prst="rect">
            <a:avLst/>
          </a:prstGeom>
          <a:noFill/>
        </p:spPr>
        <p:txBody>
          <a:bodyPr wrap="none" rtlCol="0">
            <a:spAutoFit/>
          </a:bodyPr>
          <a:lstStyle/>
          <a:p>
            <a:r>
              <a:rPr lang="en-US" sz="2800" dirty="0"/>
              <a:t>American Relief</a:t>
            </a:r>
            <a:br>
              <a:rPr lang="en-US" sz="2800" dirty="0"/>
            </a:br>
            <a:r>
              <a:rPr lang="en-US" sz="2800" dirty="0"/>
              <a:t> Administration</a:t>
            </a:r>
            <a:endParaRPr lang="en-US" sz="2800" dirty="0"/>
          </a:p>
        </p:txBody>
      </p:sp>
      <p:sp>
        <p:nvSpPr>
          <p:cNvPr id="5" name="TextBox 4"/>
          <p:cNvSpPr txBox="1"/>
          <p:nvPr/>
        </p:nvSpPr>
        <p:spPr>
          <a:xfrm>
            <a:off x="7897011" y="2795279"/>
            <a:ext cx="2776897" cy="707886"/>
          </a:xfrm>
          <a:prstGeom prst="rect">
            <a:avLst/>
          </a:prstGeom>
          <a:noFill/>
        </p:spPr>
        <p:txBody>
          <a:bodyPr wrap="none" rtlCol="0">
            <a:spAutoFit/>
          </a:bodyPr>
          <a:lstStyle/>
          <a:p>
            <a:r>
              <a:rPr lang="en-US" sz="2000" dirty="0"/>
              <a:t>4 million tons of supplies</a:t>
            </a:r>
          </a:p>
          <a:p>
            <a:r>
              <a:rPr lang="en-US" sz="2000" dirty="0"/>
              <a:t> 23 countries</a:t>
            </a:r>
            <a:endParaRPr lang="en-US" sz="2000" dirty="0"/>
          </a:p>
        </p:txBody>
      </p:sp>
      <p:sp>
        <p:nvSpPr>
          <p:cNvPr id="6" name="TextBox 5"/>
          <p:cNvSpPr txBox="1"/>
          <p:nvPr/>
        </p:nvSpPr>
        <p:spPr>
          <a:xfrm>
            <a:off x="1757794" y="2121815"/>
            <a:ext cx="2304838" cy="830997"/>
          </a:xfrm>
          <a:prstGeom prst="rect">
            <a:avLst/>
          </a:prstGeom>
          <a:noFill/>
        </p:spPr>
        <p:txBody>
          <a:bodyPr wrap="none" rtlCol="0">
            <a:spAutoFit/>
          </a:bodyPr>
          <a:lstStyle/>
          <a:p>
            <a:r>
              <a:rPr lang="en-US" sz="2400" dirty="0"/>
              <a:t>Addams traveled</a:t>
            </a:r>
            <a:endParaRPr lang="en-US" sz="2400" dirty="0"/>
          </a:p>
          <a:p>
            <a:r>
              <a:rPr lang="en-US" sz="2400" dirty="0"/>
              <a:t>a</a:t>
            </a:r>
            <a:r>
              <a:rPr lang="en-US" sz="2400" dirty="0" smtClean="0"/>
              <a:t>cross US</a:t>
            </a:r>
            <a:endParaRPr lang="en-US" sz="2400" dirty="0"/>
          </a:p>
        </p:txBody>
      </p:sp>
      <p:sp>
        <p:nvSpPr>
          <p:cNvPr id="7" name="TextBox 6"/>
          <p:cNvSpPr txBox="1"/>
          <p:nvPr/>
        </p:nvSpPr>
        <p:spPr>
          <a:xfrm>
            <a:off x="8581577" y="6075156"/>
            <a:ext cx="1709379" cy="369332"/>
          </a:xfrm>
          <a:prstGeom prst="rect">
            <a:avLst/>
          </a:prstGeom>
          <a:noFill/>
        </p:spPr>
        <p:txBody>
          <a:bodyPr wrap="none" rtlCol="0">
            <a:spAutoFit/>
          </a:bodyPr>
          <a:lstStyle/>
          <a:p>
            <a:r>
              <a:rPr lang="en-US" dirty="0"/>
              <a:t>Herbert Hoover </a:t>
            </a:r>
            <a:endParaRPr lang="en-US" dirty="0"/>
          </a:p>
        </p:txBody>
      </p:sp>
      <p:sp>
        <p:nvSpPr>
          <p:cNvPr id="8" name="TextBox 7"/>
          <p:cNvSpPr txBox="1"/>
          <p:nvPr/>
        </p:nvSpPr>
        <p:spPr>
          <a:xfrm>
            <a:off x="685800" y="4245429"/>
            <a:ext cx="2330766" cy="646331"/>
          </a:xfrm>
          <a:prstGeom prst="rect">
            <a:avLst/>
          </a:prstGeom>
          <a:noFill/>
        </p:spPr>
        <p:txBody>
          <a:bodyPr wrap="none" rtlCol="0">
            <a:spAutoFit/>
          </a:bodyPr>
          <a:lstStyle/>
          <a:p>
            <a:r>
              <a:rPr lang="en-US" dirty="0" smtClean="0"/>
              <a:t>Critical Optimism</a:t>
            </a:r>
          </a:p>
          <a:p>
            <a:r>
              <a:rPr lang="en-US" dirty="0" smtClean="0"/>
              <a:t>Things can be bettered</a:t>
            </a:r>
            <a:endParaRPr lang="en-US" dirty="0"/>
          </a:p>
        </p:txBody>
      </p:sp>
    </p:spTree>
    <p:extLst>
      <p:ext uri="{BB962C8B-B14F-4D97-AF65-F5344CB8AC3E}">
        <p14:creationId xmlns:p14="http://schemas.microsoft.com/office/powerpoint/2010/main" val="1447166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1247"/>
          <a:stretch/>
        </p:blipFill>
        <p:spPr>
          <a:xfrm>
            <a:off x="2224609" y="1159934"/>
            <a:ext cx="2129376" cy="2881868"/>
          </a:xfrm>
          <a:prstGeom prst="rect">
            <a:avLst/>
          </a:prstGeom>
        </p:spPr>
      </p:pic>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92676" y="293893"/>
            <a:ext cx="2149769" cy="3747911"/>
          </a:xfrm>
          <a:prstGeom prst="rect">
            <a:avLst/>
          </a:prstGeom>
        </p:spPr>
      </p:pic>
      <p:pic>
        <p:nvPicPr>
          <p:cNvPr id="4" name="Picture 3"/>
          <p:cNvPicPr>
            <a:picLocks noChangeAspect="1"/>
          </p:cNvPicPr>
          <p:nvPr/>
        </p:nvPicPr>
        <p:blipFill>
          <a:blip r:embed="rId4"/>
          <a:stretch>
            <a:fillRect/>
          </a:stretch>
        </p:blipFill>
        <p:spPr>
          <a:xfrm>
            <a:off x="7884947" y="1721556"/>
            <a:ext cx="2314741" cy="3708400"/>
          </a:xfrm>
          <a:prstGeom prst="rect">
            <a:avLst/>
          </a:prstGeom>
        </p:spPr>
      </p:pic>
      <p:sp>
        <p:nvSpPr>
          <p:cNvPr id="5" name="TextBox 4"/>
          <p:cNvSpPr txBox="1"/>
          <p:nvPr/>
        </p:nvSpPr>
        <p:spPr>
          <a:xfrm>
            <a:off x="7884947" y="5621867"/>
            <a:ext cx="2753729" cy="707886"/>
          </a:xfrm>
          <a:prstGeom prst="rect">
            <a:avLst/>
          </a:prstGeom>
          <a:noFill/>
        </p:spPr>
        <p:txBody>
          <a:bodyPr wrap="none" rtlCol="0">
            <a:spAutoFit/>
          </a:bodyPr>
          <a:lstStyle/>
          <a:p>
            <a:pPr algn="ctr"/>
            <a:r>
              <a:rPr lang="en-US" sz="2000" dirty="0"/>
              <a:t>Anna Haldeman Addams</a:t>
            </a:r>
          </a:p>
          <a:p>
            <a:pPr algn="ctr"/>
            <a:r>
              <a:rPr lang="en-US" sz="2000" dirty="0"/>
              <a:t>Stepmother</a:t>
            </a:r>
            <a:endParaRPr lang="en-US" sz="2000" dirty="0"/>
          </a:p>
        </p:txBody>
      </p:sp>
      <p:sp>
        <p:nvSpPr>
          <p:cNvPr id="6" name="TextBox 5"/>
          <p:cNvSpPr txBox="1"/>
          <p:nvPr/>
        </p:nvSpPr>
        <p:spPr>
          <a:xfrm>
            <a:off x="5092676" y="4226468"/>
            <a:ext cx="2441895" cy="707886"/>
          </a:xfrm>
          <a:prstGeom prst="rect">
            <a:avLst/>
          </a:prstGeom>
          <a:noFill/>
        </p:spPr>
        <p:txBody>
          <a:bodyPr wrap="none" rtlCol="0">
            <a:spAutoFit/>
          </a:bodyPr>
          <a:lstStyle/>
          <a:p>
            <a:pPr algn="ctr"/>
            <a:r>
              <a:rPr lang="en-US" sz="2000" dirty="0"/>
              <a:t>Sarah Weber Addams</a:t>
            </a:r>
          </a:p>
          <a:p>
            <a:pPr algn="ctr"/>
            <a:r>
              <a:rPr lang="en-US" sz="2000" dirty="0"/>
              <a:t>Mother</a:t>
            </a:r>
            <a:endParaRPr lang="en-US" sz="2000" dirty="0"/>
          </a:p>
        </p:txBody>
      </p:sp>
      <p:sp>
        <p:nvSpPr>
          <p:cNvPr id="7" name="TextBox 6"/>
          <p:cNvSpPr txBox="1"/>
          <p:nvPr/>
        </p:nvSpPr>
        <p:spPr>
          <a:xfrm>
            <a:off x="2224609" y="4226468"/>
            <a:ext cx="2043774" cy="707886"/>
          </a:xfrm>
          <a:prstGeom prst="rect">
            <a:avLst/>
          </a:prstGeom>
          <a:noFill/>
        </p:spPr>
        <p:txBody>
          <a:bodyPr wrap="none" rtlCol="0">
            <a:spAutoFit/>
          </a:bodyPr>
          <a:lstStyle/>
          <a:p>
            <a:pPr algn="ctr"/>
            <a:r>
              <a:rPr lang="en-US" sz="2000" dirty="0"/>
              <a:t>John </a:t>
            </a:r>
            <a:r>
              <a:rPr lang="en-US" sz="2000" dirty="0" err="1"/>
              <a:t>Huy</a:t>
            </a:r>
            <a:r>
              <a:rPr lang="en-US" sz="2000" dirty="0"/>
              <a:t> Addams</a:t>
            </a:r>
          </a:p>
          <a:p>
            <a:pPr algn="ctr"/>
            <a:r>
              <a:rPr lang="en-US" sz="2000" dirty="0"/>
              <a:t>Father</a:t>
            </a:r>
            <a:endParaRPr lang="en-US" sz="2000" dirty="0"/>
          </a:p>
        </p:txBody>
      </p:sp>
    </p:spTree>
    <p:extLst>
      <p:ext uri="{BB962C8B-B14F-4D97-AF65-F5344CB8AC3E}">
        <p14:creationId xmlns:p14="http://schemas.microsoft.com/office/powerpoint/2010/main" val="449676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82119" y="445916"/>
            <a:ext cx="7329122" cy="461665"/>
          </a:xfrm>
          <a:prstGeom prst="rect">
            <a:avLst/>
          </a:prstGeom>
          <a:noFill/>
        </p:spPr>
        <p:txBody>
          <a:bodyPr wrap="none" rtlCol="0">
            <a:spAutoFit/>
          </a:bodyPr>
          <a:lstStyle/>
          <a:p>
            <a:r>
              <a:rPr lang="en-US" sz="2400" dirty="0"/>
              <a:t>International Committee of Women for Permanent Peace</a:t>
            </a:r>
            <a:endParaRPr lang="en-US" sz="2400" dirty="0"/>
          </a:p>
        </p:txBody>
      </p:sp>
      <p:sp>
        <p:nvSpPr>
          <p:cNvPr id="4" name="TextBox 3"/>
          <p:cNvSpPr txBox="1"/>
          <p:nvPr/>
        </p:nvSpPr>
        <p:spPr>
          <a:xfrm>
            <a:off x="3494352" y="1103698"/>
            <a:ext cx="1032399" cy="369332"/>
          </a:xfrm>
          <a:prstGeom prst="rect">
            <a:avLst/>
          </a:prstGeom>
          <a:noFill/>
        </p:spPr>
        <p:txBody>
          <a:bodyPr wrap="none" rtlCol="0">
            <a:spAutoFit/>
          </a:bodyPr>
          <a:lstStyle/>
          <a:p>
            <a:r>
              <a:rPr lang="en-US" dirty="0"/>
              <a:t>Becomes</a:t>
            </a:r>
            <a:endParaRPr lang="en-US" dirty="0"/>
          </a:p>
        </p:txBody>
      </p:sp>
      <p:pic>
        <p:nvPicPr>
          <p:cNvPr id="5" name="Picture 4"/>
          <p:cNvPicPr>
            <a:picLocks noChangeAspect="1"/>
          </p:cNvPicPr>
          <p:nvPr/>
        </p:nvPicPr>
        <p:blipFill>
          <a:blip r:embed="rId2"/>
          <a:stretch>
            <a:fillRect/>
          </a:stretch>
        </p:blipFill>
        <p:spPr>
          <a:xfrm>
            <a:off x="1438072" y="1528555"/>
            <a:ext cx="4600298" cy="2069034"/>
          </a:xfrm>
          <a:prstGeom prst="rect">
            <a:avLst/>
          </a:prstGeom>
        </p:spPr>
      </p:pic>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l="-5921" t="-11283" r="17477" b="10308"/>
          <a:stretch/>
        </p:blipFill>
        <p:spPr>
          <a:xfrm>
            <a:off x="7039224" y="1243327"/>
            <a:ext cx="3761903" cy="3213169"/>
          </a:xfrm>
          <a:prstGeom prst="rect">
            <a:avLst/>
          </a:prstGeom>
        </p:spPr>
      </p:pic>
      <p:sp>
        <p:nvSpPr>
          <p:cNvPr id="2" name="TextBox 1"/>
          <p:cNvSpPr txBox="1"/>
          <p:nvPr/>
        </p:nvSpPr>
        <p:spPr>
          <a:xfrm>
            <a:off x="1782120" y="4218564"/>
            <a:ext cx="4708853" cy="954107"/>
          </a:xfrm>
          <a:prstGeom prst="rect">
            <a:avLst/>
          </a:prstGeom>
          <a:noFill/>
        </p:spPr>
        <p:txBody>
          <a:bodyPr wrap="none" rtlCol="0">
            <a:spAutoFit/>
          </a:bodyPr>
          <a:lstStyle/>
          <a:p>
            <a:r>
              <a:rPr lang="en-US" sz="2800" dirty="0"/>
              <a:t>UN Resolution 1325 </a:t>
            </a:r>
            <a:br>
              <a:rPr lang="en-US" sz="2800" dirty="0"/>
            </a:br>
            <a:r>
              <a:rPr lang="en-US" sz="2800" dirty="0"/>
              <a:t>on Women, Peace and Security</a:t>
            </a:r>
            <a:endParaRPr lang="en-US" sz="2800" dirty="0"/>
          </a:p>
        </p:txBody>
      </p:sp>
      <p:sp>
        <p:nvSpPr>
          <p:cNvPr id="8" name="TextBox 7"/>
          <p:cNvSpPr txBox="1"/>
          <p:nvPr/>
        </p:nvSpPr>
        <p:spPr>
          <a:xfrm>
            <a:off x="2724649" y="5508417"/>
            <a:ext cx="5190139" cy="923330"/>
          </a:xfrm>
          <a:prstGeom prst="rect">
            <a:avLst/>
          </a:prstGeom>
          <a:noFill/>
        </p:spPr>
        <p:txBody>
          <a:bodyPr wrap="none" rtlCol="0">
            <a:spAutoFit/>
          </a:bodyPr>
          <a:lstStyle/>
          <a:p>
            <a:r>
              <a:rPr lang="en-US" dirty="0"/>
              <a:t>Increased participation of women in decision making </a:t>
            </a:r>
            <a:br>
              <a:rPr lang="en-US" dirty="0"/>
            </a:br>
            <a:r>
              <a:rPr lang="en-US" dirty="0"/>
              <a:t>related to, prevention, management and resolution</a:t>
            </a:r>
            <a:br>
              <a:rPr lang="en-US" dirty="0"/>
            </a:br>
            <a:r>
              <a:rPr lang="en-US" dirty="0"/>
              <a:t>of armed combat.</a:t>
            </a:r>
            <a:endParaRPr lang="en-US" dirty="0"/>
          </a:p>
        </p:txBody>
      </p:sp>
    </p:spTree>
    <p:extLst>
      <p:ext uri="{BB962C8B-B14F-4D97-AF65-F5344CB8AC3E}">
        <p14:creationId xmlns:p14="http://schemas.microsoft.com/office/powerpoint/2010/main" val="19722485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295526" y="3644900"/>
            <a:ext cx="7534275" cy="381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47877" y="3860802"/>
            <a:ext cx="808635" cy="461665"/>
          </a:xfrm>
          <a:prstGeom prst="rect">
            <a:avLst/>
          </a:prstGeom>
          <a:noFill/>
        </p:spPr>
        <p:txBody>
          <a:bodyPr wrap="none" rtlCol="0">
            <a:spAutoFit/>
          </a:bodyPr>
          <a:lstStyle/>
          <a:p>
            <a:r>
              <a:rPr lang="en-US" sz="2400" dirty="0"/>
              <a:t>1889</a:t>
            </a:r>
            <a:endParaRPr lang="en-US" sz="2400" dirty="0"/>
          </a:p>
        </p:txBody>
      </p:sp>
      <p:sp>
        <p:nvSpPr>
          <p:cNvPr id="9" name="TextBox 8"/>
          <p:cNvSpPr txBox="1"/>
          <p:nvPr/>
        </p:nvSpPr>
        <p:spPr>
          <a:xfrm>
            <a:off x="9585023" y="4080135"/>
            <a:ext cx="808635" cy="461665"/>
          </a:xfrm>
          <a:prstGeom prst="rect">
            <a:avLst/>
          </a:prstGeom>
          <a:noFill/>
        </p:spPr>
        <p:txBody>
          <a:bodyPr wrap="none" rtlCol="0">
            <a:spAutoFit/>
          </a:bodyPr>
          <a:lstStyle/>
          <a:p>
            <a:r>
              <a:rPr lang="en-US" sz="2400" dirty="0"/>
              <a:t>1935</a:t>
            </a:r>
            <a:endParaRPr lang="en-US" sz="2400" dirty="0"/>
          </a:p>
        </p:txBody>
      </p:sp>
      <p:sp>
        <p:nvSpPr>
          <p:cNvPr id="10" name="TextBox 9"/>
          <p:cNvSpPr txBox="1"/>
          <p:nvPr/>
        </p:nvSpPr>
        <p:spPr>
          <a:xfrm>
            <a:off x="5791202" y="3987802"/>
            <a:ext cx="808635" cy="461665"/>
          </a:xfrm>
          <a:prstGeom prst="rect">
            <a:avLst/>
          </a:prstGeom>
          <a:noFill/>
        </p:spPr>
        <p:txBody>
          <a:bodyPr wrap="none" rtlCol="0">
            <a:spAutoFit/>
          </a:bodyPr>
          <a:lstStyle/>
          <a:p>
            <a:r>
              <a:rPr lang="en-US" sz="2400" dirty="0"/>
              <a:t>1915</a:t>
            </a:r>
            <a:endParaRPr lang="en-US" sz="2400" dirty="0"/>
          </a:p>
        </p:txBody>
      </p:sp>
      <p:sp>
        <p:nvSpPr>
          <p:cNvPr id="11" name="TextBox 10"/>
          <p:cNvSpPr txBox="1"/>
          <p:nvPr/>
        </p:nvSpPr>
        <p:spPr>
          <a:xfrm>
            <a:off x="2952750" y="4686300"/>
            <a:ext cx="1789272" cy="523220"/>
          </a:xfrm>
          <a:prstGeom prst="rect">
            <a:avLst/>
          </a:prstGeom>
          <a:noFill/>
        </p:spPr>
        <p:txBody>
          <a:bodyPr wrap="none" rtlCol="0">
            <a:spAutoFit/>
          </a:bodyPr>
          <a:lstStyle/>
          <a:p>
            <a:r>
              <a:rPr lang="en-US" sz="2800" dirty="0"/>
              <a:t>Celebrated</a:t>
            </a:r>
            <a:endParaRPr lang="en-US" sz="2800" dirty="0"/>
          </a:p>
        </p:txBody>
      </p:sp>
      <p:sp>
        <p:nvSpPr>
          <p:cNvPr id="13" name="TextBox 12"/>
          <p:cNvSpPr txBox="1"/>
          <p:nvPr/>
        </p:nvSpPr>
        <p:spPr>
          <a:xfrm>
            <a:off x="6599837" y="4030647"/>
            <a:ext cx="2312043" cy="1692771"/>
          </a:xfrm>
          <a:prstGeom prst="rect">
            <a:avLst/>
          </a:prstGeom>
          <a:noFill/>
        </p:spPr>
        <p:txBody>
          <a:bodyPr wrap="none" rtlCol="0">
            <a:spAutoFit/>
          </a:bodyPr>
          <a:lstStyle/>
          <a:p>
            <a:r>
              <a:rPr lang="en-US" sz="2600" dirty="0"/>
              <a:t>Demeaned</a:t>
            </a:r>
          </a:p>
          <a:p>
            <a:r>
              <a:rPr lang="en-US" sz="2600" dirty="0"/>
              <a:t>Traitor</a:t>
            </a:r>
          </a:p>
          <a:p>
            <a:r>
              <a:rPr lang="en-US" sz="2600" dirty="0"/>
              <a:t>Communist</a:t>
            </a:r>
          </a:p>
          <a:p>
            <a:r>
              <a:rPr lang="en-US" sz="2600" dirty="0"/>
              <a:t>Silly old woman</a:t>
            </a:r>
            <a:endParaRPr lang="en-US" sz="2600" dirty="0"/>
          </a:p>
        </p:txBody>
      </p:sp>
      <p:sp>
        <p:nvSpPr>
          <p:cNvPr id="14" name="TextBox 13"/>
          <p:cNvSpPr txBox="1"/>
          <p:nvPr/>
        </p:nvSpPr>
        <p:spPr>
          <a:xfrm>
            <a:off x="2295526" y="1095465"/>
            <a:ext cx="4323419" cy="584776"/>
          </a:xfrm>
          <a:prstGeom prst="rect">
            <a:avLst/>
          </a:prstGeom>
          <a:noFill/>
        </p:spPr>
        <p:txBody>
          <a:bodyPr wrap="none" rtlCol="0">
            <a:spAutoFit/>
          </a:bodyPr>
          <a:lstStyle/>
          <a:p>
            <a:r>
              <a:rPr lang="en-US" sz="3200" dirty="0"/>
              <a:t>Recovering </a:t>
            </a:r>
            <a:r>
              <a:rPr lang="en-US" sz="3200"/>
              <a:t>Jane Addams</a:t>
            </a:r>
            <a:endParaRPr lang="en-US" sz="3200"/>
          </a:p>
        </p:txBody>
      </p:sp>
      <p:sp>
        <p:nvSpPr>
          <p:cNvPr id="2" name="TextBox 1"/>
          <p:cNvSpPr txBox="1"/>
          <p:nvPr/>
        </p:nvSpPr>
        <p:spPr>
          <a:xfrm>
            <a:off x="6754092" y="6142182"/>
            <a:ext cx="1735459" cy="369332"/>
          </a:xfrm>
          <a:prstGeom prst="rect">
            <a:avLst/>
          </a:prstGeom>
          <a:noFill/>
        </p:spPr>
        <p:txBody>
          <a:bodyPr wrap="none" rtlCol="0">
            <a:spAutoFit/>
          </a:bodyPr>
          <a:lstStyle/>
          <a:p>
            <a:r>
              <a:rPr lang="en-US" dirty="0"/>
              <a:t>DOJ Surveillance</a:t>
            </a:r>
            <a:endParaRPr lang="en-US" dirty="0"/>
          </a:p>
        </p:txBody>
      </p:sp>
      <p:pic>
        <p:nvPicPr>
          <p:cNvPr id="12" name="Picture 11"/>
          <p:cNvPicPr>
            <a:picLocks noChangeAspect="1"/>
          </p:cNvPicPr>
          <p:nvPr/>
        </p:nvPicPr>
        <p:blipFill>
          <a:blip r:embed="rId2"/>
          <a:stretch>
            <a:fillRect/>
          </a:stretch>
        </p:blipFill>
        <p:spPr>
          <a:xfrm>
            <a:off x="6754091" y="2163454"/>
            <a:ext cx="2139422" cy="1358363"/>
          </a:xfrm>
          <a:prstGeom prst="rect">
            <a:avLst/>
          </a:prstGeom>
        </p:spPr>
      </p:pic>
    </p:spTree>
    <p:extLst>
      <p:ext uri="{BB962C8B-B14F-4D97-AF65-F5344CB8AC3E}">
        <p14:creationId xmlns:p14="http://schemas.microsoft.com/office/powerpoint/2010/main" val="11708514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47067" y="537922"/>
            <a:ext cx="2501846" cy="2223863"/>
          </a:xfrm>
          <a:prstGeom prst="rect">
            <a:avLst/>
          </a:prstGeom>
        </p:spPr>
      </p:pic>
      <p:sp>
        <p:nvSpPr>
          <p:cNvPr id="3" name="TextBox 2"/>
          <p:cNvSpPr txBox="1"/>
          <p:nvPr/>
        </p:nvSpPr>
        <p:spPr>
          <a:xfrm>
            <a:off x="1833801" y="4129052"/>
            <a:ext cx="3317961" cy="954107"/>
          </a:xfrm>
          <a:prstGeom prst="rect">
            <a:avLst/>
          </a:prstGeom>
          <a:noFill/>
        </p:spPr>
        <p:txBody>
          <a:bodyPr wrap="none" rtlCol="0">
            <a:spAutoFit/>
          </a:bodyPr>
          <a:lstStyle/>
          <a:p>
            <a:r>
              <a:rPr lang="en-US" sz="2800" dirty="0"/>
              <a:t>Pragmatism/</a:t>
            </a:r>
          </a:p>
          <a:p>
            <a:r>
              <a:rPr lang="en-US" sz="2800" dirty="0"/>
              <a:t>Public Administration</a:t>
            </a:r>
            <a:endParaRPr lang="en-US" sz="2800" dirty="0"/>
          </a:p>
        </p:txBody>
      </p:sp>
      <p:sp>
        <p:nvSpPr>
          <p:cNvPr id="4" name="TextBox 3"/>
          <p:cNvSpPr txBox="1"/>
          <p:nvPr/>
        </p:nvSpPr>
        <p:spPr>
          <a:xfrm>
            <a:off x="6912350" y="2034568"/>
            <a:ext cx="3597434" cy="954107"/>
          </a:xfrm>
          <a:prstGeom prst="rect">
            <a:avLst/>
          </a:prstGeom>
          <a:noFill/>
        </p:spPr>
        <p:txBody>
          <a:bodyPr wrap="none" rtlCol="0">
            <a:spAutoFit/>
          </a:bodyPr>
          <a:lstStyle/>
          <a:p>
            <a:r>
              <a:rPr lang="en-US" sz="2800" dirty="0"/>
              <a:t>Expeditionary mindset/</a:t>
            </a:r>
            <a:br>
              <a:rPr lang="en-US" sz="2800" dirty="0"/>
            </a:br>
            <a:r>
              <a:rPr lang="en-US" sz="2800" dirty="0"/>
              <a:t>Peacekeeping</a:t>
            </a:r>
            <a:endParaRPr lang="en-US" sz="2800" dirty="0"/>
          </a:p>
        </p:txBody>
      </p:sp>
      <p:sp>
        <p:nvSpPr>
          <p:cNvPr id="5" name="Donut 4"/>
          <p:cNvSpPr/>
          <p:nvPr/>
        </p:nvSpPr>
        <p:spPr>
          <a:xfrm>
            <a:off x="6760126" y="1697686"/>
            <a:ext cx="3091912" cy="1789641"/>
          </a:xfrm>
          <a:prstGeom prst="donut">
            <a:avLst>
              <a:gd name="adj" fmla="val 38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1698358" y="3766088"/>
            <a:ext cx="2969863" cy="1813302"/>
          </a:xfrm>
          <a:prstGeom prst="donut">
            <a:avLst>
              <a:gd name="adj" fmla="val 37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 name="Straight Connector 7"/>
          <p:cNvCxnSpPr>
            <a:endCxn id="6" idx="6"/>
          </p:cNvCxnSpPr>
          <p:nvPr/>
        </p:nvCxnSpPr>
        <p:spPr>
          <a:xfrm flipH="1">
            <a:off x="4668219" y="2945331"/>
            <a:ext cx="2349400" cy="1727408"/>
          </a:xfrm>
          <a:prstGeom prst="line">
            <a:avLst/>
          </a:prstGeom>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3" cstate="screen">
            <a:alphaModFix/>
            <a:extLst>
              <a:ext uri="{28A0092B-C50C-407E-A947-70E740481C1C}">
                <a14:useLocalDpi xmlns:a14="http://schemas.microsoft.com/office/drawing/2010/main"/>
              </a:ext>
            </a:extLst>
          </a:blip>
          <a:stretch>
            <a:fillRect/>
          </a:stretch>
        </p:blipFill>
        <p:spPr>
          <a:xfrm>
            <a:off x="5747590" y="4004110"/>
            <a:ext cx="815526" cy="1489468"/>
          </a:xfrm>
          <a:prstGeom prst="rect">
            <a:avLst/>
          </a:prstGeom>
          <a:effectLst>
            <a:outerShdw blurRad="381000" dist="38100" dir="2700000">
              <a:srgbClr val="000000">
                <a:alpha val="43000"/>
              </a:srgbClr>
            </a:outerShdw>
          </a:effectLst>
        </p:spPr>
      </p:pic>
      <p:pic>
        <p:nvPicPr>
          <p:cNvPr id="14" name="Picture 13"/>
          <p:cNvPicPr>
            <a:picLocks noChangeAspect="1"/>
          </p:cNvPicPr>
          <p:nvPr/>
        </p:nvPicPr>
        <p:blipFill>
          <a:blip r:embed="rId4"/>
          <a:stretch>
            <a:fillRect/>
          </a:stretch>
        </p:blipFill>
        <p:spPr>
          <a:xfrm>
            <a:off x="6648366" y="5259143"/>
            <a:ext cx="877821" cy="1152421"/>
          </a:xfrm>
          <a:prstGeom prst="rect">
            <a:avLst/>
          </a:prstGeom>
        </p:spPr>
      </p:pic>
      <p:pic>
        <p:nvPicPr>
          <p:cNvPr id="7" name="Picture 6"/>
          <p:cNvPicPr>
            <a:picLocks noChangeAspect="1"/>
          </p:cNvPicPr>
          <p:nvPr/>
        </p:nvPicPr>
        <p:blipFill>
          <a:blip r:embed="rId5"/>
          <a:stretch>
            <a:fillRect/>
          </a:stretch>
        </p:blipFill>
        <p:spPr>
          <a:xfrm>
            <a:off x="8711067" y="4460196"/>
            <a:ext cx="1150336" cy="1597893"/>
          </a:xfrm>
          <a:prstGeom prst="rect">
            <a:avLst/>
          </a:prstGeom>
        </p:spPr>
      </p:pic>
    </p:spTree>
    <p:extLst>
      <p:ext uri="{BB962C8B-B14F-4D97-AF65-F5344CB8AC3E}">
        <p14:creationId xmlns:p14="http://schemas.microsoft.com/office/powerpoint/2010/main" val="11072089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98456" y="379846"/>
            <a:ext cx="4151598" cy="4151598"/>
          </a:xfrm>
          <a:prstGeom prst="rect">
            <a:avLst/>
          </a:prstGeom>
        </p:spPr>
      </p:pic>
      <p:pic>
        <p:nvPicPr>
          <p:cNvPr id="4" name="Picture 3"/>
          <p:cNvPicPr>
            <a:picLocks noChangeAspect="1"/>
          </p:cNvPicPr>
          <p:nvPr/>
        </p:nvPicPr>
        <p:blipFill>
          <a:blip r:embed="rId3"/>
          <a:stretch>
            <a:fillRect/>
          </a:stretch>
        </p:blipFill>
        <p:spPr>
          <a:xfrm>
            <a:off x="5342052" y="3087293"/>
            <a:ext cx="4000500" cy="3556000"/>
          </a:xfrm>
          <a:prstGeom prst="rect">
            <a:avLst/>
          </a:prstGeom>
        </p:spPr>
      </p:pic>
      <p:sp>
        <p:nvSpPr>
          <p:cNvPr id="5" name="TextBox 4"/>
          <p:cNvSpPr txBox="1"/>
          <p:nvPr/>
        </p:nvSpPr>
        <p:spPr>
          <a:xfrm>
            <a:off x="6868821" y="415459"/>
            <a:ext cx="1684851" cy="646331"/>
          </a:xfrm>
          <a:prstGeom prst="rect">
            <a:avLst/>
          </a:prstGeom>
          <a:noFill/>
        </p:spPr>
        <p:txBody>
          <a:bodyPr wrap="none" rtlCol="0">
            <a:spAutoFit/>
          </a:bodyPr>
          <a:lstStyle/>
          <a:p>
            <a:r>
              <a:rPr lang="en-US" sz="3600" b="1" dirty="0"/>
              <a:t>Warrior</a:t>
            </a:r>
          </a:p>
        </p:txBody>
      </p:sp>
      <p:sp>
        <p:nvSpPr>
          <p:cNvPr id="6" name="TextBox 5"/>
          <p:cNvSpPr txBox="1"/>
          <p:nvPr/>
        </p:nvSpPr>
        <p:spPr>
          <a:xfrm>
            <a:off x="3868150" y="5443542"/>
            <a:ext cx="2646954" cy="646331"/>
          </a:xfrm>
          <a:prstGeom prst="rect">
            <a:avLst/>
          </a:prstGeom>
          <a:noFill/>
        </p:spPr>
        <p:txBody>
          <a:bodyPr wrap="none" rtlCol="0">
            <a:spAutoFit/>
          </a:bodyPr>
          <a:lstStyle/>
          <a:p>
            <a:r>
              <a:rPr lang="en-US" sz="3600" b="1" dirty="0"/>
              <a:t>Peacekeeper</a:t>
            </a:r>
          </a:p>
        </p:txBody>
      </p:sp>
      <p:sp>
        <p:nvSpPr>
          <p:cNvPr id="2" name="TextBox 1"/>
          <p:cNvSpPr txBox="1"/>
          <p:nvPr/>
        </p:nvSpPr>
        <p:spPr>
          <a:xfrm>
            <a:off x="2902681" y="6389891"/>
            <a:ext cx="1659429" cy="276999"/>
          </a:xfrm>
          <a:prstGeom prst="rect">
            <a:avLst/>
          </a:prstGeom>
          <a:noFill/>
        </p:spPr>
        <p:txBody>
          <a:bodyPr wrap="none" rtlCol="0">
            <a:spAutoFit/>
          </a:bodyPr>
          <a:lstStyle/>
          <a:p>
            <a:r>
              <a:rPr lang="en-US" sz="1200" dirty="0"/>
              <a:t>Shields &amp; </a:t>
            </a:r>
            <a:r>
              <a:rPr lang="en-US" sz="1200" dirty="0" err="1"/>
              <a:t>Soeters</a:t>
            </a:r>
            <a:r>
              <a:rPr lang="en-US" sz="1200" dirty="0"/>
              <a:t>, 2013</a:t>
            </a:r>
          </a:p>
        </p:txBody>
      </p:sp>
    </p:spTree>
    <p:extLst>
      <p:ext uri="{BB962C8B-B14F-4D97-AF65-F5344CB8AC3E}">
        <p14:creationId xmlns:p14="http://schemas.microsoft.com/office/powerpoint/2010/main" val="91418104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838435" y="874160"/>
            <a:ext cx="1643903" cy="2158149"/>
          </a:xfrm>
          <a:prstGeom prst="rect">
            <a:avLst/>
          </a:prstGeom>
        </p:spPr>
      </p:pic>
      <p:sp>
        <p:nvSpPr>
          <p:cNvPr id="3" name="TextBox 2"/>
          <p:cNvSpPr txBox="1"/>
          <p:nvPr/>
        </p:nvSpPr>
        <p:spPr>
          <a:xfrm>
            <a:off x="4033247" y="547491"/>
            <a:ext cx="1864738" cy="646331"/>
          </a:xfrm>
          <a:prstGeom prst="rect">
            <a:avLst/>
          </a:prstGeom>
          <a:noFill/>
        </p:spPr>
        <p:txBody>
          <a:bodyPr wrap="none" rtlCol="0">
            <a:spAutoFit/>
          </a:bodyPr>
          <a:lstStyle/>
          <a:p>
            <a:r>
              <a:rPr lang="en-US" dirty="0"/>
              <a:t>Nobel Peace Prize</a:t>
            </a:r>
          </a:p>
          <a:p>
            <a:r>
              <a:rPr lang="en-US" dirty="0"/>
              <a:t>1931</a:t>
            </a:r>
          </a:p>
        </p:txBody>
      </p:sp>
      <p:pic>
        <p:nvPicPr>
          <p:cNvPr id="4" name="Picture 3"/>
          <p:cNvPicPr>
            <a:picLocks noChangeAspect="1"/>
          </p:cNvPicPr>
          <p:nvPr/>
        </p:nvPicPr>
        <p:blipFill>
          <a:blip r:embed="rId3"/>
          <a:stretch>
            <a:fillRect/>
          </a:stretch>
        </p:blipFill>
        <p:spPr>
          <a:xfrm>
            <a:off x="2291115" y="373629"/>
            <a:ext cx="1117940" cy="2235881"/>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stretch>
            <a:fillRect/>
          </a:stretch>
        </p:blipFill>
        <p:spPr>
          <a:xfrm>
            <a:off x="2816812" y="1888066"/>
            <a:ext cx="1184486"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5"/>
          <a:stretch>
            <a:fillRect/>
          </a:stretch>
        </p:blipFill>
        <p:spPr>
          <a:xfrm>
            <a:off x="2029364" y="3656991"/>
            <a:ext cx="1224976"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6"/>
          <a:stretch>
            <a:fillRect/>
          </a:stretch>
        </p:blipFill>
        <p:spPr>
          <a:xfrm>
            <a:off x="4476852" y="3549319"/>
            <a:ext cx="3206290" cy="3053609"/>
          </a:xfrm>
          <a:prstGeom prst="rect">
            <a:avLst/>
          </a:prstGeom>
        </p:spPr>
      </p:pic>
      <p:sp>
        <p:nvSpPr>
          <p:cNvPr id="8" name="TextBox 7"/>
          <p:cNvSpPr txBox="1"/>
          <p:nvPr/>
        </p:nvSpPr>
        <p:spPr>
          <a:xfrm>
            <a:off x="9031705" y="870654"/>
            <a:ext cx="1505348" cy="923330"/>
          </a:xfrm>
          <a:prstGeom prst="rect">
            <a:avLst/>
          </a:prstGeom>
          <a:noFill/>
        </p:spPr>
        <p:txBody>
          <a:bodyPr wrap="none" rtlCol="0">
            <a:spAutoFit/>
          </a:bodyPr>
          <a:lstStyle/>
          <a:p>
            <a:r>
              <a:rPr lang="en-US" dirty="0"/>
              <a:t>Faculty </a:t>
            </a:r>
          </a:p>
          <a:p>
            <a:r>
              <a:rPr lang="en-US" dirty="0"/>
              <a:t>Development </a:t>
            </a:r>
          </a:p>
          <a:p>
            <a:r>
              <a:rPr lang="en-US" dirty="0"/>
              <a:t>Leave</a:t>
            </a:r>
            <a:endParaRPr lang="en-US" dirty="0"/>
          </a:p>
        </p:txBody>
      </p:sp>
      <p:sp>
        <p:nvSpPr>
          <p:cNvPr id="9" name="TextBox 8"/>
          <p:cNvSpPr txBox="1"/>
          <p:nvPr/>
        </p:nvSpPr>
        <p:spPr>
          <a:xfrm>
            <a:off x="8347881" y="2519626"/>
            <a:ext cx="1943185" cy="1754327"/>
          </a:xfrm>
          <a:prstGeom prst="rect">
            <a:avLst/>
          </a:prstGeom>
          <a:noFill/>
        </p:spPr>
        <p:txBody>
          <a:bodyPr wrap="none" rtlCol="0">
            <a:spAutoFit/>
          </a:bodyPr>
          <a:lstStyle/>
          <a:p>
            <a:r>
              <a:rPr lang="en-US" dirty="0"/>
              <a:t>What was her idea</a:t>
            </a:r>
          </a:p>
          <a:p>
            <a:r>
              <a:rPr lang="en-US" dirty="0"/>
              <a:t>Of Peace?</a:t>
            </a:r>
          </a:p>
          <a:p>
            <a:endParaRPr lang="en-US" dirty="0"/>
          </a:p>
          <a:p>
            <a:endParaRPr lang="en-US" dirty="0"/>
          </a:p>
          <a:p>
            <a:r>
              <a:rPr lang="en-US" dirty="0"/>
              <a:t>Could it be applied</a:t>
            </a:r>
          </a:p>
          <a:p>
            <a:r>
              <a:rPr lang="en-US" dirty="0"/>
              <a:t>To Peacekeeping?</a:t>
            </a:r>
            <a:endParaRPr lang="en-US" dirty="0"/>
          </a:p>
        </p:txBody>
      </p:sp>
    </p:spTree>
    <p:extLst>
      <p:ext uri="{BB962C8B-B14F-4D97-AF65-F5344CB8AC3E}">
        <p14:creationId xmlns:p14="http://schemas.microsoft.com/office/powerpoint/2010/main" val="15428126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10" descr="C:\Users\hgbrauch\AppData\Local\Temp\9783319506449.tif"/>
          <p:cNvPicPr/>
          <p:nvPr/>
        </p:nvPicPr>
        <p:blipFill>
          <a:blip r:embed="rId2" cstate="print">
            <a:extLst>
              <a:ext uri="{28A0092B-C50C-407E-A947-70E740481C1C}">
                <a14:useLocalDpi xmlns:a14="http://schemas.microsoft.com/office/drawing/2010/main"/>
              </a:ext>
            </a:extLst>
          </a:blip>
          <a:srcRect/>
          <a:stretch>
            <a:fillRect/>
          </a:stretch>
        </p:blipFill>
        <p:spPr bwMode="auto">
          <a:xfrm>
            <a:off x="2606787" y="630374"/>
            <a:ext cx="3449456" cy="5658305"/>
          </a:xfrm>
          <a:prstGeom prst="rect">
            <a:avLst/>
          </a:prstGeom>
          <a:noFill/>
          <a:ln>
            <a:noFill/>
          </a:ln>
        </p:spPr>
      </p:pic>
      <p:pic>
        <p:nvPicPr>
          <p:cNvPr id="9" name="Picture 8" descr="DSC_9914.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87938" y="2242966"/>
            <a:ext cx="2747109" cy="3345034"/>
          </a:xfrm>
          <a:prstGeom prst="rect">
            <a:avLst/>
          </a:prstGeom>
        </p:spPr>
      </p:pic>
    </p:spTree>
    <p:extLst>
      <p:ext uri="{BB962C8B-B14F-4D97-AF65-F5344CB8AC3E}">
        <p14:creationId xmlns:p14="http://schemas.microsoft.com/office/powerpoint/2010/main" val="133510846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00979" y="520950"/>
            <a:ext cx="1334674" cy="2235881"/>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3"/>
          <a:stretch>
            <a:fillRect/>
          </a:stretch>
        </p:blipFill>
        <p:spPr>
          <a:xfrm>
            <a:off x="3792662" y="2061670"/>
            <a:ext cx="1442726"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4"/>
          <a:stretch>
            <a:fillRect/>
          </a:stretch>
        </p:blipFill>
        <p:spPr>
          <a:xfrm>
            <a:off x="2685827" y="3859122"/>
            <a:ext cx="1456445"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93276" y="3224015"/>
            <a:ext cx="2112259" cy="2011675"/>
          </a:xfrm>
          <a:prstGeom prst="rect">
            <a:avLst/>
          </a:prstGeom>
        </p:spPr>
      </p:pic>
      <p:sp>
        <p:nvSpPr>
          <p:cNvPr id="8" name="TextBox 7"/>
          <p:cNvSpPr txBox="1"/>
          <p:nvPr/>
        </p:nvSpPr>
        <p:spPr>
          <a:xfrm>
            <a:off x="4831745" y="708365"/>
            <a:ext cx="5330055" cy="707886"/>
          </a:xfrm>
          <a:prstGeom prst="rect">
            <a:avLst/>
          </a:prstGeom>
          <a:noFill/>
        </p:spPr>
        <p:txBody>
          <a:bodyPr wrap="none" rtlCol="0">
            <a:spAutoFit/>
          </a:bodyPr>
          <a:lstStyle/>
          <a:p>
            <a:r>
              <a:rPr lang="en-US" sz="4000" dirty="0"/>
              <a:t>Addams – </a:t>
            </a:r>
            <a:r>
              <a:rPr lang="en-US" sz="4000" dirty="0" err="1"/>
              <a:t>Peaceweaving</a:t>
            </a:r>
            <a:endParaRPr lang="en-US" sz="4000" dirty="0"/>
          </a:p>
        </p:txBody>
      </p:sp>
      <p:pic>
        <p:nvPicPr>
          <p:cNvPr id="9" name="Picture 8"/>
          <p:cNvPicPr>
            <a:picLocks noChangeAspect="1"/>
          </p:cNvPicPr>
          <p:nvPr/>
        </p:nvPicPr>
        <p:blipFill>
          <a:blip r:embed="rId6"/>
          <a:stretch>
            <a:fillRect/>
          </a:stretch>
        </p:blipFill>
        <p:spPr>
          <a:xfrm>
            <a:off x="8673876" y="4700748"/>
            <a:ext cx="1092047" cy="1433662"/>
          </a:xfrm>
          <a:prstGeom prst="rect">
            <a:avLst/>
          </a:prstGeom>
        </p:spPr>
      </p:pic>
    </p:spTree>
    <p:extLst>
      <p:ext uri="{BB962C8B-B14F-4D97-AF65-F5344CB8AC3E}">
        <p14:creationId xmlns:p14="http://schemas.microsoft.com/office/powerpoint/2010/main" val="11127652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65425" y="1021830"/>
            <a:ext cx="2238375" cy="3975100"/>
          </a:xfrm>
          <a:prstGeom prst="rect">
            <a:avLst/>
          </a:prstGeom>
          <a:ln>
            <a:solidFill>
              <a:schemeClr val="accent5">
                <a:lumMod val="50000"/>
              </a:schemeClr>
            </a:solidFill>
          </a:ln>
        </p:spPr>
      </p:pic>
      <p:sp>
        <p:nvSpPr>
          <p:cNvPr id="3" name="TextBox 2"/>
          <p:cNvSpPr txBox="1"/>
          <p:nvPr/>
        </p:nvSpPr>
        <p:spPr>
          <a:xfrm>
            <a:off x="5970330" y="1223270"/>
            <a:ext cx="4615116" cy="1200329"/>
          </a:xfrm>
          <a:prstGeom prst="rect">
            <a:avLst/>
          </a:prstGeom>
          <a:noFill/>
        </p:spPr>
        <p:txBody>
          <a:bodyPr wrap="none" rtlCol="0">
            <a:spAutoFit/>
          </a:bodyPr>
          <a:lstStyle/>
          <a:p>
            <a:r>
              <a:rPr lang="en-US" sz="3600" dirty="0"/>
              <a:t>“Peace Research: </a:t>
            </a:r>
          </a:p>
          <a:p>
            <a:r>
              <a:rPr lang="en-US" sz="3600" dirty="0"/>
              <a:t>Just the Study of War”*</a:t>
            </a:r>
          </a:p>
        </p:txBody>
      </p:sp>
      <p:sp>
        <p:nvSpPr>
          <p:cNvPr id="4" name="TextBox 3"/>
          <p:cNvSpPr txBox="1"/>
          <p:nvPr/>
        </p:nvSpPr>
        <p:spPr>
          <a:xfrm>
            <a:off x="5834266" y="4270423"/>
            <a:ext cx="4324872" cy="523220"/>
          </a:xfrm>
          <a:prstGeom prst="rect">
            <a:avLst/>
          </a:prstGeom>
          <a:noFill/>
        </p:spPr>
        <p:txBody>
          <a:bodyPr wrap="none" rtlCol="0">
            <a:spAutoFit/>
          </a:bodyPr>
          <a:lstStyle/>
          <a:p>
            <a:r>
              <a:rPr lang="en-US" sz="2800" dirty="0"/>
              <a:t>Negative Definition of Peace</a:t>
            </a:r>
          </a:p>
        </p:txBody>
      </p:sp>
      <p:sp>
        <p:nvSpPr>
          <p:cNvPr id="5" name="TextBox 4"/>
          <p:cNvSpPr txBox="1"/>
          <p:nvPr/>
        </p:nvSpPr>
        <p:spPr>
          <a:xfrm>
            <a:off x="3090311" y="6249438"/>
            <a:ext cx="2912977" cy="261610"/>
          </a:xfrm>
          <a:prstGeom prst="rect">
            <a:avLst/>
          </a:prstGeom>
          <a:noFill/>
        </p:spPr>
        <p:txBody>
          <a:bodyPr wrap="none" rtlCol="0">
            <a:spAutoFit/>
          </a:bodyPr>
          <a:lstStyle/>
          <a:p>
            <a:r>
              <a:rPr lang="en-US" sz="1100" dirty="0"/>
              <a:t>* </a:t>
            </a:r>
            <a:r>
              <a:rPr lang="en-US" sz="1100" dirty="0" err="1"/>
              <a:t>Gleditsch</a:t>
            </a:r>
            <a:r>
              <a:rPr lang="en-US" sz="1100" dirty="0"/>
              <a:t>, N. </a:t>
            </a:r>
            <a:r>
              <a:rPr lang="en-US" sz="1100" dirty="0" err="1"/>
              <a:t>Nordkvelle</a:t>
            </a:r>
            <a:r>
              <a:rPr lang="en-US" sz="1100" dirty="0"/>
              <a:t>, J &amp; Strand, H. (2014</a:t>
            </a:r>
            <a:r>
              <a:rPr lang="en-US" sz="1100" dirty="0"/>
              <a:t>)</a:t>
            </a:r>
            <a:endParaRPr lang="en-US" sz="1100" dirty="0"/>
          </a:p>
        </p:txBody>
      </p:sp>
    </p:spTree>
    <p:extLst>
      <p:ext uri="{BB962C8B-B14F-4D97-AF65-F5344CB8AC3E}">
        <p14:creationId xmlns:p14="http://schemas.microsoft.com/office/powerpoint/2010/main" val="191376597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8688" y="1000523"/>
            <a:ext cx="5918480" cy="1323439"/>
          </a:xfrm>
          <a:prstGeom prst="rect">
            <a:avLst/>
          </a:prstGeom>
          <a:noFill/>
        </p:spPr>
        <p:txBody>
          <a:bodyPr wrap="none" rtlCol="0">
            <a:spAutoFit/>
          </a:bodyPr>
          <a:lstStyle/>
          <a:p>
            <a:r>
              <a:rPr lang="en-US" sz="4000" dirty="0"/>
              <a:t>Problems </a:t>
            </a:r>
            <a:r>
              <a:rPr lang="en-US" sz="4000"/>
              <a:t>with </a:t>
            </a:r>
            <a:br>
              <a:rPr lang="en-US" sz="4000"/>
            </a:br>
            <a:r>
              <a:rPr lang="en-US" sz="4000"/>
              <a:t>               Negative </a:t>
            </a:r>
            <a:r>
              <a:rPr lang="en-US" sz="4000" dirty="0"/>
              <a:t>Definition</a:t>
            </a:r>
            <a:endParaRPr lang="en-US" sz="4000" dirty="0"/>
          </a:p>
        </p:txBody>
      </p:sp>
      <p:sp>
        <p:nvSpPr>
          <p:cNvPr id="3" name="TextBox 2"/>
          <p:cNvSpPr txBox="1"/>
          <p:nvPr/>
        </p:nvSpPr>
        <p:spPr>
          <a:xfrm>
            <a:off x="1931943" y="3031510"/>
            <a:ext cx="8234177" cy="3046988"/>
          </a:xfrm>
          <a:prstGeom prst="rect">
            <a:avLst/>
          </a:prstGeom>
          <a:noFill/>
        </p:spPr>
        <p:txBody>
          <a:bodyPr wrap="none" rtlCol="0">
            <a:spAutoFit/>
          </a:bodyPr>
          <a:lstStyle/>
          <a:p>
            <a:pPr marL="342900" indent="-342900">
              <a:buFont typeface="+mj-lt"/>
              <a:buAutoNum type="arabicPeriod"/>
            </a:pPr>
            <a:r>
              <a:rPr lang="en-US" sz="3200" dirty="0"/>
              <a:t>Shifts focus from peace to violence. </a:t>
            </a:r>
          </a:p>
          <a:p>
            <a:pPr marL="342900" indent="-342900">
              <a:buFont typeface="+mj-lt"/>
              <a:buAutoNum type="arabicPeriod"/>
            </a:pPr>
            <a:r>
              <a:rPr lang="en-US" sz="3200" dirty="0"/>
              <a:t>Focuses  on a short run end state.</a:t>
            </a:r>
          </a:p>
          <a:p>
            <a:pPr marL="342900" indent="-342900">
              <a:buFont typeface="+mj-lt"/>
              <a:buAutoNum type="arabicPeriod"/>
            </a:pPr>
            <a:r>
              <a:rPr lang="en-US" sz="3200" dirty="0"/>
              <a:t>Divorced from the dynamics of relationships.</a:t>
            </a:r>
          </a:p>
          <a:p>
            <a:pPr marL="342900" indent="-342900">
              <a:buFont typeface="+mj-lt"/>
              <a:buAutoNum type="arabicPeriod"/>
            </a:pPr>
            <a:r>
              <a:rPr lang="en-US" sz="3200" dirty="0"/>
              <a:t>Shifts attention away from underlying </a:t>
            </a:r>
            <a:br>
              <a:rPr lang="en-US" sz="3200" dirty="0"/>
            </a:br>
            <a:r>
              <a:rPr lang="en-US" sz="3200" dirty="0"/>
              <a:t>causes of violent conflict. </a:t>
            </a:r>
          </a:p>
          <a:p>
            <a:pPr marL="342900" indent="-342900">
              <a:buFont typeface="+mj-lt"/>
              <a:buAutoNum type="arabicPeriod"/>
            </a:pPr>
            <a:endParaRPr lang="en-US" sz="3200" dirty="0"/>
          </a:p>
        </p:txBody>
      </p:sp>
      <p:pic>
        <p:nvPicPr>
          <p:cNvPr id="4" name="Picture 3"/>
          <p:cNvPicPr>
            <a:picLocks noChangeAspect="1"/>
          </p:cNvPicPr>
          <p:nvPr/>
        </p:nvPicPr>
        <p:blipFill>
          <a:blip r:embed="rId2"/>
          <a:stretch>
            <a:fillRect/>
          </a:stretch>
        </p:blipFill>
        <p:spPr>
          <a:xfrm>
            <a:off x="8585035" y="391907"/>
            <a:ext cx="1714372" cy="2285829"/>
          </a:xfrm>
          <a:prstGeom prst="rect">
            <a:avLst/>
          </a:prstGeom>
        </p:spPr>
      </p:pic>
      <p:sp>
        <p:nvSpPr>
          <p:cNvPr id="5" name="&quot;No&quot; Symbol 4"/>
          <p:cNvSpPr/>
          <p:nvPr/>
        </p:nvSpPr>
        <p:spPr>
          <a:xfrm>
            <a:off x="8319675" y="391907"/>
            <a:ext cx="2245092" cy="2308103"/>
          </a:xfrm>
          <a:prstGeom prst="noSmoking">
            <a:avLst>
              <a:gd name="adj" fmla="val 8458"/>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022111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r="-392"/>
          <a:stretch/>
        </p:blipFill>
        <p:spPr>
          <a:xfrm>
            <a:off x="8089142" y="241348"/>
            <a:ext cx="1692308" cy="2044436"/>
          </a:xfrm>
          <a:prstGeom prst="rect">
            <a:avLst/>
          </a:prstGeom>
        </p:spPr>
      </p:pic>
      <p:sp>
        <p:nvSpPr>
          <p:cNvPr id="3" name="TextBox 2"/>
          <p:cNvSpPr txBox="1"/>
          <p:nvPr/>
        </p:nvSpPr>
        <p:spPr>
          <a:xfrm>
            <a:off x="2814195" y="341704"/>
            <a:ext cx="3463308" cy="769441"/>
          </a:xfrm>
          <a:prstGeom prst="rect">
            <a:avLst/>
          </a:prstGeom>
          <a:noFill/>
        </p:spPr>
        <p:txBody>
          <a:bodyPr wrap="none" rtlCol="0">
            <a:spAutoFit/>
          </a:bodyPr>
          <a:lstStyle/>
          <a:p>
            <a:r>
              <a:rPr lang="en-US" sz="4400" dirty="0"/>
              <a:t>Positive Peace</a:t>
            </a:r>
            <a:endParaRPr lang="en-US" sz="4400" dirty="0"/>
          </a:p>
        </p:txBody>
      </p:sp>
      <p:sp>
        <p:nvSpPr>
          <p:cNvPr id="4" name="TextBox 3"/>
          <p:cNvSpPr txBox="1"/>
          <p:nvPr/>
        </p:nvSpPr>
        <p:spPr>
          <a:xfrm>
            <a:off x="1858281" y="1352977"/>
            <a:ext cx="8838445" cy="5632311"/>
          </a:xfrm>
          <a:prstGeom prst="rect">
            <a:avLst/>
          </a:prstGeom>
          <a:noFill/>
        </p:spPr>
        <p:txBody>
          <a:bodyPr wrap="none" rtlCol="0">
            <a:spAutoFit/>
          </a:bodyPr>
          <a:lstStyle/>
          <a:p>
            <a:pPr marL="285750" indent="-285750">
              <a:buFont typeface="Arial" charset="0"/>
              <a:buChar char="•"/>
            </a:pPr>
            <a:r>
              <a:rPr lang="en-US" sz="3600" dirty="0"/>
              <a:t>N</a:t>
            </a:r>
            <a:r>
              <a:rPr lang="en-US" sz="3600" dirty="0"/>
              <a:t>onviolent and creative </a:t>
            </a:r>
            <a:br>
              <a:rPr lang="en-US" sz="3600" dirty="0"/>
            </a:br>
            <a:r>
              <a:rPr lang="en-US" sz="3600" dirty="0"/>
              <a:t>conflict transformation.</a:t>
            </a:r>
          </a:p>
          <a:p>
            <a:pPr marL="285750" indent="-285750">
              <a:buFont typeface="Arial" charset="0"/>
              <a:buChar char="•"/>
            </a:pPr>
            <a:r>
              <a:rPr lang="en-US" sz="3600" dirty="0"/>
              <a:t>Uneven long run focus.</a:t>
            </a:r>
          </a:p>
          <a:p>
            <a:pPr marL="285750" indent="-285750">
              <a:buFont typeface="Arial" charset="0"/>
              <a:buChar char="•"/>
            </a:pPr>
            <a:r>
              <a:rPr lang="en-US" sz="3600" dirty="0"/>
              <a:t>T</a:t>
            </a:r>
            <a:r>
              <a:rPr lang="en-US" sz="3600" dirty="0"/>
              <a:t>he fabric of the kind of society to which </a:t>
            </a:r>
            <a:br>
              <a:rPr lang="en-US" sz="3600" dirty="0"/>
            </a:br>
            <a:r>
              <a:rPr lang="en-US" sz="3600" dirty="0"/>
              <a:t>we aspire.</a:t>
            </a:r>
          </a:p>
          <a:p>
            <a:pPr marL="285750" indent="-285750">
              <a:buFont typeface="Arial" charset="0"/>
              <a:buChar char="•"/>
            </a:pPr>
            <a:r>
              <a:rPr lang="en-US" sz="3600" dirty="0"/>
              <a:t>Integrity, wholeness and well-being that </a:t>
            </a:r>
            <a:br>
              <a:rPr lang="en-US" sz="3600" dirty="0"/>
            </a:br>
            <a:r>
              <a:rPr lang="en-US" sz="3600" dirty="0"/>
              <a:t>arise from justice.</a:t>
            </a:r>
          </a:p>
          <a:p>
            <a:pPr marL="285750" indent="-285750">
              <a:buFont typeface="Arial" charset="0"/>
              <a:buChar char="•"/>
            </a:pPr>
            <a:r>
              <a:rPr lang="en-US" sz="3600" dirty="0"/>
              <a:t>Humanity toward others.</a:t>
            </a:r>
          </a:p>
          <a:p>
            <a:pPr marL="285750" indent="-285750">
              <a:buFont typeface="Arial" charset="0"/>
              <a:buChar char="•"/>
            </a:pPr>
            <a:r>
              <a:rPr lang="en-US" sz="3600" dirty="0"/>
              <a:t>Openness to a widely conceived social claim.</a:t>
            </a:r>
          </a:p>
          <a:p>
            <a:pPr marL="285750" indent="-285750">
              <a:buFont typeface="Arial" charset="0"/>
              <a:buChar char="•"/>
            </a:pPr>
            <a:endParaRPr lang="en-US" sz="3600" dirty="0"/>
          </a:p>
        </p:txBody>
      </p:sp>
    </p:spTree>
    <p:extLst>
      <p:ext uri="{BB962C8B-B14F-4D97-AF65-F5344CB8AC3E}">
        <p14:creationId xmlns:p14="http://schemas.microsoft.com/office/powerpoint/2010/main" val="16530542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74399" y="390591"/>
            <a:ext cx="4276614" cy="4107330"/>
          </a:xfrm>
          <a:prstGeom prst="rect">
            <a:avLst/>
          </a:prstGeom>
        </p:spPr>
      </p:pic>
      <p:sp>
        <p:nvSpPr>
          <p:cNvPr id="3" name="TextBox 2"/>
          <p:cNvSpPr txBox="1"/>
          <p:nvPr/>
        </p:nvSpPr>
        <p:spPr>
          <a:xfrm>
            <a:off x="6366422" y="1460529"/>
            <a:ext cx="4352474" cy="4031873"/>
          </a:xfrm>
          <a:prstGeom prst="rect">
            <a:avLst/>
          </a:prstGeom>
          <a:noFill/>
        </p:spPr>
        <p:txBody>
          <a:bodyPr wrap="none" rtlCol="0">
            <a:spAutoFit/>
          </a:bodyPr>
          <a:lstStyle/>
          <a:p>
            <a:r>
              <a:rPr lang="en-US" sz="3200" dirty="0"/>
              <a:t>Rockford Female</a:t>
            </a:r>
          </a:p>
          <a:p>
            <a:r>
              <a:rPr lang="en-US" sz="3200" dirty="0"/>
              <a:t> Seminary</a:t>
            </a:r>
          </a:p>
          <a:p>
            <a:endParaRPr lang="en-US" sz="3200" dirty="0"/>
          </a:p>
          <a:p>
            <a:endParaRPr lang="en-US" sz="3200" dirty="0"/>
          </a:p>
          <a:p>
            <a:pPr marL="457200" indent="-457200">
              <a:buFont typeface="Arial"/>
              <a:buChar char="•"/>
            </a:pPr>
            <a:r>
              <a:rPr lang="en-US" sz="3200" dirty="0"/>
              <a:t>Valedictorian</a:t>
            </a:r>
          </a:p>
          <a:p>
            <a:pPr marL="457200" indent="-457200">
              <a:buFont typeface="Arial"/>
              <a:buChar char="•"/>
            </a:pPr>
            <a:r>
              <a:rPr lang="en-US" sz="3200" dirty="0"/>
              <a:t>Editor Newspaper</a:t>
            </a:r>
          </a:p>
          <a:p>
            <a:pPr marL="457200" indent="-457200">
              <a:buFont typeface="Arial"/>
              <a:buChar char="•"/>
            </a:pPr>
            <a:r>
              <a:rPr lang="en-US" sz="3200" dirty="0"/>
              <a:t>President Debate Club</a:t>
            </a:r>
          </a:p>
          <a:p>
            <a:pPr marL="457200" indent="-457200">
              <a:buFont typeface="Arial"/>
              <a:buChar char="•"/>
            </a:pPr>
            <a:r>
              <a:rPr lang="en-US" sz="3200" dirty="0"/>
              <a:t>President of Class</a:t>
            </a:r>
            <a:endParaRPr lang="en-US" sz="3200" dirty="0"/>
          </a:p>
        </p:txBody>
      </p:sp>
    </p:spTree>
    <p:extLst>
      <p:ext uri="{BB962C8B-B14F-4D97-AF65-F5344CB8AC3E}">
        <p14:creationId xmlns:p14="http://schemas.microsoft.com/office/powerpoint/2010/main" val="200498724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20685" y="196411"/>
            <a:ext cx="5467510" cy="4860772"/>
          </a:xfrm>
          <a:prstGeom prst="rect">
            <a:avLst/>
          </a:prstGeom>
        </p:spPr>
      </p:pic>
      <p:sp>
        <p:nvSpPr>
          <p:cNvPr id="4" name="TextBox 3"/>
          <p:cNvSpPr txBox="1"/>
          <p:nvPr/>
        </p:nvSpPr>
        <p:spPr>
          <a:xfrm>
            <a:off x="5411468" y="3433897"/>
            <a:ext cx="3305512" cy="707886"/>
          </a:xfrm>
          <a:prstGeom prst="rect">
            <a:avLst/>
          </a:prstGeom>
          <a:noFill/>
        </p:spPr>
        <p:txBody>
          <a:bodyPr wrap="none" rtlCol="0">
            <a:spAutoFit/>
          </a:bodyPr>
          <a:lstStyle/>
          <a:p>
            <a:r>
              <a:rPr lang="en-US" sz="4000" b="1" dirty="0" err="1"/>
              <a:t>PeaceWeaving</a:t>
            </a:r>
            <a:endParaRPr lang="en-US" sz="4000" b="1" dirty="0"/>
          </a:p>
        </p:txBody>
      </p:sp>
      <p:sp>
        <p:nvSpPr>
          <p:cNvPr id="5" name="TextBox 4"/>
          <p:cNvSpPr txBox="1"/>
          <p:nvPr/>
        </p:nvSpPr>
        <p:spPr>
          <a:xfrm>
            <a:off x="3948652" y="5331169"/>
            <a:ext cx="2813791" cy="584776"/>
          </a:xfrm>
          <a:prstGeom prst="rect">
            <a:avLst/>
          </a:prstGeom>
          <a:noFill/>
        </p:spPr>
        <p:txBody>
          <a:bodyPr wrap="none" rtlCol="0">
            <a:spAutoFit/>
          </a:bodyPr>
          <a:lstStyle/>
          <a:p>
            <a:r>
              <a:rPr lang="en-US" sz="3200" dirty="0"/>
              <a:t>1. Relationships</a:t>
            </a:r>
          </a:p>
        </p:txBody>
      </p:sp>
      <p:sp>
        <p:nvSpPr>
          <p:cNvPr id="3" name="TextBox 2"/>
          <p:cNvSpPr txBox="1"/>
          <p:nvPr/>
        </p:nvSpPr>
        <p:spPr>
          <a:xfrm>
            <a:off x="8035417" y="693018"/>
            <a:ext cx="2037186" cy="369332"/>
          </a:xfrm>
          <a:prstGeom prst="rect">
            <a:avLst/>
          </a:prstGeom>
          <a:noFill/>
        </p:spPr>
        <p:txBody>
          <a:bodyPr wrap="none" rtlCol="0">
            <a:spAutoFit/>
          </a:bodyPr>
          <a:lstStyle/>
          <a:p>
            <a:r>
              <a:rPr lang="en-US" dirty="0"/>
              <a:t>Feminine sensibility</a:t>
            </a:r>
            <a:endParaRPr lang="en-US" dirty="0"/>
          </a:p>
        </p:txBody>
      </p:sp>
    </p:spTree>
    <p:extLst>
      <p:ext uri="{BB962C8B-B14F-4D97-AF65-F5344CB8AC3E}">
        <p14:creationId xmlns:p14="http://schemas.microsoft.com/office/powerpoint/2010/main" val="8860149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2740" y="652878"/>
            <a:ext cx="5313274" cy="707886"/>
          </a:xfrm>
          <a:prstGeom prst="rect">
            <a:avLst/>
          </a:prstGeom>
          <a:noFill/>
        </p:spPr>
        <p:txBody>
          <a:bodyPr wrap="none" rtlCol="0">
            <a:spAutoFit/>
          </a:bodyPr>
          <a:lstStyle/>
          <a:p>
            <a:r>
              <a:rPr lang="en-US" sz="4000" dirty="0"/>
              <a:t>2. Avoid Rigid </a:t>
            </a:r>
            <a:r>
              <a:rPr lang="en-US" sz="4000" dirty="0" err="1"/>
              <a:t>Moralisms</a:t>
            </a:r>
            <a:endParaRPr lang="en-US" sz="4000" dirty="0"/>
          </a:p>
        </p:txBody>
      </p:sp>
      <p:pic>
        <p:nvPicPr>
          <p:cNvPr id="3" name="Picture 2"/>
          <p:cNvPicPr>
            <a:picLocks noChangeAspect="1"/>
          </p:cNvPicPr>
          <p:nvPr/>
        </p:nvPicPr>
        <p:blipFill>
          <a:blip r:embed="rId2"/>
          <a:stretch>
            <a:fillRect/>
          </a:stretch>
        </p:blipFill>
        <p:spPr>
          <a:xfrm>
            <a:off x="7013971" y="1360764"/>
            <a:ext cx="2271431" cy="2585368"/>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3155" y="2681268"/>
            <a:ext cx="4111442" cy="3654615"/>
          </a:xfrm>
          <a:prstGeom prst="rect">
            <a:avLst/>
          </a:prstGeom>
        </p:spPr>
      </p:pic>
      <p:sp>
        <p:nvSpPr>
          <p:cNvPr id="4" name="TextBox 3"/>
          <p:cNvSpPr txBox="1"/>
          <p:nvPr/>
        </p:nvSpPr>
        <p:spPr>
          <a:xfrm>
            <a:off x="8830606" y="4372966"/>
            <a:ext cx="2233175" cy="1815882"/>
          </a:xfrm>
          <a:prstGeom prst="rect">
            <a:avLst/>
          </a:prstGeom>
          <a:noFill/>
        </p:spPr>
        <p:txBody>
          <a:bodyPr wrap="none" rtlCol="0">
            <a:spAutoFit/>
          </a:bodyPr>
          <a:lstStyle/>
          <a:p>
            <a:r>
              <a:rPr lang="en-US" sz="2800" dirty="0"/>
              <a:t>Friend/enemy</a:t>
            </a:r>
          </a:p>
          <a:p>
            <a:r>
              <a:rPr lang="en-US" sz="2800" dirty="0"/>
              <a:t>good/evil</a:t>
            </a:r>
            <a:br>
              <a:rPr lang="en-US" sz="2800" dirty="0"/>
            </a:br>
            <a:r>
              <a:rPr lang="en-US" sz="2800" dirty="0"/>
              <a:t/>
            </a:r>
            <a:br>
              <a:rPr lang="en-US" sz="2800" dirty="0"/>
            </a:br>
            <a:r>
              <a:rPr lang="en-US" sz="2800" dirty="0"/>
              <a:t>Courage</a:t>
            </a:r>
            <a:endParaRPr lang="en-US" sz="2800" dirty="0"/>
          </a:p>
        </p:txBody>
      </p:sp>
    </p:spTree>
    <p:extLst>
      <p:ext uri="{BB962C8B-B14F-4D97-AF65-F5344CB8AC3E}">
        <p14:creationId xmlns:p14="http://schemas.microsoft.com/office/powerpoint/2010/main" val="6019588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6689" y="514067"/>
            <a:ext cx="6486221" cy="707886"/>
          </a:xfrm>
          <a:prstGeom prst="rect">
            <a:avLst/>
          </a:prstGeom>
          <a:noFill/>
        </p:spPr>
        <p:txBody>
          <a:bodyPr wrap="none" rtlCol="0">
            <a:spAutoFit/>
          </a:bodyPr>
          <a:lstStyle/>
          <a:p>
            <a:r>
              <a:rPr lang="en-US" sz="4000" dirty="0"/>
              <a:t>3. Sympathetic Understanding</a:t>
            </a:r>
          </a:p>
        </p:txBody>
      </p:sp>
      <p:pic>
        <p:nvPicPr>
          <p:cNvPr id="3" name="Picture 2"/>
          <p:cNvPicPr>
            <a:picLocks noChangeAspect="1"/>
          </p:cNvPicPr>
          <p:nvPr/>
        </p:nvPicPr>
        <p:blipFill>
          <a:blip r:embed="rId2"/>
          <a:stretch>
            <a:fillRect/>
          </a:stretch>
        </p:blipFill>
        <p:spPr>
          <a:xfrm>
            <a:off x="3194390" y="2614524"/>
            <a:ext cx="4457700" cy="3975100"/>
          </a:xfrm>
          <a:prstGeom prst="rect">
            <a:avLst/>
          </a:prstGeom>
        </p:spPr>
      </p:pic>
      <p:pic>
        <p:nvPicPr>
          <p:cNvPr id="4" name="Picture 3"/>
          <p:cNvPicPr>
            <a:picLocks noChangeAspect="1"/>
          </p:cNvPicPr>
          <p:nvPr/>
        </p:nvPicPr>
        <p:blipFill>
          <a:blip r:embed="rId3"/>
          <a:stretch>
            <a:fillRect/>
          </a:stretch>
        </p:blipFill>
        <p:spPr>
          <a:xfrm>
            <a:off x="7413669" y="1501884"/>
            <a:ext cx="1767694" cy="1571283"/>
          </a:xfrm>
          <a:prstGeom prst="rect">
            <a:avLst/>
          </a:prstGeom>
          <a:ln>
            <a:solidFill>
              <a:schemeClr val="tx1"/>
            </a:solidFill>
          </a:ln>
        </p:spPr>
      </p:pic>
      <p:sp>
        <p:nvSpPr>
          <p:cNvPr id="5" name="TextBox 4"/>
          <p:cNvSpPr txBox="1"/>
          <p:nvPr/>
        </p:nvSpPr>
        <p:spPr>
          <a:xfrm>
            <a:off x="8782431" y="4185064"/>
            <a:ext cx="1668727" cy="830997"/>
          </a:xfrm>
          <a:prstGeom prst="rect">
            <a:avLst/>
          </a:prstGeom>
          <a:noFill/>
        </p:spPr>
        <p:txBody>
          <a:bodyPr wrap="none" rtlCol="0">
            <a:spAutoFit/>
          </a:bodyPr>
          <a:lstStyle/>
          <a:p>
            <a:r>
              <a:rPr lang="en-US" sz="2400" dirty="0"/>
              <a:t>How build </a:t>
            </a:r>
            <a:br>
              <a:rPr lang="en-US" sz="2400" dirty="0"/>
            </a:br>
            <a:r>
              <a:rPr lang="en-US" sz="2400" dirty="0"/>
              <a:t>relationship</a:t>
            </a:r>
          </a:p>
        </p:txBody>
      </p:sp>
    </p:spTree>
    <p:extLst>
      <p:ext uri="{BB962C8B-B14F-4D97-AF65-F5344CB8AC3E}">
        <p14:creationId xmlns:p14="http://schemas.microsoft.com/office/powerpoint/2010/main" val="3274015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38029" y="433432"/>
            <a:ext cx="4734364" cy="646331"/>
          </a:xfrm>
          <a:prstGeom prst="rect">
            <a:avLst/>
          </a:prstGeom>
          <a:noFill/>
        </p:spPr>
        <p:txBody>
          <a:bodyPr wrap="none" rtlCol="0">
            <a:spAutoFit/>
          </a:bodyPr>
          <a:lstStyle/>
          <a:p>
            <a:r>
              <a:rPr lang="en-US" sz="3600" dirty="0"/>
              <a:t>4. Community of Inquiry</a:t>
            </a:r>
          </a:p>
        </p:txBody>
      </p:sp>
      <p:pic>
        <p:nvPicPr>
          <p:cNvPr id="3" name="Picture 2"/>
          <p:cNvPicPr>
            <a:picLocks noChangeAspect="1"/>
          </p:cNvPicPr>
          <p:nvPr/>
        </p:nvPicPr>
        <p:blipFill>
          <a:blip r:embed="rId2"/>
          <a:stretch>
            <a:fillRect/>
          </a:stretch>
        </p:blipFill>
        <p:spPr>
          <a:xfrm>
            <a:off x="6118609" y="3360093"/>
            <a:ext cx="2757010" cy="2891409"/>
          </a:xfrm>
          <a:prstGeom prst="rect">
            <a:avLst/>
          </a:prstGeom>
          <a:effectLst>
            <a:outerShdw blurRad="123825" dist="139700" dir="2280000" algn="tl" rotWithShape="0">
              <a:srgbClr val="000000">
                <a:alpha val="43000"/>
              </a:srgbClr>
            </a:outerShdw>
          </a:effectLst>
        </p:spPr>
      </p:pic>
      <p:sp>
        <p:nvSpPr>
          <p:cNvPr id="4" name="TextBox 3"/>
          <p:cNvSpPr txBox="1"/>
          <p:nvPr/>
        </p:nvSpPr>
        <p:spPr>
          <a:xfrm>
            <a:off x="2908891" y="1615843"/>
            <a:ext cx="4634602" cy="1569660"/>
          </a:xfrm>
          <a:prstGeom prst="rect">
            <a:avLst/>
          </a:prstGeom>
          <a:noFill/>
        </p:spPr>
        <p:txBody>
          <a:bodyPr wrap="none" rtlCol="0">
            <a:spAutoFit/>
          </a:bodyPr>
          <a:lstStyle/>
          <a:p>
            <a:pPr marL="342900" indent="-342900">
              <a:buAutoNum type="arabicPeriod"/>
            </a:pPr>
            <a:r>
              <a:rPr lang="en-US" sz="3200" dirty="0"/>
              <a:t>Practical Problems</a:t>
            </a:r>
          </a:p>
          <a:p>
            <a:pPr marL="342900" indent="-342900">
              <a:buAutoNum type="arabicPeriod"/>
            </a:pPr>
            <a:r>
              <a:rPr lang="en-US" sz="3200" dirty="0"/>
              <a:t>Scientific Attitude</a:t>
            </a:r>
          </a:p>
          <a:p>
            <a:pPr marL="342900" indent="-342900">
              <a:buAutoNum type="arabicPeriod"/>
            </a:pPr>
            <a:r>
              <a:rPr lang="en-US" sz="3200" dirty="0"/>
              <a:t>Participatory Democracy</a:t>
            </a:r>
          </a:p>
        </p:txBody>
      </p:sp>
      <p:pic>
        <p:nvPicPr>
          <p:cNvPr id="5" name="Picture 4" descr="Picture 1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72393" y="1615844"/>
            <a:ext cx="2146444" cy="2264381"/>
          </a:xfrm>
          <a:prstGeom prst="rect">
            <a:avLst/>
          </a:prstGeom>
        </p:spPr>
      </p:pic>
      <p:pic>
        <p:nvPicPr>
          <p:cNvPr id="6" name="Picture 5"/>
          <p:cNvPicPr>
            <a:picLocks noChangeAspect="1"/>
          </p:cNvPicPr>
          <p:nvPr/>
        </p:nvPicPr>
        <p:blipFill>
          <a:blip r:embed="rId4"/>
          <a:stretch>
            <a:fillRect/>
          </a:stretch>
        </p:blipFill>
        <p:spPr>
          <a:xfrm>
            <a:off x="2997185" y="4619763"/>
            <a:ext cx="1839281" cy="1378342"/>
          </a:xfrm>
          <a:prstGeom prst="rect">
            <a:avLst/>
          </a:prstGeom>
        </p:spPr>
      </p:pic>
    </p:spTree>
    <p:extLst>
      <p:ext uri="{BB962C8B-B14F-4D97-AF65-F5344CB8AC3E}">
        <p14:creationId xmlns:p14="http://schemas.microsoft.com/office/powerpoint/2010/main" val="78439428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27642" y="745900"/>
            <a:ext cx="4143833" cy="707886"/>
          </a:xfrm>
          <a:prstGeom prst="rect">
            <a:avLst/>
          </a:prstGeom>
          <a:noFill/>
        </p:spPr>
        <p:txBody>
          <a:bodyPr wrap="none" rtlCol="0">
            <a:spAutoFit/>
          </a:bodyPr>
          <a:lstStyle/>
          <a:p>
            <a:r>
              <a:rPr lang="en-US" sz="4000" dirty="0"/>
              <a:t>5.  Lateral Progress</a:t>
            </a:r>
          </a:p>
        </p:txBody>
      </p:sp>
      <p:pic>
        <p:nvPicPr>
          <p:cNvPr id="4" name="Picture 3"/>
          <p:cNvPicPr>
            <a:picLocks noChangeAspect="1"/>
          </p:cNvPicPr>
          <p:nvPr/>
        </p:nvPicPr>
        <p:blipFill>
          <a:blip r:embed="rId2"/>
          <a:stretch>
            <a:fillRect/>
          </a:stretch>
        </p:blipFill>
        <p:spPr>
          <a:xfrm>
            <a:off x="2365498" y="2287669"/>
            <a:ext cx="2091391" cy="3116923"/>
          </a:xfrm>
          <a:prstGeom prst="rect">
            <a:avLst/>
          </a:prstGeom>
          <a:effectLst>
            <a:outerShdw blurRad="711200" dist="38100" dir="3420000" algn="br">
              <a:schemeClr val="tx1">
                <a:lumMod val="65000"/>
                <a:lumOff val="35000"/>
                <a:alpha val="84000"/>
              </a:schemeClr>
            </a:outerShdw>
          </a:effec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66136" y="2513991"/>
            <a:ext cx="3648413" cy="3083098"/>
          </a:xfrm>
          <a:prstGeom prst="rect">
            <a:avLst/>
          </a:prstGeom>
        </p:spPr>
      </p:pic>
      <p:sp>
        <p:nvSpPr>
          <p:cNvPr id="3" name="TextBox 2"/>
          <p:cNvSpPr txBox="1"/>
          <p:nvPr/>
        </p:nvSpPr>
        <p:spPr>
          <a:xfrm>
            <a:off x="5413080" y="5998546"/>
            <a:ext cx="5754524" cy="461665"/>
          </a:xfrm>
          <a:prstGeom prst="rect">
            <a:avLst/>
          </a:prstGeom>
          <a:noFill/>
        </p:spPr>
        <p:txBody>
          <a:bodyPr wrap="none" rtlCol="0">
            <a:spAutoFit/>
          </a:bodyPr>
          <a:lstStyle/>
          <a:p>
            <a:r>
              <a:rPr lang="en-US" sz="2400" dirty="0"/>
              <a:t>Duty toward the less fortunate – Social claim</a:t>
            </a:r>
            <a:endParaRPr lang="en-US" sz="2400" dirty="0"/>
          </a:p>
        </p:txBody>
      </p:sp>
    </p:spTree>
    <p:extLst>
      <p:ext uri="{BB962C8B-B14F-4D97-AF65-F5344CB8AC3E}">
        <p14:creationId xmlns:p14="http://schemas.microsoft.com/office/powerpoint/2010/main" val="206018993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03-26 at 5.54.47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151415" y="0"/>
            <a:ext cx="6858000" cy="6858000"/>
          </a:xfrm>
          <a:prstGeom prst="rect">
            <a:avLst/>
          </a:prstGeom>
        </p:spPr>
      </p:pic>
      <p:sp>
        <p:nvSpPr>
          <p:cNvPr id="4" name="Rectangle 3"/>
          <p:cNvSpPr/>
          <p:nvPr/>
        </p:nvSpPr>
        <p:spPr>
          <a:xfrm>
            <a:off x="4418593" y="1133527"/>
            <a:ext cx="6039727" cy="5632312"/>
          </a:xfrm>
          <a:prstGeom prst="rect">
            <a:avLst/>
          </a:prstGeom>
        </p:spPr>
        <p:txBody>
          <a:bodyPr wrap="square">
            <a:spAutoFit/>
          </a:bodyPr>
          <a:lstStyle/>
          <a:p>
            <a:pPr lvl="0"/>
            <a:r>
              <a:rPr lang="en-US" sz="3600" dirty="0">
                <a:solidFill>
                  <a:schemeClr val="tx1">
                    <a:lumMod val="95000"/>
                    <a:lumOff val="5000"/>
                  </a:schemeClr>
                </a:solidFill>
              </a:rPr>
              <a:t>– building the fabric of peace by emphasizing relationships. These positive relationships are built by working on practical problems, engaging people widely with sympathetic understanding while recognizing that progress is measure by the welfare of the </a:t>
            </a:r>
            <a:r>
              <a:rPr lang="en-US" sz="3600" dirty="0">
                <a:solidFill>
                  <a:schemeClr val="tx1">
                    <a:lumMod val="95000"/>
                    <a:lumOff val="5000"/>
                  </a:schemeClr>
                </a:solidFill>
              </a:rPr>
              <a:t>vulnerable. </a:t>
            </a:r>
            <a:r>
              <a:rPr lang="en-US" sz="1400" dirty="0">
                <a:solidFill>
                  <a:schemeClr val="tx1">
                    <a:lumMod val="95000"/>
                    <a:lumOff val="5000"/>
                  </a:schemeClr>
                </a:solidFill>
              </a:rPr>
              <a:t>(Shields &amp; </a:t>
            </a:r>
            <a:r>
              <a:rPr lang="en-US" sz="1400" dirty="0" err="1">
                <a:solidFill>
                  <a:schemeClr val="tx1">
                    <a:lumMod val="95000"/>
                    <a:lumOff val="5000"/>
                  </a:schemeClr>
                </a:solidFill>
              </a:rPr>
              <a:t>Soeters</a:t>
            </a:r>
            <a:r>
              <a:rPr lang="en-US" sz="1400" dirty="0">
                <a:solidFill>
                  <a:schemeClr val="tx1">
                    <a:lumMod val="95000"/>
                    <a:lumOff val="5000"/>
                  </a:schemeClr>
                </a:solidFill>
              </a:rPr>
              <a:t>, 2015)</a:t>
            </a:r>
          </a:p>
        </p:txBody>
      </p:sp>
      <p:sp>
        <p:nvSpPr>
          <p:cNvPr id="5" name="TextBox 4"/>
          <p:cNvSpPr txBox="1"/>
          <p:nvPr/>
        </p:nvSpPr>
        <p:spPr>
          <a:xfrm>
            <a:off x="4418593" y="269123"/>
            <a:ext cx="4578497" cy="769441"/>
          </a:xfrm>
          <a:prstGeom prst="rect">
            <a:avLst/>
          </a:prstGeom>
          <a:noFill/>
        </p:spPr>
        <p:txBody>
          <a:bodyPr wrap="none" rtlCol="0">
            <a:spAutoFit/>
          </a:bodyPr>
          <a:lstStyle/>
          <a:p>
            <a:r>
              <a:rPr lang="en-US" sz="4400" b="1" dirty="0" err="1">
                <a:latin typeface="Ayuthaya"/>
                <a:cs typeface="Ayuthaya"/>
              </a:rPr>
              <a:t>PeaceWeaving</a:t>
            </a:r>
            <a:r>
              <a:rPr lang="en-US" sz="4400" b="1" dirty="0">
                <a:latin typeface="Ayuthaya"/>
                <a:cs typeface="Ayuthaya"/>
              </a:rPr>
              <a:t> </a:t>
            </a:r>
          </a:p>
        </p:txBody>
      </p:sp>
      <p:sp>
        <p:nvSpPr>
          <p:cNvPr id="2" name="TextBox 1"/>
          <p:cNvSpPr txBox="1"/>
          <p:nvPr/>
        </p:nvSpPr>
        <p:spPr>
          <a:xfrm>
            <a:off x="161663" y="5973289"/>
            <a:ext cx="2748894" cy="646331"/>
          </a:xfrm>
          <a:prstGeom prst="rect">
            <a:avLst/>
          </a:prstGeom>
          <a:noFill/>
        </p:spPr>
        <p:txBody>
          <a:bodyPr wrap="none" rtlCol="0">
            <a:spAutoFit/>
          </a:bodyPr>
          <a:lstStyle/>
          <a:p>
            <a:r>
              <a:rPr lang="en-US" smtClean="0"/>
              <a:t>Preserving the Social Fabric</a:t>
            </a:r>
          </a:p>
          <a:p>
            <a:endParaRPr lang="en-US" dirty="0"/>
          </a:p>
        </p:txBody>
      </p:sp>
    </p:spTree>
    <p:extLst>
      <p:ext uri="{BB962C8B-B14F-4D97-AF65-F5344CB8AC3E}">
        <p14:creationId xmlns:p14="http://schemas.microsoft.com/office/powerpoint/2010/main" val="17334305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0274" y="1126672"/>
            <a:ext cx="8246296" cy="1077218"/>
          </a:xfrm>
          <a:prstGeom prst="rect">
            <a:avLst/>
          </a:prstGeom>
          <a:noFill/>
        </p:spPr>
        <p:txBody>
          <a:bodyPr wrap="none" rtlCol="0">
            <a:spAutoFit/>
          </a:bodyPr>
          <a:lstStyle/>
          <a:p>
            <a:r>
              <a:rPr lang="en-US" sz="3200" dirty="0" smtClean="0"/>
              <a:t>True </a:t>
            </a:r>
            <a:r>
              <a:rPr lang="en-US" sz="3200" i="1" dirty="0" smtClean="0"/>
              <a:t>peace </a:t>
            </a:r>
            <a:r>
              <a:rPr lang="en-US" sz="3200" dirty="0" smtClean="0"/>
              <a:t>is not merely the absence of tension:</a:t>
            </a:r>
          </a:p>
          <a:p>
            <a:r>
              <a:rPr lang="en-US" sz="3200" dirty="0" smtClean="0"/>
              <a:t>It is the </a:t>
            </a:r>
            <a:r>
              <a:rPr lang="en-US" sz="3200" i="1" dirty="0" smtClean="0"/>
              <a:t>presence of justice</a:t>
            </a:r>
          </a:p>
        </p:txBody>
      </p:sp>
      <p:sp>
        <p:nvSpPr>
          <p:cNvPr id="5" name="TextBox 4"/>
          <p:cNvSpPr txBox="1"/>
          <p:nvPr/>
        </p:nvSpPr>
        <p:spPr>
          <a:xfrm>
            <a:off x="340274" y="2451872"/>
            <a:ext cx="6732677" cy="584775"/>
          </a:xfrm>
          <a:prstGeom prst="rect">
            <a:avLst/>
          </a:prstGeom>
          <a:noFill/>
        </p:spPr>
        <p:txBody>
          <a:bodyPr wrap="none" rtlCol="0">
            <a:spAutoFit/>
          </a:bodyPr>
          <a:lstStyle/>
          <a:p>
            <a:r>
              <a:rPr lang="en-US" sz="3200" dirty="0" smtClean="0"/>
              <a:t>Without </a:t>
            </a:r>
            <a:r>
              <a:rPr lang="en-US" sz="3200" i="1" dirty="0" smtClean="0"/>
              <a:t>justice </a:t>
            </a:r>
            <a:r>
              <a:rPr lang="en-US" sz="3200" dirty="0" smtClean="0"/>
              <a:t>there can be no </a:t>
            </a:r>
            <a:r>
              <a:rPr lang="en-US" sz="3200" i="1" dirty="0" smtClean="0"/>
              <a:t>peace</a:t>
            </a:r>
            <a:r>
              <a:rPr lang="en-US" sz="3200" dirty="0" smtClean="0"/>
              <a:t>. </a:t>
            </a:r>
            <a:endParaRPr lang="en-US" sz="3200" dirty="0"/>
          </a:p>
        </p:txBody>
      </p:sp>
      <p:sp>
        <p:nvSpPr>
          <p:cNvPr id="6" name="TextBox 5"/>
          <p:cNvSpPr txBox="1"/>
          <p:nvPr/>
        </p:nvSpPr>
        <p:spPr>
          <a:xfrm>
            <a:off x="587829" y="3282043"/>
            <a:ext cx="2302553" cy="369332"/>
          </a:xfrm>
          <a:prstGeom prst="rect">
            <a:avLst/>
          </a:prstGeom>
          <a:noFill/>
        </p:spPr>
        <p:txBody>
          <a:bodyPr wrap="none" rtlCol="0">
            <a:spAutoFit/>
          </a:bodyPr>
          <a:lstStyle/>
          <a:p>
            <a:r>
              <a:rPr lang="en-US" dirty="0" smtClean="0"/>
              <a:t>Martin Luther King, Jr. </a:t>
            </a:r>
            <a:endParaRPr lang="en-US" dirty="0"/>
          </a:p>
        </p:txBody>
      </p:sp>
      <p:sp>
        <p:nvSpPr>
          <p:cNvPr id="7" name="TextBox 6"/>
          <p:cNvSpPr txBox="1"/>
          <p:nvPr/>
        </p:nvSpPr>
        <p:spPr>
          <a:xfrm>
            <a:off x="723014" y="4720856"/>
            <a:ext cx="8280024" cy="1077218"/>
          </a:xfrm>
          <a:prstGeom prst="rect">
            <a:avLst/>
          </a:prstGeom>
          <a:noFill/>
        </p:spPr>
        <p:txBody>
          <a:bodyPr wrap="none" rtlCol="0">
            <a:spAutoFit/>
          </a:bodyPr>
          <a:lstStyle/>
          <a:p>
            <a:r>
              <a:rPr lang="en-US" sz="3200" dirty="0" smtClean="0"/>
              <a:t>Both peace and justice are a process --  </a:t>
            </a:r>
          </a:p>
          <a:p>
            <a:r>
              <a:rPr lang="en-US" sz="3200" dirty="0" smtClean="0"/>
              <a:t>Jane Addams offers insights into these processes</a:t>
            </a:r>
            <a:endParaRPr lang="en-US" sz="3200" dirty="0"/>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l="19208" t="14789" r="25" b="22930"/>
          <a:stretch/>
        </p:blipFill>
        <p:spPr>
          <a:xfrm>
            <a:off x="9310255" y="1436914"/>
            <a:ext cx="2367867" cy="2214461"/>
          </a:xfrm>
          <a:prstGeom prst="rect">
            <a:avLst/>
          </a:prstGeom>
        </p:spPr>
      </p:pic>
    </p:spTree>
    <p:extLst>
      <p:ext uri="{BB962C8B-B14F-4D97-AF65-F5344CB8AC3E}">
        <p14:creationId xmlns:p14="http://schemas.microsoft.com/office/powerpoint/2010/main" val="19532191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251695" y="582079"/>
            <a:ext cx="4589796" cy="2914156"/>
          </a:xfrm>
          <a:prstGeom prst="rect">
            <a:avLst/>
          </a:prstGeom>
        </p:spPr>
      </p:pic>
      <p:pic>
        <p:nvPicPr>
          <p:cNvPr id="3" name="Picture 2"/>
          <p:cNvPicPr>
            <a:picLocks noChangeAspect="1"/>
          </p:cNvPicPr>
          <p:nvPr/>
        </p:nvPicPr>
        <p:blipFill>
          <a:blip r:embed="rId3"/>
          <a:stretch>
            <a:fillRect/>
          </a:stretch>
        </p:blipFill>
        <p:spPr>
          <a:xfrm>
            <a:off x="1896986" y="2960541"/>
            <a:ext cx="1186873" cy="1629041"/>
          </a:xfrm>
          <a:prstGeom prst="rect">
            <a:avLst/>
          </a:prstGeom>
        </p:spPr>
      </p:pic>
      <p:sp>
        <p:nvSpPr>
          <p:cNvPr id="4" name="TextBox 3"/>
          <p:cNvSpPr txBox="1"/>
          <p:nvPr/>
        </p:nvSpPr>
        <p:spPr>
          <a:xfrm>
            <a:off x="7130031" y="1215616"/>
            <a:ext cx="3112712" cy="1323439"/>
          </a:xfrm>
          <a:prstGeom prst="rect">
            <a:avLst/>
          </a:prstGeom>
          <a:noFill/>
        </p:spPr>
        <p:txBody>
          <a:bodyPr wrap="none" rtlCol="0">
            <a:spAutoFit/>
          </a:bodyPr>
          <a:lstStyle/>
          <a:p>
            <a:r>
              <a:rPr lang="en-US" sz="4000" dirty="0"/>
              <a:t>Embrace </a:t>
            </a:r>
          </a:p>
          <a:p>
            <a:r>
              <a:rPr lang="en-US" sz="4000" dirty="0"/>
              <a:t> </a:t>
            </a:r>
            <a:r>
              <a:rPr lang="en-US" sz="4000" dirty="0"/>
              <a:t>         Heritage</a:t>
            </a:r>
            <a:endParaRPr lang="en-US" sz="4000" dirty="0"/>
          </a:p>
        </p:txBody>
      </p:sp>
      <p:sp>
        <p:nvSpPr>
          <p:cNvPr id="5" name="TextBox 4"/>
          <p:cNvSpPr txBox="1"/>
          <p:nvPr/>
        </p:nvSpPr>
        <p:spPr>
          <a:xfrm>
            <a:off x="3576101" y="3775061"/>
            <a:ext cx="8307018" cy="2862322"/>
          </a:xfrm>
          <a:prstGeom prst="rect">
            <a:avLst/>
          </a:prstGeom>
          <a:noFill/>
        </p:spPr>
        <p:txBody>
          <a:bodyPr wrap="none" rtlCol="0">
            <a:spAutoFit/>
          </a:bodyPr>
          <a:lstStyle/>
          <a:p>
            <a:pPr marL="571500" indent="-571500">
              <a:buFont typeface="Arial" charset="0"/>
              <a:buChar char="•"/>
            </a:pPr>
            <a:r>
              <a:rPr lang="en-US" sz="3600" dirty="0" smtClean="0"/>
              <a:t>Challenge of Social Ethics in 21</a:t>
            </a:r>
            <a:r>
              <a:rPr lang="en-US" sz="3600" baseline="30000" dirty="0" smtClean="0"/>
              <a:t>st</a:t>
            </a:r>
            <a:r>
              <a:rPr lang="en-US" sz="3600" dirty="0" smtClean="0"/>
              <a:t> Century</a:t>
            </a:r>
          </a:p>
          <a:p>
            <a:pPr marL="571500" indent="-571500">
              <a:buFont typeface="Arial" charset="0"/>
              <a:buChar char="•"/>
            </a:pPr>
            <a:r>
              <a:rPr lang="en-US" sz="3600" dirty="0" smtClean="0"/>
              <a:t>Recover </a:t>
            </a:r>
            <a:r>
              <a:rPr lang="en-US" sz="3600" dirty="0"/>
              <a:t>idea of positive peace</a:t>
            </a:r>
          </a:p>
          <a:p>
            <a:pPr marL="571500" indent="-571500">
              <a:buFont typeface="Arial" charset="0"/>
              <a:buChar char="•"/>
            </a:pPr>
            <a:r>
              <a:rPr lang="en-US" sz="3600" dirty="0"/>
              <a:t>Integrate “positive peace” </a:t>
            </a:r>
            <a:br>
              <a:rPr lang="en-US" sz="3600" dirty="0"/>
            </a:br>
            <a:r>
              <a:rPr lang="en-US" sz="3600" dirty="0"/>
              <a:t>into </a:t>
            </a:r>
            <a:r>
              <a:rPr lang="en-US" sz="3600" dirty="0" smtClean="0"/>
              <a:t>practice </a:t>
            </a:r>
            <a:r>
              <a:rPr lang="mr-IN" sz="3600" dirty="0" smtClean="0"/>
              <a:t>–</a:t>
            </a:r>
            <a:r>
              <a:rPr lang="en-US" sz="3600" dirty="0" smtClean="0"/>
              <a:t> </a:t>
            </a:r>
            <a:br>
              <a:rPr lang="en-US" sz="3600" dirty="0" smtClean="0"/>
            </a:br>
            <a:r>
              <a:rPr lang="en-US" sz="3600" dirty="0" smtClean="0"/>
              <a:t>           logical extension of social justice</a:t>
            </a:r>
            <a:endParaRPr lang="en-US" sz="3600" dirty="0"/>
          </a:p>
        </p:txBody>
      </p:sp>
    </p:spTree>
    <p:extLst>
      <p:ext uri="{BB962C8B-B14F-4D97-AF65-F5344CB8AC3E}">
        <p14:creationId xmlns:p14="http://schemas.microsoft.com/office/powerpoint/2010/main" val="100456924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1757" y="342887"/>
            <a:ext cx="11397343" cy="3416320"/>
          </a:xfrm>
          <a:prstGeom prst="rect">
            <a:avLst/>
          </a:prstGeom>
        </p:spPr>
        <p:txBody>
          <a:bodyPr wrap="square">
            <a:spAutoFit/>
          </a:bodyPr>
          <a:lstStyle/>
          <a:p>
            <a:pPr marL="457200" marR="0" indent="-457200">
              <a:lnSpc>
                <a:spcPct val="200000"/>
              </a:lnSpc>
              <a:spcBef>
                <a:spcPts val="0"/>
              </a:spcBef>
              <a:spcAft>
                <a:spcPts val="0"/>
              </a:spcAft>
            </a:pPr>
            <a:r>
              <a:rPr lang="en-US" sz="1200" b="1" dirty="0" smtClean="0">
                <a:effectLst/>
                <a:latin typeface="Times New Roman" charset="0"/>
                <a:ea typeface="ＭＳ 明朝" charset="-128"/>
              </a:rPr>
              <a:t>Selected Bibliography</a:t>
            </a:r>
          </a:p>
          <a:p>
            <a:pPr marL="457200" marR="0" indent="-457200">
              <a:lnSpc>
                <a:spcPct val="200000"/>
              </a:lnSpc>
              <a:spcBef>
                <a:spcPts val="0"/>
              </a:spcBef>
              <a:spcAft>
                <a:spcPts val="0"/>
              </a:spcAft>
            </a:pPr>
            <a:r>
              <a:rPr lang="en-US" sz="1200" dirty="0" smtClean="0">
                <a:effectLst/>
                <a:latin typeface="Times New Roman" charset="0"/>
                <a:ea typeface="ＭＳ 明朝" charset="-128"/>
              </a:rPr>
              <a:t>Addams, J. (1990). </a:t>
            </a:r>
            <a:r>
              <a:rPr lang="en-US" sz="1200" i="1" dirty="0" smtClean="0">
                <a:effectLst/>
                <a:latin typeface="Times New Roman" charset="0"/>
                <a:ea typeface="ＭＳ 明朝" charset="-128"/>
              </a:rPr>
              <a:t>Twenty years at Hull House.</a:t>
            </a:r>
            <a:r>
              <a:rPr lang="en-US" sz="1200" dirty="0" smtClean="0">
                <a:effectLst/>
                <a:latin typeface="Times New Roman" charset="0"/>
                <a:ea typeface="ＭＳ 明朝" charset="-128"/>
              </a:rPr>
              <a:t> Champaign, IL: University of Illinois Press. (Original work published 1910)</a:t>
            </a:r>
          </a:p>
          <a:p>
            <a:pPr marL="457200" marR="0" indent="-457200">
              <a:lnSpc>
                <a:spcPct val="200000"/>
              </a:lnSpc>
              <a:spcBef>
                <a:spcPts val="0"/>
              </a:spcBef>
              <a:spcAft>
                <a:spcPts val="0"/>
              </a:spcAft>
            </a:pPr>
            <a:r>
              <a:rPr lang="en-US" sz="1200" dirty="0" smtClean="0">
                <a:effectLst/>
                <a:latin typeface="Times New Roman" charset="0"/>
                <a:ea typeface="ＭＳ 明朝" charset="-128"/>
              </a:rPr>
              <a:t>Addams, J. (2002). </a:t>
            </a:r>
            <a:r>
              <a:rPr lang="en-US" sz="1200" i="1" dirty="0" smtClean="0">
                <a:effectLst/>
                <a:latin typeface="Times New Roman" charset="0"/>
                <a:ea typeface="ＭＳ 明朝" charset="-128"/>
              </a:rPr>
              <a:t>Democracy and social ethics</a:t>
            </a:r>
            <a:r>
              <a:rPr lang="en-US" sz="1200" dirty="0" smtClean="0">
                <a:effectLst/>
                <a:latin typeface="Times New Roman" charset="0"/>
                <a:ea typeface="ＭＳ 明朝" charset="-128"/>
              </a:rPr>
              <a:t>. Champaign, IL: University of Illinois Press. (Original work published 1902)</a:t>
            </a:r>
          </a:p>
          <a:p>
            <a:pPr marL="457200" marR="0" indent="-457200">
              <a:lnSpc>
                <a:spcPct val="200000"/>
              </a:lnSpc>
              <a:spcBef>
                <a:spcPts val="0"/>
              </a:spcBef>
              <a:spcAft>
                <a:spcPts val="0"/>
              </a:spcAft>
            </a:pPr>
            <a:r>
              <a:rPr lang="en-US" sz="1200" dirty="0" smtClean="0">
                <a:effectLst/>
                <a:latin typeface="Times" charset="0"/>
                <a:ea typeface="ＭＳ 明朝" charset="-128"/>
                <a:cs typeface="Times" charset="0"/>
              </a:rPr>
              <a:t>Addams, J. (2002). </a:t>
            </a:r>
            <a:r>
              <a:rPr lang="en-US" sz="1200" i="1" dirty="0" smtClean="0">
                <a:effectLst/>
                <a:latin typeface="Times" charset="0"/>
                <a:ea typeface="ＭＳ 明朝" charset="-128"/>
                <a:cs typeface="Times" charset="0"/>
              </a:rPr>
              <a:t>A New Conscience and an Ancient Evil</a:t>
            </a:r>
            <a:r>
              <a:rPr lang="en-US" sz="1200" dirty="0" smtClean="0">
                <a:effectLst/>
                <a:latin typeface="Times" charset="0"/>
                <a:ea typeface="ＭＳ 明朝" charset="-128"/>
                <a:cs typeface="Times" charset="0"/>
              </a:rPr>
              <a:t> Chicago, IL: University of Chicago Press (Original work published 1912)</a:t>
            </a:r>
            <a:endParaRPr lang="en-US" sz="1200" dirty="0" smtClean="0">
              <a:effectLst/>
              <a:latin typeface="Times New Roman" charset="0"/>
              <a:ea typeface="ＭＳ 明朝" charset="-128"/>
            </a:endParaRPr>
          </a:p>
          <a:p>
            <a:pPr marL="457200" marR="0" indent="-457200">
              <a:lnSpc>
                <a:spcPct val="200000"/>
              </a:lnSpc>
              <a:spcBef>
                <a:spcPts val="0"/>
              </a:spcBef>
              <a:spcAft>
                <a:spcPts val="0"/>
              </a:spcAft>
            </a:pPr>
            <a:r>
              <a:rPr lang="en-US" sz="1200" dirty="0" smtClean="0">
                <a:effectLst/>
                <a:latin typeface="Times New Roman" charset="0"/>
                <a:ea typeface="ＭＳ 明朝" charset="-128"/>
              </a:rPr>
              <a:t>Addams, J. (2002). </a:t>
            </a:r>
            <a:r>
              <a:rPr lang="en-US" sz="1200" i="1" dirty="0" smtClean="0">
                <a:effectLst/>
                <a:latin typeface="Times New Roman" charset="0"/>
                <a:ea typeface="ＭＳ 明朝" charset="-128"/>
              </a:rPr>
              <a:t>Peace and bread in time of war.</a:t>
            </a:r>
            <a:r>
              <a:rPr lang="en-US" sz="1200" dirty="0" smtClean="0">
                <a:effectLst/>
                <a:latin typeface="Times New Roman" charset="0"/>
                <a:ea typeface="ＭＳ 明朝" charset="-128"/>
              </a:rPr>
              <a:t> Champaign, IL: University of Illinois Press. (Original work published 1922)</a:t>
            </a:r>
          </a:p>
          <a:p>
            <a:pPr marL="457200" marR="0" indent="-457200">
              <a:lnSpc>
                <a:spcPct val="200000"/>
              </a:lnSpc>
              <a:spcBef>
                <a:spcPts val="0"/>
              </a:spcBef>
              <a:spcAft>
                <a:spcPts val="0"/>
              </a:spcAft>
            </a:pPr>
            <a:r>
              <a:rPr lang="en-US" sz="1200" dirty="0" smtClean="0">
                <a:effectLst/>
                <a:latin typeface="Times New Roman" charset="0"/>
                <a:ea typeface="ＭＳ 明朝" charset="-128"/>
              </a:rPr>
              <a:t>Addams, J. (2002). A modern Lear. In J. B. </a:t>
            </a:r>
            <a:r>
              <a:rPr lang="en-US" sz="1200" dirty="0" err="1" smtClean="0">
                <a:effectLst/>
                <a:latin typeface="Times New Roman" charset="0"/>
                <a:ea typeface="ＭＳ 明朝" charset="-128"/>
              </a:rPr>
              <a:t>Elshtain</a:t>
            </a:r>
            <a:r>
              <a:rPr lang="en-US" sz="1200" dirty="0" smtClean="0">
                <a:effectLst/>
                <a:latin typeface="Times New Roman" charset="0"/>
                <a:ea typeface="ＭＳ 明朝" charset="-128"/>
              </a:rPr>
              <a:t> (</a:t>
            </a:r>
            <a:r>
              <a:rPr lang="en-US" sz="1200" dirty="0" err="1" smtClean="0">
                <a:effectLst/>
                <a:latin typeface="Times New Roman" charset="0"/>
                <a:ea typeface="ＭＳ 明朝" charset="-128"/>
              </a:rPr>
              <a:t>ed</a:t>
            </a:r>
            <a:r>
              <a:rPr lang="en-US" sz="1200" dirty="0" smtClean="0">
                <a:effectLst/>
                <a:latin typeface="Times New Roman" charset="0"/>
                <a:ea typeface="ＭＳ 明朝" charset="-128"/>
              </a:rPr>
              <a:t>) </a:t>
            </a:r>
            <a:r>
              <a:rPr lang="en-US" sz="1200" i="1" dirty="0" smtClean="0">
                <a:effectLst/>
                <a:latin typeface="Times New Roman" charset="0"/>
                <a:ea typeface="ＭＳ 明朝" charset="-128"/>
              </a:rPr>
              <a:t>The Jane Addams Reader</a:t>
            </a:r>
            <a:r>
              <a:rPr lang="en-US" sz="1200" dirty="0" smtClean="0">
                <a:effectLst/>
                <a:latin typeface="Times New Roman" charset="0"/>
                <a:ea typeface="ＭＳ 明朝" charset="-128"/>
              </a:rPr>
              <a:t> (pp. 163-234). New York: Basic Books. (Original work published in 1912)</a:t>
            </a:r>
          </a:p>
          <a:p>
            <a:pPr marL="457200" marR="0" indent="-457200">
              <a:lnSpc>
                <a:spcPct val="200000"/>
              </a:lnSpc>
              <a:spcBef>
                <a:spcPts val="0"/>
              </a:spcBef>
              <a:spcAft>
                <a:spcPts val="0"/>
              </a:spcAft>
            </a:pPr>
            <a:r>
              <a:rPr lang="en-US" sz="1200" dirty="0" smtClean="0">
                <a:effectLst/>
                <a:latin typeface="Times New Roman" charset="0"/>
                <a:ea typeface="ＭＳ 明朝" charset="-128"/>
              </a:rPr>
              <a:t>Addams, J. (2003). Women and internationalism. In J. Addams, E. G. Balch, &amp; A. Hamilton (Eds.), </a:t>
            </a:r>
            <a:r>
              <a:rPr lang="en-US" sz="1200" i="1" dirty="0" smtClean="0">
                <a:effectLst/>
                <a:latin typeface="Times New Roman" charset="0"/>
                <a:ea typeface="ＭＳ 明朝" charset="-128"/>
              </a:rPr>
              <a:t>Women at The Hague: the international congress of women and its results </a:t>
            </a:r>
            <a:r>
              <a:rPr lang="en-US" sz="1200" dirty="0" smtClean="0">
                <a:effectLst/>
                <a:latin typeface="Times New Roman" charset="0"/>
                <a:ea typeface="ＭＳ 明朝" charset="-128"/>
              </a:rPr>
              <a:t>(pp. 107-115). Champaign, IL: University of Illinois Press. (Original work published 1915)</a:t>
            </a:r>
          </a:p>
          <a:p>
            <a:pPr marL="457200" marR="0" indent="-457200">
              <a:lnSpc>
                <a:spcPct val="200000"/>
              </a:lnSpc>
              <a:spcBef>
                <a:spcPts val="0"/>
              </a:spcBef>
              <a:spcAft>
                <a:spcPts val="0"/>
              </a:spcAft>
            </a:pPr>
            <a:r>
              <a:rPr lang="en-US" sz="1200" dirty="0" smtClean="0">
                <a:effectLst/>
                <a:latin typeface="Times New Roman" charset="0"/>
                <a:ea typeface="ＭＳ 明朝" charset="-128"/>
              </a:rPr>
              <a:t>Addams, J. (2007). </a:t>
            </a:r>
            <a:r>
              <a:rPr lang="en-US" sz="1200" i="1" dirty="0" smtClean="0">
                <a:effectLst/>
                <a:latin typeface="Times New Roman" charset="0"/>
                <a:ea typeface="ＭＳ 明朝" charset="-128"/>
              </a:rPr>
              <a:t>Newer ideals of peace</a:t>
            </a:r>
            <a:r>
              <a:rPr lang="en-US" sz="1200" dirty="0" smtClean="0">
                <a:effectLst/>
                <a:latin typeface="Times New Roman" charset="0"/>
                <a:ea typeface="ＭＳ 明朝" charset="-128"/>
              </a:rPr>
              <a:t>. Champaign, IL: University of Illinois Press. (Original work published 1907).</a:t>
            </a:r>
            <a:endParaRPr lang="en-US" sz="1200" dirty="0">
              <a:effectLst/>
              <a:latin typeface="Times New Roman" charset="0"/>
              <a:ea typeface="ＭＳ 明朝" charset="-128"/>
            </a:endParaRPr>
          </a:p>
        </p:txBody>
      </p:sp>
      <p:sp>
        <p:nvSpPr>
          <p:cNvPr id="5" name="Rectangle 4"/>
          <p:cNvSpPr/>
          <p:nvPr/>
        </p:nvSpPr>
        <p:spPr>
          <a:xfrm>
            <a:off x="337457" y="3864256"/>
            <a:ext cx="10450284" cy="1938992"/>
          </a:xfrm>
          <a:prstGeom prst="rect">
            <a:avLst/>
          </a:prstGeom>
        </p:spPr>
        <p:txBody>
          <a:bodyPr wrap="square">
            <a:spAutoFit/>
          </a:bodyPr>
          <a:lstStyle/>
          <a:p>
            <a:pPr marL="457200" marR="0" indent="-457200">
              <a:lnSpc>
                <a:spcPct val="200000"/>
              </a:lnSpc>
              <a:spcBef>
                <a:spcPts val="0"/>
              </a:spcBef>
              <a:spcAft>
                <a:spcPts val="0"/>
              </a:spcAft>
            </a:pPr>
            <a:r>
              <a:rPr lang="en-US" sz="1200" dirty="0" smtClean="0">
                <a:effectLst/>
                <a:latin typeface="Times New Roman" charset="0"/>
                <a:ea typeface="ＭＳ 明朝" charset="-128"/>
              </a:rPr>
              <a:t>Shields, P. (2003). The community of inquiry: Classical pragmatism and public administration </a:t>
            </a:r>
            <a:r>
              <a:rPr lang="en-US" sz="1200" i="1" dirty="0" smtClean="0">
                <a:effectLst/>
                <a:latin typeface="Times New Roman" charset="0"/>
                <a:ea typeface="ＭＳ 明朝" charset="-128"/>
              </a:rPr>
              <a:t>Administration &amp; Society</a:t>
            </a:r>
            <a:r>
              <a:rPr lang="en-US" sz="1200" dirty="0" smtClean="0">
                <a:effectLst/>
                <a:latin typeface="Times New Roman" charset="0"/>
                <a:ea typeface="ＭＳ 明朝" charset="-128"/>
              </a:rPr>
              <a:t> 35 (5), 510-538.</a:t>
            </a:r>
          </a:p>
          <a:p>
            <a:pPr marL="457200" marR="0" indent="-457200">
              <a:lnSpc>
                <a:spcPct val="200000"/>
              </a:lnSpc>
              <a:spcBef>
                <a:spcPts val="0"/>
              </a:spcBef>
              <a:spcAft>
                <a:spcPts val="0"/>
              </a:spcAft>
            </a:pPr>
            <a:r>
              <a:rPr lang="en-US" sz="1200" dirty="0" smtClean="0">
                <a:effectLst/>
                <a:latin typeface="Times New Roman" charset="0"/>
                <a:ea typeface="ＭＳ 明朝" charset="-128"/>
              </a:rPr>
              <a:t>Shields, P. (2006). Democracy and the social ethics of Jane Addams: A vision for public administration. </a:t>
            </a:r>
            <a:r>
              <a:rPr lang="en-US" sz="1200" i="1" dirty="0" smtClean="0">
                <a:effectLst/>
                <a:latin typeface="Times New Roman" charset="0"/>
                <a:ea typeface="ＭＳ 明朝" charset="-128"/>
              </a:rPr>
              <a:t>Administrative Theory and Praxis</a:t>
            </a:r>
            <a:r>
              <a:rPr lang="en-US" sz="1200" dirty="0" smtClean="0">
                <a:effectLst/>
                <a:latin typeface="Times New Roman" charset="0"/>
                <a:ea typeface="ＭＳ 明朝" charset="-128"/>
              </a:rPr>
              <a:t> 28(3), 418-443.</a:t>
            </a:r>
          </a:p>
          <a:p>
            <a:pPr marL="457200" marR="0" indent="-457200">
              <a:lnSpc>
                <a:spcPct val="200000"/>
              </a:lnSpc>
              <a:spcBef>
                <a:spcPts val="0"/>
              </a:spcBef>
              <a:spcAft>
                <a:spcPts val="0"/>
              </a:spcAft>
            </a:pPr>
            <a:r>
              <a:rPr lang="en-US" sz="1200" dirty="0" smtClean="0">
                <a:effectLst/>
                <a:latin typeface="Times New Roman" charset="0"/>
                <a:ea typeface="ＭＳ 明朝" charset="-128"/>
              </a:rPr>
              <a:t>Shields, P. (2008). Rediscovering the Taproot:  Is Classical Pragmatism the Route to Renew Public Administration.  </a:t>
            </a:r>
            <a:r>
              <a:rPr lang="en-US" sz="1200" i="1" dirty="0" smtClean="0">
                <a:effectLst/>
                <a:latin typeface="Times New Roman" charset="0"/>
                <a:ea typeface="ＭＳ 明朝" charset="-128"/>
              </a:rPr>
              <a:t>Public Administration Review</a:t>
            </a:r>
            <a:r>
              <a:rPr lang="en-US" sz="1200" dirty="0" smtClean="0">
                <a:effectLst/>
                <a:latin typeface="Times New Roman" charset="0"/>
                <a:ea typeface="ＭＳ 明朝" charset="-128"/>
              </a:rPr>
              <a:t> 68(2), 205-221.</a:t>
            </a:r>
          </a:p>
          <a:p>
            <a:pPr marL="457200" marR="0" indent="-457200">
              <a:lnSpc>
                <a:spcPct val="200000"/>
              </a:lnSpc>
              <a:spcBef>
                <a:spcPts val="0"/>
              </a:spcBef>
              <a:spcAft>
                <a:spcPts val="0"/>
              </a:spcAft>
            </a:pPr>
            <a:r>
              <a:rPr lang="en-US" sz="1200" dirty="0" smtClean="0">
                <a:effectLst/>
                <a:latin typeface="Times New Roman" charset="0"/>
                <a:ea typeface="ＭＳ 明朝" charset="-128"/>
              </a:rPr>
              <a:t>Shields, P. &amp; </a:t>
            </a:r>
            <a:r>
              <a:rPr lang="en-US" sz="1200" dirty="0" err="1" smtClean="0">
                <a:effectLst/>
                <a:latin typeface="Times New Roman" charset="0"/>
                <a:ea typeface="ＭＳ 明朝" charset="-128"/>
              </a:rPr>
              <a:t>Rangarajan</a:t>
            </a:r>
            <a:r>
              <a:rPr lang="en-US" sz="1200" dirty="0" smtClean="0">
                <a:effectLst/>
                <a:latin typeface="Times New Roman" charset="0"/>
                <a:ea typeface="ＭＳ 明朝" charset="-128"/>
              </a:rPr>
              <a:t>, N. (2011). Public Service Professionals: The Legacy of Florence Nightingale, Mary Livermore and Jane Addams. In </a:t>
            </a:r>
            <a:r>
              <a:rPr lang="en-US" sz="1200" dirty="0" err="1" smtClean="0">
                <a:effectLst/>
                <a:latin typeface="Times New Roman" charset="0"/>
                <a:ea typeface="ＭＳ 明朝" charset="-128"/>
              </a:rPr>
              <a:t>Menzel</a:t>
            </a:r>
            <a:r>
              <a:rPr lang="en-US" sz="1200" dirty="0" smtClean="0">
                <a:effectLst/>
                <a:latin typeface="Times New Roman" charset="0"/>
                <a:ea typeface="ＭＳ 明朝" charset="-128"/>
              </a:rPr>
              <a:t>, D. &amp; White, H. (Eds.) </a:t>
            </a:r>
            <a:r>
              <a:rPr lang="en-US" sz="1200" i="1" dirty="0" smtClean="0">
                <a:effectLst/>
                <a:latin typeface="Times New Roman" charset="0"/>
                <a:ea typeface="ＭＳ 明朝" charset="-128"/>
              </a:rPr>
              <a:t>The State of Public Administration: Issues, Challenges and Opportunity</a:t>
            </a:r>
            <a:r>
              <a:rPr lang="en-US" sz="1200" dirty="0" smtClean="0">
                <a:effectLst/>
                <a:latin typeface="Times New Roman" charset="0"/>
                <a:ea typeface="ＭＳ 明朝" charset="-128"/>
              </a:rPr>
              <a:t>. 36-53. New York: M.E. Sharpe.</a:t>
            </a:r>
          </a:p>
        </p:txBody>
      </p:sp>
    </p:spTree>
    <p:extLst>
      <p:ext uri="{BB962C8B-B14F-4D97-AF65-F5344CB8AC3E}">
        <p14:creationId xmlns:p14="http://schemas.microsoft.com/office/powerpoint/2010/main" val="192829746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7457" y="562098"/>
            <a:ext cx="10602686" cy="1938992"/>
          </a:xfrm>
          <a:prstGeom prst="rect">
            <a:avLst/>
          </a:prstGeom>
        </p:spPr>
        <p:txBody>
          <a:bodyPr wrap="square">
            <a:spAutoFit/>
          </a:bodyPr>
          <a:lstStyle/>
          <a:p>
            <a:pPr marL="457200" marR="0" indent="-457200">
              <a:lnSpc>
                <a:spcPct val="200000"/>
              </a:lnSpc>
              <a:spcBef>
                <a:spcPts val="0"/>
              </a:spcBef>
              <a:spcAft>
                <a:spcPts val="0"/>
              </a:spcAft>
            </a:pPr>
            <a:r>
              <a:rPr lang="en-US" sz="1200" dirty="0" smtClean="0">
                <a:effectLst/>
                <a:latin typeface="Times New Roman" charset="0"/>
                <a:ea typeface="ＭＳ 明朝" charset="-128"/>
              </a:rPr>
              <a:t>Shields, P. &amp; </a:t>
            </a:r>
            <a:r>
              <a:rPr lang="en-US" sz="1200" dirty="0" err="1" smtClean="0">
                <a:effectLst/>
                <a:latin typeface="Times New Roman" charset="0"/>
                <a:ea typeface="ＭＳ 明朝" charset="-128"/>
              </a:rPr>
              <a:t>Soeters</a:t>
            </a:r>
            <a:r>
              <a:rPr lang="en-US" sz="1200" dirty="0" smtClean="0">
                <a:effectLst/>
                <a:latin typeface="Times New Roman" charset="0"/>
                <a:ea typeface="ＭＳ 明朝" charset="-128"/>
              </a:rPr>
              <a:t>, J. (2013). Pragmatism, peacekeeping and the constabulary force. In Ralston (Ed.)</a:t>
            </a:r>
            <a:r>
              <a:rPr lang="en-US" sz="1200" i="1" dirty="0" smtClean="0">
                <a:effectLst/>
                <a:latin typeface="Times New Roman" charset="0"/>
                <a:ea typeface="ＭＳ 明朝" charset="-128"/>
              </a:rPr>
              <a:t> A Bold New World: Essays on Philosophical Pragmatism and International Relations</a:t>
            </a:r>
            <a:r>
              <a:rPr lang="en-US" sz="1200" dirty="0" smtClean="0">
                <a:effectLst/>
                <a:latin typeface="Times New Roman" charset="0"/>
                <a:ea typeface="ＭＳ 明朝" charset="-128"/>
              </a:rPr>
              <a:t>. 87-110. New York: Lexington Books.</a:t>
            </a:r>
          </a:p>
          <a:p>
            <a:pPr marL="457200" marR="0" indent="-457200">
              <a:lnSpc>
                <a:spcPct val="200000"/>
              </a:lnSpc>
              <a:spcBef>
                <a:spcPts val="0"/>
              </a:spcBef>
              <a:spcAft>
                <a:spcPts val="0"/>
              </a:spcAft>
            </a:pPr>
            <a:r>
              <a:rPr lang="en-US" sz="1200" dirty="0" smtClean="0">
                <a:latin typeface="Times New Roman" charset="0"/>
                <a:ea typeface="ＭＳ 明朝" charset="-128"/>
              </a:rPr>
              <a:t>Shields, P &amp; </a:t>
            </a:r>
            <a:r>
              <a:rPr lang="en-US" sz="1200" dirty="0" err="1" smtClean="0">
                <a:latin typeface="Times New Roman" charset="0"/>
                <a:ea typeface="ＭＳ 明朝" charset="-128"/>
              </a:rPr>
              <a:t>Soeters</a:t>
            </a:r>
            <a:r>
              <a:rPr lang="en-US" sz="1200" dirty="0" smtClean="0">
                <a:latin typeface="Times New Roman" charset="0"/>
                <a:ea typeface="ＭＳ 明朝" charset="-128"/>
              </a:rPr>
              <a:t>, J. (2017). </a:t>
            </a:r>
            <a:r>
              <a:rPr lang="en-US" sz="1200" dirty="0" err="1" smtClean="0">
                <a:latin typeface="Times New Roman" charset="0"/>
                <a:ea typeface="ＭＳ 明朝" charset="-128"/>
              </a:rPr>
              <a:t>Peaceweaving</a:t>
            </a:r>
            <a:r>
              <a:rPr lang="en-US" sz="1200" dirty="0" smtClean="0">
                <a:latin typeface="Times New Roman" charset="0"/>
                <a:ea typeface="ＭＳ 明朝" charset="-128"/>
              </a:rPr>
              <a:t>: Jane Addams, Positive Peace and Public Administration.  </a:t>
            </a:r>
            <a:r>
              <a:rPr lang="en-US" sz="1200" i="1" dirty="0" smtClean="0">
                <a:latin typeface="Times New Roman" charset="0"/>
                <a:ea typeface="ＭＳ 明朝" charset="-128"/>
              </a:rPr>
              <a:t>American Review of Public Administration</a:t>
            </a:r>
          </a:p>
          <a:p>
            <a:pPr marL="457200" marR="0" indent="-457200">
              <a:lnSpc>
                <a:spcPct val="200000"/>
              </a:lnSpc>
              <a:spcBef>
                <a:spcPts val="0"/>
              </a:spcBef>
              <a:spcAft>
                <a:spcPts val="0"/>
              </a:spcAft>
            </a:pPr>
            <a:r>
              <a:rPr lang="en-US" sz="1200" dirty="0" smtClean="0">
                <a:effectLst/>
                <a:latin typeface="Times New Roman" charset="0"/>
                <a:ea typeface="ＭＳ 明朝" charset="-128"/>
              </a:rPr>
              <a:t>Shields, P. (2017</a:t>
            </a:r>
            <a:r>
              <a:rPr lang="en-US" sz="1200" i="1" dirty="0" smtClean="0">
                <a:effectLst/>
                <a:latin typeface="Times New Roman" charset="0"/>
                <a:ea typeface="ＭＳ 明朝" charset="-128"/>
              </a:rPr>
              <a:t>). Jane Addams: Progressive Pioneer pf Peace, Philosophy, Sociology, Social Work and Public Administration. </a:t>
            </a:r>
            <a:r>
              <a:rPr lang="en-US" sz="1200" dirty="0" smtClean="0">
                <a:effectLst/>
                <a:latin typeface="Times New Roman" charset="0"/>
                <a:ea typeface="ＭＳ 明朝" charset="-128"/>
              </a:rPr>
              <a:t>New York, Springer</a:t>
            </a:r>
          </a:p>
          <a:p>
            <a:pPr marL="457200" marR="0" indent="-457200">
              <a:lnSpc>
                <a:spcPct val="200000"/>
              </a:lnSpc>
              <a:spcBef>
                <a:spcPts val="0"/>
              </a:spcBef>
              <a:spcAft>
                <a:spcPts val="0"/>
              </a:spcAft>
            </a:pPr>
            <a:r>
              <a:rPr lang="en-US" sz="1200" dirty="0" err="1" smtClean="0">
                <a:effectLst/>
                <a:latin typeface="Times New Roman" charset="0"/>
                <a:ea typeface="ＭＳ 明朝" charset="-128"/>
              </a:rPr>
              <a:t>Skocpol</a:t>
            </a:r>
            <a:r>
              <a:rPr lang="en-US" sz="1200" dirty="0" smtClean="0">
                <a:effectLst/>
                <a:latin typeface="Times New Roman" charset="0"/>
                <a:ea typeface="ＭＳ 明朝" charset="-128"/>
              </a:rPr>
              <a:t>, T. (1995). </a:t>
            </a:r>
            <a:r>
              <a:rPr lang="en-US" sz="1200" i="1" dirty="0" smtClean="0">
                <a:effectLst/>
                <a:latin typeface="Times New Roman" charset="0"/>
                <a:ea typeface="ＭＳ 明朝" charset="-128"/>
              </a:rPr>
              <a:t>Protecting soldiers and mothers: The political origins of social policy in the United States</a:t>
            </a:r>
            <a:r>
              <a:rPr lang="en-US" sz="1200" dirty="0" smtClean="0">
                <a:effectLst/>
                <a:latin typeface="Times New Roman" charset="0"/>
                <a:ea typeface="ＭＳ 明朝" charset="-128"/>
              </a:rPr>
              <a:t>. Cambridge, MA: Harvard University Press.</a:t>
            </a:r>
            <a:endParaRPr lang="en-US" sz="1200" dirty="0">
              <a:effectLst/>
              <a:latin typeface="Times New Roman" charset="0"/>
              <a:ea typeface="ＭＳ 明朝" charset="-128"/>
            </a:endParaRPr>
          </a:p>
        </p:txBody>
      </p:sp>
    </p:spTree>
    <p:extLst>
      <p:ext uri="{BB962C8B-B14F-4D97-AF65-F5344CB8AC3E}">
        <p14:creationId xmlns:p14="http://schemas.microsoft.com/office/powerpoint/2010/main" val="75888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07734" y="959557"/>
            <a:ext cx="5809628" cy="646331"/>
          </a:xfrm>
          <a:prstGeom prst="rect">
            <a:avLst/>
          </a:prstGeom>
          <a:noFill/>
        </p:spPr>
        <p:txBody>
          <a:bodyPr wrap="none" rtlCol="0">
            <a:spAutoFit/>
          </a:bodyPr>
          <a:lstStyle/>
          <a:p>
            <a:r>
              <a:rPr lang="en-US" sz="3600" dirty="0"/>
              <a:t>Leader Settlement Movement</a:t>
            </a:r>
            <a:endParaRPr lang="en-US" sz="3600" dirty="0"/>
          </a:p>
        </p:txBody>
      </p:sp>
      <p:pic>
        <p:nvPicPr>
          <p:cNvPr id="3" name="Picture 2"/>
          <p:cNvPicPr>
            <a:picLocks noChangeAspect="1"/>
          </p:cNvPicPr>
          <p:nvPr/>
        </p:nvPicPr>
        <p:blipFill>
          <a:blip r:embed="rId2"/>
          <a:stretch>
            <a:fillRect/>
          </a:stretch>
        </p:blipFill>
        <p:spPr>
          <a:xfrm>
            <a:off x="7503582" y="1644977"/>
            <a:ext cx="2679664" cy="2306135"/>
          </a:xfrm>
          <a:prstGeom prst="rect">
            <a:avLst/>
          </a:prstGeom>
        </p:spPr>
      </p:pic>
      <p:sp>
        <p:nvSpPr>
          <p:cNvPr id="5" name="TextBox 4"/>
          <p:cNvSpPr txBox="1"/>
          <p:nvPr/>
        </p:nvSpPr>
        <p:spPr>
          <a:xfrm>
            <a:off x="3081581" y="1968286"/>
            <a:ext cx="1965803" cy="461665"/>
          </a:xfrm>
          <a:prstGeom prst="rect">
            <a:avLst/>
          </a:prstGeom>
          <a:noFill/>
        </p:spPr>
        <p:txBody>
          <a:bodyPr wrap="none" rtlCol="0">
            <a:spAutoFit/>
          </a:bodyPr>
          <a:lstStyle/>
          <a:p>
            <a:r>
              <a:rPr lang="en-US" sz="2400" dirty="0"/>
              <a:t>1880s – 1920s</a:t>
            </a:r>
            <a:endParaRPr lang="en-US" sz="2400" dirty="0"/>
          </a:p>
        </p:txBody>
      </p:sp>
      <p:sp>
        <p:nvSpPr>
          <p:cNvPr id="6" name="TextBox 5"/>
          <p:cNvSpPr txBox="1"/>
          <p:nvPr/>
        </p:nvSpPr>
        <p:spPr>
          <a:xfrm>
            <a:off x="8217582" y="4026666"/>
            <a:ext cx="2356948" cy="646331"/>
          </a:xfrm>
          <a:prstGeom prst="rect">
            <a:avLst/>
          </a:prstGeom>
          <a:noFill/>
        </p:spPr>
        <p:txBody>
          <a:bodyPr wrap="none" rtlCol="0">
            <a:spAutoFit/>
          </a:bodyPr>
          <a:lstStyle/>
          <a:p>
            <a:r>
              <a:rPr lang="en-US" dirty="0"/>
              <a:t>Inspired by trip to</a:t>
            </a:r>
          </a:p>
          <a:p>
            <a:r>
              <a:rPr lang="en-US" dirty="0"/>
              <a:t>England’s Toynbee Hall</a:t>
            </a:r>
            <a:endParaRPr lang="en-US" dirty="0"/>
          </a:p>
        </p:txBody>
      </p:sp>
      <p:sp>
        <p:nvSpPr>
          <p:cNvPr id="7" name="TextBox 6"/>
          <p:cNvSpPr txBox="1"/>
          <p:nvPr/>
        </p:nvSpPr>
        <p:spPr>
          <a:xfrm>
            <a:off x="7929300" y="5066784"/>
            <a:ext cx="2738700" cy="369332"/>
          </a:xfrm>
          <a:prstGeom prst="rect">
            <a:avLst/>
          </a:prstGeom>
          <a:noFill/>
        </p:spPr>
        <p:txBody>
          <a:bodyPr wrap="none" rtlCol="0">
            <a:spAutoFit/>
          </a:bodyPr>
          <a:lstStyle/>
          <a:p>
            <a:r>
              <a:rPr lang="en-US" dirty="0"/>
              <a:t>Top Down model of reform</a:t>
            </a:r>
            <a:endParaRPr lang="en-US" dirty="0"/>
          </a:p>
        </p:txBody>
      </p:sp>
      <p:sp>
        <p:nvSpPr>
          <p:cNvPr id="8" name="TextBox 7"/>
          <p:cNvSpPr txBox="1"/>
          <p:nvPr/>
        </p:nvSpPr>
        <p:spPr>
          <a:xfrm>
            <a:off x="1745638" y="2887682"/>
            <a:ext cx="4824558" cy="3970318"/>
          </a:xfrm>
          <a:prstGeom prst="rect">
            <a:avLst/>
          </a:prstGeom>
          <a:noFill/>
        </p:spPr>
        <p:txBody>
          <a:bodyPr wrap="none" rtlCol="0">
            <a:spAutoFit/>
          </a:bodyPr>
          <a:lstStyle/>
          <a:p>
            <a:r>
              <a:rPr lang="en-US" sz="2800" dirty="0"/>
              <a:t>Problems of </a:t>
            </a:r>
          </a:p>
          <a:p>
            <a:r>
              <a:rPr lang="en-US" sz="2800" dirty="0"/>
              <a:t>Industrialization &amp; Urbanization</a:t>
            </a:r>
          </a:p>
          <a:p>
            <a:endParaRPr lang="en-US" sz="2800" dirty="0"/>
          </a:p>
          <a:p>
            <a:r>
              <a:rPr lang="en-US" sz="2800" dirty="0"/>
              <a:t>Poverty</a:t>
            </a:r>
          </a:p>
          <a:p>
            <a:r>
              <a:rPr lang="en-US" sz="2800" dirty="0"/>
              <a:t>Health – Sanitation</a:t>
            </a:r>
          </a:p>
          <a:p>
            <a:r>
              <a:rPr lang="en-US" sz="2800" dirty="0"/>
              <a:t>Health – Industrial accidents</a:t>
            </a:r>
            <a:br>
              <a:rPr lang="en-US" sz="2800" dirty="0"/>
            </a:br>
            <a:r>
              <a:rPr lang="en-US" sz="2800" dirty="0"/>
              <a:t>	</a:t>
            </a:r>
          </a:p>
          <a:p>
            <a:r>
              <a:rPr lang="en-US" sz="2800" dirty="0"/>
              <a:t>Education</a:t>
            </a:r>
            <a:endParaRPr lang="en-US" sz="2800" dirty="0"/>
          </a:p>
          <a:p>
            <a:endParaRPr lang="en-US" sz="2800" dirty="0"/>
          </a:p>
        </p:txBody>
      </p:sp>
    </p:spTree>
    <p:extLst>
      <p:ext uri="{BB962C8B-B14F-4D97-AF65-F5344CB8AC3E}">
        <p14:creationId xmlns:p14="http://schemas.microsoft.com/office/powerpoint/2010/main" val="1654671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838862" y="2288526"/>
            <a:ext cx="3372818" cy="2955232"/>
          </a:xfrm>
          <a:prstGeom prst="rect">
            <a:avLst/>
          </a:prstGeom>
        </p:spPr>
      </p:pic>
      <p:sp>
        <p:nvSpPr>
          <p:cNvPr id="4" name="TextBox 3"/>
          <p:cNvSpPr txBox="1"/>
          <p:nvPr/>
        </p:nvSpPr>
        <p:spPr>
          <a:xfrm>
            <a:off x="7143300" y="5464673"/>
            <a:ext cx="3068381" cy="923330"/>
          </a:xfrm>
          <a:prstGeom prst="rect">
            <a:avLst/>
          </a:prstGeom>
          <a:noFill/>
        </p:spPr>
        <p:txBody>
          <a:bodyPr wrap="none" rtlCol="0">
            <a:spAutoFit/>
          </a:bodyPr>
          <a:lstStyle/>
          <a:p>
            <a:r>
              <a:rPr lang="en-US" dirty="0"/>
              <a:t>Hull House </a:t>
            </a:r>
            <a:r>
              <a:rPr lang="en-US" dirty="0"/>
              <a:t>–</a:t>
            </a:r>
          </a:p>
          <a:p>
            <a:r>
              <a:rPr lang="en-US" dirty="0"/>
              <a:t> </a:t>
            </a:r>
            <a:r>
              <a:rPr lang="en-US" dirty="0">
                <a:solidFill>
                  <a:srgbClr val="C00000"/>
                </a:solidFill>
              </a:rPr>
              <a:t>Settlement Workers </a:t>
            </a:r>
            <a:r>
              <a:rPr lang="en-US" dirty="0"/>
              <a:t>gathering</a:t>
            </a:r>
          </a:p>
          <a:p>
            <a:r>
              <a:rPr lang="en-US" dirty="0"/>
              <a:t> </a:t>
            </a:r>
            <a:r>
              <a:rPr lang="en-US" dirty="0"/>
              <a:t>1920</a:t>
            </a:r>
          </a:p>
        </p:txBody>
      </p:sp>
      <p:sp>
        <p:nvSpPr>
          <p:cNvPr id="6" name="TextBox 5"/>
          <p:cNvSpPr txBox="1"/>
          <p:nvPr/>
        </p:nvSpPr>
        <p:spPr>
          <a:xfrm>
            <a:off x="6681874" y="866524"/>
            <a:ext cx="3529807" cy="707886"/>
          </a:xfrm>
          <a:prstGeom prst="rect">
            <a:avLst/>
          </a:prstGeom>
          <a:noFill/>
        </p:spPr>
        <p:txBody>
          <a:bodyPr wrap="none" rtlCol="0">
            <a:spAutoFit/>
          </a:bodyPr>
          <a:lstStyle/>
          <a:p>
            <a:r>
              <a:rPr lang="en-US" sz="4000" dirty="0"/>
              <a:t>Hull </a:t>
            </a:r>
            <a:r>
              <a:rPr lang="en-US" sz="4000" dirty="0"/>
              <a:t>House </a:t>
            </a:r>
            <a:r>
              <a:rPr lang="en-US" sz="2000" dirty="0"/>
              <a:t>(</a:t>
            </a:r>
            <a:r>
              <a:rPr lang="en-US" sz="2000" dirty="0"/>
              <a:t>C</a:t>
            </a:r>
            <a:r>
              <a:rPr lang="en-US" sz="2000" dirty="0"/>
              <a:t>hicago)</a:t>
            </a:r>
            <a:endParaRPr lang="en-US" sz="2000" dirty="0"/>
          </a:p>
        </p:txBody>
      </p:sp>
      <p:sp>
        <p:nvSpPr>
          <p:cNvPr id="5" name="TextBox 4"/>
          <p:cNvSpPr txBox="1"/>
          <p:nvPr/>
        </p:nvSpPr>
        <p:spPr>
          <a:xfrm>
            <a:off x="2247061" y="4633677"/>
            <a:ext cx="3177072" cy="830997"/>
          </a:xfrm>
          <a:prstGeom prst="rect">
            <a:avLst/>
          </a:prstGeom>
          <a:noFill/>
        </p:spPr>
        <p:txBody>
          <a:bodyPr wrap="none" rtlCol="0">
            <a:spAutoFit/>
          </a:bodyPr>
          <a:lstStyle/>
          <a:p>
            <a:r>
              <a:rPr lang="en-US" sz="2400" dirty="0"/>
              <a:t>Immigrant Community</a:t>
            </a:r>
          </a:p>
          <a:p>
            <a:r>
              <a:rPr lang="en-US" sz="2400" dirty="0"/>
              <a:t>Lab – conflict resolution</a:t>
            </a:r>
          </a:p>
        </p:txBody>
      </p:sp>
      <p:pic>
        <p:nvPicPr>
          <p:cNvPr id="8" name="Picture 7"/>
          <p:cNvPicPr>
            <a:picLocks noChangeAspect="1"/>
          </p:cNvPicPr>
          <p:nvPr/>
        </p:nvPicPr>
        <p:blipFill>
          <a:blip r:embed="rId3"/>
          <a:stretch>
            <a:fillRect/>
          </a:stretch>
        </p:blipFill>
        <p:spPr>
          <a:xfrm>
            <a:off x="1922819" y="711201"/>
            <a:ext cx="3585238" cy="3277932"/>
          </a:xfrm>
          <a:prstGeom prst="rect">
            <a:avLst/>
          </a:prstGeom>
        </p:spPr>
      </p:pic>
      <p:sp>
        <p:nvSpPr>
          <p:cNvPr id="2" name="TextBox 1"/>
          <p:cNvSpPr txBox="1"/>
          <p:nvPr/>
        </p:nvSpPr>
        <p:spPr>
          <a:xfrm>
            <a:off x="2074030" y="5708859"/>
            <a:ext cx="3759563" cy="461665"/>
          </a:xfrm>
          <a:prstGeom prst="rect">
            <a:avLst/>
          </a:prstGeom>
          <a:noFill/>
        </p:spPr>
        <p:txBody>
          <a:bodyPr wrap="none" rtlCol="0">
            <a:spAutoFit/>
          </a:bodyPr>
          <a:lstStyle/>
          <a:p>
            <a:r>
              <a:rPr lang="en-US" sz="2400" dirty="0"/>
              <a:t>Bottoms up model of reform</a:t>
            </a:r>
            <a:endParaRPr lang="en-US" sz="2400" dirty="0"/>
          </a:p>
        </p:txBody>
      </p:sp>
    </p:spTree>
    <p:extLst>
      <p:ext uri="{BB962C8B-B14F-4D97-AF65-F5344CB8AC3E}">
        <p14:creationId xmlns:p14="http://schemas.microsoft.com/office/powerpoint/2010/main" val="145915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12972" y="850901"/>
            <a:ext cx="4155029" cy="5355313"/>
          </a:xfrm>
          <a:prstGeom prst="rect">
            <a:avLst/>
          </a:prstGeom>
          <a:noFill/>
        </p:spPr>
        <p:txBody>
          <a:bodyPr wrap="none" rtlCol="0">
            <a:spAutoFit/>
          </a:bodyPr>
          <a:lstStyle/>
          <a:p>
            <a:r>
              <a:rPr lang="en-US" dirty="0"/>
              <a:t>drama classes, </a:t>
            </a:r>
            <a:endParaRPr lang="en-US" dirty="0"/>
          </a:p>
          <a:p>
            <a:r>
              <a:rPr lang="en-US" dirty="0"/>
              <a:t>day </a:t>
            </a:r>
            <a:r>
              <a:rPr lang="en-US" dirty="0"/>
              <a:t>care programs, </a:t>
            </a:r>
            <a:endParaRPr lang="en-US" dirty="0"/>
          </a:p>
          <a:p>
            <a:r>
              <a:rPr lang="en-US" dirty="0"/>
              <a:t>coffee house/theater</a:t>
            </a:r>
            <a:r>
              <a:rPr lang="en-US" dirty="0"/>
              <a:t>, </a:t>
            </a:r>
            <a:endParaRPr lang="en-US" dirty="0"/>
          </a:p>
          <a:p>
            <a:r>
              <a:rPr lang="en-US" dirty="0"/>
              <a:t>art and labor </a:t>
            </a:r>
            <a:r>
              <a:rPr lang="en-US" dirty="0"/>
              <a:t>museum, </a:t>
            </a:r>
            <a:endParaRPr lang="en-US" dirty="0"/>
          </a:p>
          <a:p>
            <a:r>
              <a:rPr lang="en-US" dirty="0"/>
              <a:t>Sunday </a:t>
            </a:r>
            <a:r>
              <a:rPr lang="en-US" dirty="0"/>
              <a:t>concerts, </a:t>
            </a:r>
            <a:endParaRPr lang="en-US" dirty="0"/>
          </a:p>
          <a:p>
            <a:r>
              <a:rPr lang="en-US" dirty="0"/>
              <a:t>choir</a:t>
            </a:r>
            <a:r>
              <a:rPr lang="en-US" dirty="0"/>
              <a:t>, </a:t>
            </a:r>
            <a:endParaRPr lang="en-US" dirty="0"/>
          </a:p>
          <a:p>
            <a:r>
              <a:rPr lang="en-US" dirty="0"/>
              <a:t>over </a:t>
            </a:r>
            <a:r>
              <a:rPr lang="en-US" dirty="0"/>
              <a:t>25 clubs, </a:t>
            </a:r>
            <a:endParaRPr lang="en-US" dirty="0"/>
          </a:p>
          <a:p>
            <a:r>
              <a:rPr lang="en-US" dirty="0"/>
              <a:t>meeting </a:t>
            </a:r>
            <a:r>
              <a:rPr lang="en-US" dirty="0"/>
              <a:t>rooms for organized labor, </a:t>
            </a:r>
            <a:endParaRPr lang="en-US" dirty="0"/>
          </a:p>
          <a:p>
            <a:r>
              <a:rPr lang="en-US" dirty="0"/>
              <a:t>cooperative </a:t>
            </a:r>
            <a:r>
              <a:rPr lang="en-US" dirty="0"/>
              <a:t>apartments for young </a:t>
            </a:r>
            <a:r>
              <a:rPr lang="en-US" dirty="0"/>
              <a:t>women</a:t>
            </a:r>
          </a:p>
          <a:p>
            <a:r>
              <a:rPr lang="en-US" dirty="0"/>
              <a:t>College Extension courses</a:t>
            </a:r>
          </a:p>
          <a:p>
            <a:r>
              <a:rPr lang="en-US" dirty="0"/>
              <a:t>Voter Registration</a:t>
            </a:r>
          </a:p>
          <a:p>
            <a:r>
              <a:rPr lang="en-US" dirty="0"/>
              <a:t>Speaker series….</a:t>
            </a:r>
          </a:p>
          <a:p>
            <a:endParaRPr lang="en-US" dirty="0"/>
          </a:p>
          <a:p>
            <a:r>
              <a:rPr lang="en-US" b="1" dirty="0"/>
              <a:t>first </a:t>
            </a:r>
            <a:r>
              <a:rPr lang="en-US" b="1" dirty="0"/>
              <a:t>in Chicago to establish a public </a:t>
            </a:r>
            <a:endParaRPr lang="en-US" b="1" dirty="0"/>
          </a:p>
          <a:p>
            <a:r>
              <a:rPr lang="en-US" dirty="0"/>
              <a:t>bath,</a:t>
            </a:r>
          </a:p>
          <a:p>
            <a:r>
              <a:rPr lang="en-US" dirty="0"/>
              <a:t>gymnasium</a:t>
            </a:r>
            <a:r>
              <a:rPr lang="en-US" dirty="0"/>
              <a:t>, </a:t>
            </a:r>
            <a:endParaRPr lang="en-US" dirty="0"/>
          </a:p>
          <a:p>
            <a:r>
              <a:rPr lang="en-US" dirty="0"/>
              <a:t>kitchen</a:t>
            </a:r>
            <a:r>
              <a:rPr lang="en-US" dirty="0"/>
              <a:t>, </a:t>
            </a:r>
            <a:endParaRPr lang="en-US" dirty="0"/>
          </a:p>
          <a:p>
            <a:r>
              <a:rPr lang="en-US" dirty="0"/>
              <a:t>playground</a:t>
            </a:r>
            <a:r>
              <a:rPr lang="en-US" dirty="0"/>
              <a:t>, </a:t>
            </a:r>
            <a:endParaRPr lang="en-US" dirty="0"/>
          </a:p>
          <a:p>
            <a:r>
              <a:rPr lang="en-US" dirty="0"/>
              <a:t> </a:t>
            </a:r>
            <a:r>
              <a:rPr lang="en-US" dirty="0"/>
              <a:t>swimming pool.</a:t>
            </a:r>
          </a:p>
        </p:txBody>
      </p:sp>
      <p:sp>
        <p:nvSpPr>
          <p:cNvPr id="4" name="TextBox 3"/>
          <p:cNvSpPr txBox="1"/>
          <p:nvPr/>
        </p:nvSpPr>
        <p:spPr>
          <a:xfrm>
            <a:off x="6743700" y="177801"/>
            <a:ext cx="2815194" cy="461665"/>
          </a:xfrm>
          <a:prstGeom prst="rect">
            <a:avLst/>
          </a:prstGeom>
          <a:noFill/>
        </p:spPr>
        <p:txBody>
          <a:bodyPr wrap="none" rtlCol="0">
            <a:spAutoFit/>
          </a:bodyPr>
          <a:lstStyle/>
          <a:p>
            <a:r>
              <a:rPr lang="en-US" sz="2400" dirty="0"/>
              <a:t>Hull House Activities </a:t>
            </a:r>
            <a:endParaRPr lang="en-US" sz="2400" dirty="0"/>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24001" y="1"/>
            <a:ext cx="4568904" cy="6858000"/>
          </a:xfrm>
          <a:prstGeom prst="rect">
            <a:avLst/>
          </a:prstGeom>
        </p:spPr>
      </p:pic>
    </p:spTree>
    <p:extLst>
      <p:ext uri="{BB962C8B-B14F-4D97-AF65-F5344CB8AC3E}">
        <p14:creationId xmlns:p14="http://schemas.microsoft.com/office/powerpoint/2010/main" val="2122446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4150</TotalTime>
  <Words>1767</Words>
  <Application>Microsoft Macintosh PowerPoint</Application>
  <PresentationFormat>Widescreen</PresentationFormat>
  <Paragraphs>385</Paragraphs>
  <Slides>69</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69</vt:i4>
      </vt:variant>
    </vt:vector>
  </HeadingPairs>
  <TitlesOfParts>
    <vt:vector size="78" baseType="lpstr">
      <vt:lpstr>Ayuthaya</vt:lpstr>
      <vt:lpstr>Calibri</vt:lpstr>
      <vt:lpstr>Calibri Light</vt:lpstr>
      <vt:lpstr>Mangal</vt:lpstr>
      <vt:lpstr>ＭＳ 明朝</vt:lpstr>
      <vt:lpstr>Times</vt:lpstr>
      <vt:lpstr>Times New Roman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Shields, Patricia M</dc:creator>
  <cp:lastModifiedBy>Shields, Patricia M</cp:lastModifiedBy>
  <cp:revision>35</cp:revision>
  <dcterms:created xsi:type="dcterms:W3CDTF">2017-09-24T22:16:20Z</dcterms:created>
  <dcterms:modified xsi:type="dcterms:W3CDTF">2017-09-27T19:26:47Z</dcterms:modified>
</cp:coreProperties>
</file>