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2"/>
    <p:sldMasterId id="2147483684" r:id="rId3"/>
    <p:sldMasterId id="2147483694" r:id="rId4"/>
    <p:sldMasterId id="2147483704" r:id="rId5"/>
  </p:sldMasterIdLst>
  <p:notesMasterIdLst>
    <p:notesMasterId r:id="rId85"/>
  </p:notesMasterIdLst>
  <p:handoutMasterIdLst>
    <p:handoutMasterId r:id="rId86"/>
  </p:handoutMasterIdLst>
  <p:sldIdLst>
    <p:sldId id="455" r:id="rId6"/>
    <p:sldId id="447" r:id="rId7"/>
    <p:sldId id="448" r:id="rId8"/>
    <p:sldId id="449" r:id="rId9"/>
    <p:sldId id="450" r:id="rId10"/>
    <p:sldId id="451" r:id="rId11"/>
    <p:sldId id="452" r:id="rId12"/>
    <p:sldId id="453" r:id="rId13"/>
    <p:sldId id="454" r:id="rId14"/>
    <p:sldId id="446" r:id="rId15"/>
    <p:sldId id="358" r:id="rId16"/>
    <p:sldId id="379" r:id="rId17"/>
    <p:sldId id="356" r:id="rId18"/>
    <p:sldId id="359" r:id="rId19"/>
    <p:sldId id="362" r:id="rId20"/>
    <p:sldId id="389" r:id="rId21"/>
    <p:sldId id="363" r:id="rId22"/>
    <p:sldId id="367" r:id="rId23"/>
    <p:sldId id="369" r:id="rId24"/>
    <p:sldId id="370" r:id="rId25"/>
    <p:sldId id="371" r:id="rId26"/>
    <p:sldId id="372" r:id="rId27"/>
    <p:sldId id="374" r:id="rId28"/>
    <p:sldId id="373" r:id="rId29"/>
    <p:sldId id="375" r:id="rId30"/>
    <p:sldId id="380" r:id="rId31"/>
    <p:sldId id="376" r:id="rId32"/>
    <p:sldId id="377" r:id="rId33"/>
    <p:sldId id="387" r:id="rId34"/>
    <p:sldId id="391" r:id="rId35"/>
    <p:sldId id="384" r:id="rId36"/>
    <p:sldId id="383" r:id="rId37"/>
    <p:sldId id="382" r:id="rId38"/>
    <p:sldId id="385" r:id="rId39"/>
    <p:sldId id="395" r:id="rId40"/>
    <p:sldId id="396" r:id="rId41"/>
    <p:sldId id="398" r:id="rId42"/>
    <p:sldId id="399" r:id="rId43"/>
    <p:sldId id="400" r:id="rId44"/>
    <p:sldId id="402" r:id="rId45"/>
    <p:sldId id="403" r:id="rId46"/>
    <p:sldId id="404" r:id="rId47"/>
    <p:sldId id="405" r:id="rId48"/>
    <p:sldId id="407" r:id="rId49"/>
    <p:sldId id="408" r:id="rId50"/>
    <p:sldId id="410" r:id="rId51"/>
    <p:sldId id="390" r:id="rId52"/>
    <p:sldId id="412" r:id="rId53"/>
    <p:sldId id="413" r:id="rId54"/>
    <p:sldId id="414" r:id="rId55"/>
    <p:sldId id="415" r:id="rId56"/>
    <p:sldId id="411" r:id="rId57"/>
    <p:sldId id="386" r:id="rId58"/>
    <p:sldId id="427" r:id="rId59"/>
    <p:sldId id="428" r:id="rId60"/>
    <p:sldId id="429" r:id="rId61"/>
    <p:sldId id="416" r:id="rId62"/>
    <p:sldId id="430" r:id="rId63"/>
    <p:sldId id="392" r:id="rId64"/>
    <p:sldId id="381" r:id="rId65"/>
    <p:sldId id="335" r:id="rId66"/>
    <p:sldId id="331" r:id="rId67"/>
    <p:sldId id="424" r:id="rId68"/>
    <p:sldId id="431" r:id="rId69"/>
    <p:sldId id="457" r:id="rId70"/>
    <p:sldId id="421" r:id="rId71"/>
    <p:sldId id="425" r:id="rId72"/>
    <p:sldId id="435" r:id="rId73"/>
    <p:sldId id="436" r:id="rId74"/>
    <p:sldId id="437" r:id="rId75"/>
    <p:sldId id="423" r:id="rId76"/>
    <p:sldId id="438" r:id="rId77"/>
    <p:sldId id="439" r:id="rId78"/>
    <p:sldId id="442" r:id="rId79"/>
    <p:sldId id="443" r:id="rId80"/>
    <p:sldId id="444" r:id="rId81"/>
    <p:sldId id="445" r:id="rId82"/>
    <p:sldId id="456" r:id="rId83"/>
    <p:sldId id="323" r:id="rId84"/>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9B5A"/>
    <a:srgbClr val="3B1418"/>
    <a:srgbClr val="660066"/>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216" autoAdjust="0"/>
    <p:restoredTop sz="69332"/>
  </p:normalViewPr>
  <p:slideViewPr>
    <p:cSldViewPr snapToGrid="0">
      <p:cViewPr varScale="1">
        <p:scale>
          <a:sx n="51" d="100"/>
          <a:sy n="51" d="100"/>
        </p:scale>
        <p:origin x="1080" y="192"/>
      </p:cViewPr>
      <p:guideLst>
        <p:guide orient="horz" pos="2160"/>
        <p:guide pos="3840"/>
      </p:guideLst>
    </p:cSldViewPr>
  </p:slideViewPr>
  <p:notesTextViewPr>
    <p:cViewPr>
      <p:scale>
        <a:sx n="3" d="2"/>
        <a:sy n="3" d="2"/>
      </p:scale>
      <p:origin x="0" y="0"/>
    </p:cViewPr>
  </p:notesTextViewPr>
  <p:notesViewPr>
    <p:cSldViewPr snapToGrid="0">
      <p:cViewPr varScale="1">
        <p:scale>
          <a:sx n="76" d="100"/>
          <a:sy n="76" d="100"/>
        </p:scale>
        <p:origin x="2538" y="96"/>
      </p:cViewPr>
      <p:guideLst/>
    </p:cSldViewPr>
  </p:notes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slide" Target="slides/slide50.xml"/><Relationship Id="rId56" Type="http://schemas.openxmlformats.org/officeDocument/2006/relationships/slide" Target="slides/slide51.xml"/><Relationship Id="rId57" Type="http://schemas.openxmlformats.org/officeDocument/2006/relationships/slide" Target="slides/slide52.xml"/><Relationship Id="rId58" Type="http://schemas.openxmlformats.org/officeDocument/2006/relationships/slide" Target="slides/slide53.xml"/><Relationship Id="rId59" Type="http://schemas.openxmlformats.org/officeDocument/2006/relationships/slide" Target="slides/slide54.xml"/><Relationship Id="rId70" Type="http://schemas.openxmlformats.org/officeDocument/2006/relationships/slide" Target="slides/slide65.xml"/><Relationship Id="rId71" Type="http://schemas.openxmlformats.org/officeDocument/2006/relationships/slide" Target="slides/slide66.xml"/><Relationship Id="rId72" Type="http://schemas.openxmlformats.org/officeDocument/2006/relationships/slide" Target="slides/slide67.xml"/><Relationship Id="rId73" Type="http://schemas.openxmlformats.org/officeDocument/2006/relationships/slide" Target="slides/slide68.xml"/><Relationship Id="rId74" Type="http://schemas.openxmlformats.org/officeDocument/2006/relationships/slide" Target="slides/slide69.xml"/><Relationship Id="rId75" Type="http://schemas.openxmlformats.org/officeDocument/2006/relationships/slide" Target="slides/slide70.xml"/><Relationship Id="rId76" Type="http://schemas.openxmlformats.org/officeDocument/2006/relationships/slide" Target="slides/slide71.xml"/><Relationship Id="rId77" Type="http://schemas.openxmlformats.org/officeDocument/2006/relationships/slide" Target="slides/slide72.xml"/><Relationship Id="rId78" Type="http://schemas.openxmlformats.org/officeDocument/2006/relationships/slide" Target="slides/slide73.xml"/><Relationship Id="rId79" Type="http://schemas.openxmlformats.org/officeDocument/2006/relationships/slide" Target="slides/slide74.xml"/><Relationship Id="rId90" Type="http://schemas.openxmlformats.org/officeDocument/2006/relationships/tableStyles" Target="tableStyles.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60" Type="http://schemas.openxmlformats.org/officeDocument/2006/relationships/slide" Target="slides/slide55.xml"/><Relationship Id="rId61" Type="http://schemas.openxmlformats.org/officeDocument/2006/relationships/slide" Target="slides/slide56.xml"/><Relationship Id="rId62" Type="http://schemas.openxmlformats.org/officeDocument/2006/relationships/slide" Target="slides/slide57.xml"/><Relationship Id="rId63" Type="http://schemas.openxmlformats.org/officeDocument/2006/relationships/slide" Target="slides/slide58.xml"/><Relationship Id="rId64" Type="http://schemas.openxmlformats.org/officeDocument/2006/relationships/slide" Target="slides/slide59.xml"/><Relationship Id="rId65" Type="http://schemas.openxmlformats.org/officeDocument/2006/relationships/slide" Target="slides/slide60.xml"/><Relationship Id="rId66" Type="http://schemas.openxmlformats.org/officeDocument/2006/relationships/slide" Target="slides/slide61.xml"/><Relationship Id="rId67" Type="http://schemas.openxmlformats.org/officeDocument/2006/relationships/slide" Target="slides/slide62.xml"/><Relationship Id="rId68" Type="http://schemas.openxmlformats.org/officeDocument/2006/relationships/slide" Target="slides/slide63.xml"/><Relationship Id="rId69" Type="http://schemas.openxmlformats.org/officeDocument/2006/relationships/slide" Target="slides/slide64.xml"/><Relationship Id="rId80" Type="http://schemas.openxmlformats.org/officeDocument/2006/relationships/slide" Target="slides/slide75.xml"/><Relationship Id="rId81" Type="http://schemas.openxmlformats.org/officeDocument/2006/relationships/slide" Target="slides/slide76.xml"/><Relationship Id="rId82" Type="http://schemas.openxmlformats.org/officeDocument/2006/relationships/slide" Target="slides/slide77.xml"/><Relationship Id="rId83" Type="http://schemas.openxmlformats.org/officeDocument/2006/relationships/slide" Target="slides/slide78.xml"/><Relationship Id="rId84" Type="http://schemas.openxmlformats.org/officeDocument/2006/relationships/slide" Target="slides/slide79.xml"/><Relationship Id="rId85" Type="http://schemas.openxmlformats.org/officeDocument/2006/relationships/notesMaster" Target="notesMasters/notesMaster1.xml"/><Relationship Id="rId86" Type="http://schemas.openxmlformats.org/officeDocument/2006/relationships/handoutMaster" Target="handoutMasters/handoutMaster1.xml"/><Relationship Id="rId87" Type="http://schemas.openxmlformats.org/officeDocument/2006/relationships/presProps" Target="presProps.xml"/><Relationship Id="rId88" Type="http://schemas.openxmlformats.org/officeDocument/2006/relationships/viewProps" Target="viewProps.xml"/><Relationship Id="rId8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1"/>
            <a:ext cx="4028440" cy="351737"/>
          </a:xfrm>
          <a:prstGeom prst="rect">
            <a:avLst/>
          </a:prstGeom>
        </p:spPr>
        <p:txBody>
          <a:bodyPr vert="horz" lIns="93177" tIns="46589" rIns="93177" bIns="46589" rtlCol="0"/>
          <a:lstStyle>
            <a:lvl1pPr algn="r">
              <a:defRPr sz="1200"/>
            </a:lvl1pPr>
          </a:lstStyle>
          <a:p>
            <a:fld id="{65700FC0-9E7A-4C53-8A3B-3C3C9A736C42}" type="datetimeFigureOut">
              <a:rPr lang="en-US" smtClean="0"/>
              <a:t>4/21/18</a:t>
            </a:fld>
            <a:endParaRPr lang="en-US"/>
          </a:p>
        </p:txBody>
      </p:sp>
      <p:sp>
        <p:nvSpPr>
          <p:cNvPr id="4" name="Footer Placeholder 3"/>
          <p:cNvSpPr>
            <a:spLocks noGrp="1"/>
          </p:cNvSpPr>
          <p:nvPr>
            <p:ph type="ftr" sz="quarter" idx="2"/>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1736"/>
          </a:xfrm>
          <a:prstGeom prst="rect">
            <a:avLst/>
          </a:prstGeom>
        </p:spPr>
        <p:txBody>
          <a:bodyPr vert="horz" lIns="93177" tIns="46589" rIns="93177" bIns="46589" rtlCol="0" anchor="b"/>
          <a:lstStyle>
            <a:lvl1pPr algn="r">
              <a:defRPr sz="1200"/>
            </a:lvl1pPr>
          </a:lstStyle>
          <a:p>
            <a:fld id="{CB48944F-81ED-4843-A3E6-D41A6908762D}" type="slidenum">
              <a:rPr lang="en-US" smtClean="0"/>
              <a:t>‹#›</a:t>
            </a:fld>
            <a:endParaRPr lang="en-US"/>
          </a:p>
        </p:txBody>
      </p:sp>
    </p:spTree>
    <p:extLst>
      <p:ext uri="{BB962C8B-B14F-4D97-AF65-F5344CB8AC3E}">
        <p14:creationId xmlns:p14="http://schemas.microsoft.com/office/powerpoint/2010/main" val="14507142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1"/>
            <a:ext cx="4028440" cy="351737"/>
          </a:xfrm>
          <a:prstGeom prst="rect">
            <a:avLst/>
          </a:prstGeom>
        </p:spPr>
        <p:txBody>
          <a:bodyPr vert="horz" lIns="93177" tIns="46589" rIns="93177" bIns="46589" rtlCol="0"/>
          <a:lstStyle>
            <a:lvl1pPr algn="r">
              <a:defRPr sz="1200"/>
            </a:lvl1pPr>
          </a:lstStyle>
          <a:p>
            <a:fld id="{8AF122B6-E47E-4A80-A9F3-23FD10D674FE}" type="datetimeFigureOut">
              <a:rPr lang="en-US" smtClean="0"/>
              <a:t>4/21/18</a:t>
            </a:fld>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4"/>
            <a:ext cx="7437120" cy="2760346"/>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3DF1C5CE-222C-4659-9A99-B99FC42AF6EC}" type="slidenum">
              <a:rPr lang="en-US" smtClean="0"/>
              <a:t>‹#›</a:t>
            </a:fld>
            <a:endParaRPr lang="en-US"/>
          </a:p>
        </p:txBody>
      </p:sp>
    </p:spTree>
    <p:extLst>
      <p:ext uri="{BB962C8B-B14F-4D97-AF65-F5344CB8AC3E}">
        <p14:creationId xmlns:p14="http://schemas.microsoft.com/office/powerpoint/2010/main" val="2212527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self</a:t>
            </a:r>
          </a:p>
        </p:txBody>
      </p:sp>
      <p:sp>
        <p:nvSpPr>
          <p:cNvPr id="4" name="Slide Number Placeholder 3"/>
          <p:cNvSpPr>
            <a:spLocks noGrp="1"/>
          </p:cNvSpPr>
          <p:nvPr>
            <p:ph type="sldNum" sz="quarter" idx="10"/>
          </p:nvPr>
        </p:nvSpPr>
        <p:spPr/>
        <p:txBody>
          <a:bodyPr/>
          <a:lstStyle/>
          <a:p>
            <a:pPr>
              <a:defRPr/>
            </a:pPr>
            <a:fld id="{6BEFD72E-21C8-064E-8F9F-DAF3C83C2994}" type="slidenum">
              <a:rPr lang="en-US">
                <a:solidFill>
                  <a:srgbClr val="000000"/>
                </a:solidFill>
              </a:rPr>
              <a:pPr>
                <a:defRPr/>
              </a:pPr>
              <a:t>1</a:t>
            </a:fld>
            <a:endParaRPr lang="en-US">
              <a:solidFill>
                <a:srgbClr val="000000"/>
              </a:solidFill>
            </a:endParaRPr>
          </a:p>
        </p:txBody>
      </p:sp>
    </p:spTree>
    <p:extLst>
      <p:ext uri="{BB962C8B-B14F-4D97-AF65-F5344CB8AC3E}">
        <p14:creationId xmlns:p14="http://schemas.microsoft.com/office/powerpoint/2010/main" val="2504439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BEFD72E-21C8-064E-8F9F-DAF3C83C2994}" type="slidenum">
              <a:rPr lang="en-US">
                <a:solidFill>
                  <a:srgbClr val="000000"/>
                </a:solidFill>
              </a:rPr>
              <a:pPr>
                <a:defRPr/>
              </a:pPr>
              <a:t>10</a:t>
            </a:fld>
            <a:endParaRPr lang="en-US">
              <a:solidFill>
                <a:srgbClr val="000000"/>
              </a:solidFill>
            </a:endParaRPr>
          </a:p>
        </p:txBody>
      </p:sp>
    </p:spTree>
    <p:extLst>
      <p:ext uri="{BB962C8B-B14F-4D97-AF65-F5344CB8AC3E}">
        <p14:creationId xmlns:p14="http://schemas.microsoft.com/office/powerpoint/2010/main" val="2893623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F1C5CE-222C-4659-9A99-B99FC42AF6EC}" type="slidenum">
              <a:rPr lang="en-US" smtClean="0"/>
              <a:t>29</a:t>
            </a:fld>
            <a:endParaRPr lang="en-US"/>
          </a:p>
        </p:txBody>
      </p:sp>
    </p:spTree>
    <p:extLst>
      <p:ext uri="{BB962C8B-B14F-4D97-AF65-F5344CB8AC3E}">
        <p14:creationId xmlns:p14="http://schemas.microsoft.com/office/powerpoint/2010/main" val="1924591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F1C5CE-222C-4659-9A99-B99FC42AF6EC}" type="slidenum">
              <a:rPr lang="en-US" smtClean="0"/>
              <a:t>30</a:t>
            </a:fld>
            <a:endParaRPr lang="en-US"/>
          </a:p>
        </p:txBody>
      </p:sp>
    </p:spTree>
    <p:extLst>
      <p:ext uri="{BB962C8B-B14F-4D97-AF65-F5344CB8AC3E}">
        <p14:creationId xmlns:p14="http://schemas.microsoft.com/office/powerpoint/2010/main" val="7397798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F1C5CE-222C-4659-9A99-B99FC42AF6EC}" type="slidenum">
              <a:rPr lang="en-US" smtClean="0"/>
              <a:t>57</a:t>
            </a:fld>
            <a:endParaRPr lang="en-US"/>
          </a:p>
        </p:txBody>
      </p:sp>
    </p:spTree>
    <p:extLst>
      <p:ext uri="{BB962C8B-B14F-4D97-AF65-F5344CB8AC3E}">
        <p14:creationId xmlns:p14="http://schemas.microsoft.com/office/powerpoint/2010/main" val="123214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Executive Order in May 2013 called for:</a:t>
            </a:r>
          </a:p>
          <a:p>
            <a:endParaRPr lang="en-US" dirty="0"/>
          </a:p>
          <a:p>
            <a:r>
              <a:rPr lang="en-US" dirty="0"/>
              <a:t>Appropriations Act of 2014 </a:t>
            </a:r>
          </a:p>
          <a:p>
            <a:pPr lvl="1"/>
            <a:r>
              <a:rPr lang="en-US" dirty="0"/>
              <a:t>requires selected</a:t>
            </a:r>
            <a:r>
              <a:rPr lang="en-US" baseline="0" dirty="0"/>
              <a:t> federal agencies to provide public access to the research they fund.</a:t>
            </a:r>
          </a:p>
          <a:p>
            <a:pPr lvl="1"/>
            <a:r>
              <a:rPr lang="en-US" dirty="0"/>
              <a:t>The agencies require both</a:t>
            </a:r>
            <a:r>
              <a:rPr lang="en-US" baseline="0" dirty="0"/>
              <a:t> raw research data and the publications produced by the research to be deposited in a public repository.</a:t>
            </a:r>
          </a:p>
          <a:p>
            <a:pPr lvl="1"/>
            <a:endParaRPr lang="en-US" baseline="0" dirty="0"/>
          </a:p>
          <a:p>
            <a:pPr lvl="0"/>
            <a:r>
              <a:rPr lang="en-US" baseline="0" dirty="0"/>
              <a:t>2 years to write and enact their policies (many implemented in 2015) such that awards from proposals submitted after 1/25/2016 are subject to the new policies.</a:t>
            </a:r>
          </a:p>
          <a:p>
            <a:pPr lvl="0"/>
            <a:endParaRPr lang="en-US" baseline="0" dirty="0"/>
          </a:p>
          <a:p>
            <a:pPr lvl="0"/>
            <a:r>
              <a:rPr lang="en-US" baseline="0" dirty="0"/>
              <a:t>The overarching goals are made clear, but details are generally left up to the funder.</a:t>
            </a:r>
          </a:p>
          <a:p>
            <a:pPr lvl="1"/>
            <a:endParaRPr lang="en-US" baseline="0" dirty="0"/>
          </a:p>
          <a:p>
            <a:pPr lvl="1"/>
            <a:endParaRPr lang="en-US" baseline="0" dirty="0"/>
          </a:p>
        </p:txBody>
      </p:sp>
      <p:sp>
        <p:nvSpPr>
          <p:cNvPr id="4" name="Slide Number Placeholder 3"/>
          <p:cNvSpPr>
            <a:spLocks noGrp="1"/>
          </p:cNvSpPr>
          <p:nvPr>
            <p:ph type="sldNum" sz="quarter" idx="10"/>
          </p:nvPr>
        </p:nvSpPr>
        <p:spPr/>
        <p:txBody>
          <a:bodyPr/>
          <a:lstStyle/>
          <a:p>
            <a:pPr>
              <a:defRPr/>
            </a:pPr>
            <a:fld id="{6BEFD72E-21C8-064E-8F9F-DAF3C83C2994}" type="slidenum">
              <a:rPr lang="en-US">
                <a:solidFill>
                  <a:srgbClr val="000000"/>
                </a:solidFill>
              </a:rPr>
              <a:pPr>
                <a:defRPr/>
              </a:pPr>
              <a:t>2</a:t>
            </a:fld>
            <a:endParaRPr lang="en-US">
              <a:solidFill>
                <a:srgbClr val="000000"/>
              </a:solidFill>
            </a:endParaRPr>
          </a:p>
        </p:txBody>
      </p:sp>
    </p:spTree>
    <p:extLst>
      <p:ext uri="{BB962C8B-B14F-4D97-AF65-F5344CB8AC3E}">
        <p14:creationId xmlns:p14="http://schemas.microsoft.com/office/powerpoint/2010/main" val="4256804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overarching goals. Within this, there are a variety of solutions, but  most are adhering to the 3 red points.</a:t>
            </a:r>
          </a:p>
          <a:p>
            <a:endParaRPr lang="en-US" dirty="0"/>
          </a:p>
          <a:p>
            <a:r>
              <a:rPr lang="en-US" dirty="0"/>
              <a:t>Most have their own pub repositories (PubMed Central for any health-related, NASA’s </a:t>
            </a:r>
            <a:r>
              <a:rPr lang="en-US" dirty="0" err="1"/>
              <a:t>PubSpace</a:t>
            </a:r>
            <a:r>
              <a:rPr lang="en-US" dirty="0"/>
              <a:t>, NOAA’s own repository, </a:t>
            </a:r>
            <a:r>
              <a:rPr lang="en-US" dirty="0" err="1"/>
              <a:t>etc</a:t>
            </a:r>
            <a:r>
              <a:rPr lang="en-US" dirty="0"/>
              <a:t>).</a:t>
            </a:r>
          </a:p>
          <a:p>
            <a:endParaRPr lang="en-US" dirty="0"/>
          </a:p>
          <a:p>
            <a:r>
              <a:rPr lang="en-US" dirty="0"/>
              <a:t>They allow for a maximum 12 months embargo, unless the researcher petitions to be allowed longer.</a:t>
            </a:r>
          </a:p>
          <a:p>
            <a:endParaRPr lang="en-US" dirty="0"/>
          </a:p>
          <a:p>
            <a:r>
              <a:rPr lang="en-US" dirty="0"/>
              <a:t>Most of these “objectives” are still considered best practice, even if they aren’t mandated. For example, allowing for accessibility – I did find that NASA, for example, recommends but doesn’t mandate that certain fonts to be used on uploaded publications, so that the text size is adjustable.</a:t>
            </a:r>
          </a:p>
        </p:txBody>
      </p:sp>
      <p:sp>
        <p:nvSpPr>
          <p:cNvPr id="4" name="Slide Number Placeholder 3"/>
          <p:cNvSpPr>
            <a:spLocks noGrp="1"/>
          </p:cNvSpPr>
          <p:nvPr>
            <p:ph type="sldNum" sz="quarter" idx="10"/>
          </p:nvPr>
        </p:nvSpPr>
        <p:spPr/>
        <p:txBody>
          <a:bodyPr/>
          <a:lstStyle/>
          <a:p>
            <a:pPr>
              <a:defRPr/>
            </a:pPr>
            <a:fld id="{6BEFD72E-21C8-064E-8F9F-DAF3C83C2994}" type="slidenum">
              <a:rPr lang="en-US">
                <a:solidFill>
                  <a:srgbClr val="000000"/>
                </a:solidFill>
              </a:rPr>
              <a:pPr>
                <a:defRPr/>
              </a:pPr>
              <a:t>3</a:t>
            </a:fld>
            <a:endParaRPr lang="en-US">
              <a:solidFill>
                <a:srgbClr val="000000"/>
              </a:solidFill>
            </a:endParaRPr>
          </a:p>
        </p:txBody>
      </p:sp>
    </p:spTree>
    <p:extLst>
      <p:ext uri="{BB962C8B-B14F-4D97-AF65-F5344CB8AC3E}">
        <p14:creationId xmlns:p14="http://schemas.microsoft.com/office/powerpoint/2010/main" val="2459862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a lot of funders have their own publications repository or require a specific one (several use PMC), many do not have that infrastructure in place for raw data, though they do require it to be published openly.</a:t>
            </a:r>
          </a:p>
          <a:p>
            <a:endParaRPr lang="en-US" dirty="0"/>
          </a:p>
          <a:p>
            <a:r>
              <a:rPr lang="en-US" dirty="0"/>
              <a:t>PMC is for publications. They actually did not provide a data repository, but encouraged the use of the Data Discovery Index (now datamed.org), which is just an index to data published elsewhere.</a:t>
            </a:r>
          </a:p>
          <a:p>
            <a:endParaRPr lang="en-US" dirty="0"/>
          </a:p>
          <a:p>
            <a:r>
              <a:rPr lang="en-US" dirty="0"/>
              <a:t>The NSF merely states the researcher should use “an appropriate repository” (unless another is mandated by the directorate). </a:t>
            </a:r>
          </a:p>
          <a:p>
            <a:endParaRPr lang="en-US" dirty="0"/>
          </a:p>
          <a:p>
            <a:r>
              <a:rPr lang="en-US" dirty="0"/>
              <a:t>Note: Researcher who was specific about “publish” versus “share”. She wanted to publish her work so that others could see that she’s done something noteworthy, but she didn’t want to share that work with them. She doesn’t want them to be able to download and use it. She says it is “HERS”, and no one else can use it and get credit for the work she did to get it.</a:t>
            </a:r>
          </a:p>
          <a:p>
            <a:endParaRPr lang="en-US" dirty="0"/>
          </a:p>
          <a:p>
            <a:r>
              <a:rPr lang="en-US" dirty="0"/>
              <a:t>But on the other hand, when Texas State accepts funds on your behalf you essentially sign two agreements: one with the funder and one with Texas State saying you’ll comply with the mandates. </a:t>
            </a:r>
          </a:p>
        </p:txBody>
      </p:sp>
      <p:sp>
        <p:nvSpPr>
          <p:cNvPr id="4" name="Slide Number Placeholder 3"/>
          <p:cNvSpPr>
            <a:spLocks noGrp="1"/>
          </p:cNvSpPr>
          <p:nvPr>
            <p:ph type="sldNum" sz="quarter" idx="10"/>
          </p:nvPr>
        </p:nvSpPr>
        <p:spPr/>
        <p:txBody>
          <a:bodyPr/>
          <a:lstStyle/>
          <a:p>
            <a:pPr>
              <a:defRPr/>
            </a:pPr>
            <a:fld id="{6BEFD72E-21C8-064E-8F9F-DAF3C83C2994}" type="slidenum">
              <a:rPr lang="en-US">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3815180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applying, you need a</a:t>
            </a:r>
            <a:r>
              <a:rPr lang="en-US" baseline="0" dirty="0"/>
              <a:t> Data Management Plan</a:t>
            </a:r>
          </a:p>
          <a:p>
            <a:r>
              <a:rPr lang="en-US" baseline="0" dirty="0"/>
              <a:t>Include information on where you will deposit your articles and where you will deposit your data (Repositories)</a:t>
            </a:r>
          </a:p>
          <a:p>
            <a:r>
              <a:rPr lang="en-US" baseline="0" dirty="0"/>
              <a:t>You will detail how the repositories meet the requirements of the funder (security, preservation, etc.)</a:t>
            </a:r>
          </a:p>
          <a:p>
            <a:endParaRPr lang="en-US" dirty="0"/>
          </a:p>
        </p:txBody>
      </p:sp>
      <p:sp>
        <p:nvSpPr>
          <p:cNvPr id="4" name="Slide Number Placeholder 3"/>
          <p:cNvSpPr>
            <a:spLocks noGrp="1"/>
          </p:cNvSpPr>
          <p:nvPr>
            <p:ph type="sldNum" sz="quarter" idx="10"/>
          </p:nvPr>
        </p:nvSpPr>
        <p:spPr/>
        <p:txBody>
          <a:bodyPr/>
          <a:lstStyle/>
          <a:p>
            <a:pPr>
              <a:defRPr/>
            </a:pPr>
            <a:fld id="{6BEFD72E-21C8-064E-8F9F-DAF3C83C2994}" type="slidenum">
              <a:rPr lang="en-US">
                <a:solidFill>
                  <a:srgbClr val="000000"/>
                </a:solidFill>
              </a:rPr>
              <a:pPr>
                <a:defRPr/>
              </a:pPr>
              <a:t>5</a:t>
            </a:fld>
            <a:endParaRPr lang="en-US">
              <a:solidFill>
                <a:srgbClr val="000000"/>
              </a:solidFill>
            </a:endParaRPr>
          </a:p>
        </p:txBody>
      </p:sp>
    </p:spTree>
    <p:extLst>
      <p:ext uri="{BB962C8B-B14F-4D97-AF65-F5344CB8AC3E}">
        <p14:creationId xmlns:p14="http://schemas.microsoft.com/office/powerpoint/2010/main" val="3542315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Head over to dmptool.org – Learn tab</a:t>
            </a:r>
          </a:p>
        </p:txBody>
      </p:sp>
      <p:sp>
        <p:nvSpPr>
          <p:cNvPr id="4" name="Slide Number Placeholder 3"/>
          <p:cNvSpPr>
            <a:spLocks noGrp="1"/>
          </p:cNvSpPr>
          <p:nvPr>
            <p:ph type="sldNum" sz="quarter" idx="10"/>
          </p:nvPr>
        </p:nvSpPr>
        <p:spPr/>
        <p:txBody>
          <a:bodyPr/>
          <a:lstStyle/>
          <a:p>
            <a:pPr>
              <a:defRPr/>
            </a:pPr>
            <a:fld id="{6BEFD72E-21C8-064E-8F9F-DAF3C83C2994}" type="slidenum">
              <a:rPr lang="en-US">
                <a:solidFill>
                  <a:srgbClr val="000000"/>
                </a:solidFill>
              </a:rPr>
              <a:pPr>
                <a:defRPr/>
              </a:pPr>
              <a:t>6</a:t>
            </a:fld>
            <a:endParaRPr lang="en-US">
              <a:solidFill>
                <a:srgbClr val="000000"/>
              </a:solidFill>
            </a:endParaRPr>
          </a:p>
        </p:txBody>
      </p:sp>
    </p:spTree>
    <p:extLst>
      <p:ext uri="{BB962C8B-B14F-4D97-AF65-F5344CB8AC3E}">
        <p14:creationId xmlns:p14="http://schemas.microsoft.com/office/powerpoint/2010/main" val="112870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a:t>Librarians are experts in describing information to make it optimized for findability</a:t>
            </a:r>
          </a:p>
          <a:p>
            <a:pPr defTabSz="874441"/>
            <a:endParaRPr lang="en-US" sz="1050" dirty="0"/>
          </a:p>
          <a:p>
            <a:pPr defTabSz="874441"/>
            <a:r>
              <a:rPr lang="en-US" sz="1050" dirty="0"/>
              <a:t>Data Curation is a service of the library to help make your data optimal for finding and re-use</a:t>
            </a:r>
          </a:p>
          <a:p>
            <a:pPr lvl="1"/>
            <a:r>
              <a:rPr lang="en-US" sz="1050" dirty="0"/>
              <a:t>Requires data to be reusable – that is data management!</a:t>
            </a:r>
          </a:p>
          <a:p>
            <a:pPr marL="655831" lvl="1" indent="-218610">
              <a:buFont typeface="+mj-lt"/>
              <a:buAutoNum type="arabicPeriod"/>
            </a:pPr>
            <a:r>
              <a:rPr lang="en-US" sz="1050" dirty="0"/>
              <a:t>Metadata standards</a:t>
            </a:r>
          </a:p>
          <a:p>
            <a:pPr marL="655831" lvl="1" indent="-218610">
              <a:buFont typeface="+mj-lt"/>
              <a:buAutoNum type="arabicPeriod"/>
            </a:pPr>
            <a:r>
              <a:rPr lang="en-US" sz="1050" dirty="0"/>
              <a:t>Documentation</a:t>
            </a:r>
          </a:p>
          <a:p>
            <a:pPr marL="655831" lvl="1" indent="-218610">
              <a:buFont typeface="+mj-lt"/>
              <a:buAutoNum type="arabicPeriod"/>
            </a:pPr>
            <a:r>
              <a:rPr lang="en-US" sz="1050" dirty="0"/>
              <a:t>File naming conventions</a:t>
            </a:r>
          </a:p>
          <a:p>
            <a:pPr marL="655831" lvl="1" indent="-218610">
              <a:buFont typeface="+mj-lt"/>
              <a:buAutoNum type="arabicPeriod"/>
            </a:pPr>
            <a:r>
              <a:rPr lang="en-US" sz="1050" dirty="0"/>
              <a:t>Anonymizing/scrubbing, etc.</a:t>
            </a:r>
          </a:p>
          <a:p>
            <a:pPr marL="655831" lvl="1" indent="-218610">
              <a:buFont typeface="+mj-lt"/>
              <a:buAutoNum type="arabicPeriod"/>
            </a:pPr>
            <a:r>
              <a:rPr lang="en-US" sz="1050" dirty="0"/>
              <a:t>Identifying/complying with relevant standards (tell us why you’re sharing your data – we can help)</a:t>
            </a:r>
          </a:p>
          <a:p>
            <a:r>
              <a:rPr lang="en-US" sz="1050" dirty="0"/>
              <a:t>All are elements of “Data Management”</a:t>
            </a:r>
          </a:p>
          <a:p>
            <a:r>
              <a:rPr lang="en-US" sz="1050" dirty="0"/>
              <a:t>Library providing workshops on Data Management Planning</a:t>
            </a:r>
          </a:p>
          <a:p>
            <a:r>
              <a:rPr lang="en-US" sz="1050" dirty="0"/>
              <a:t>Curation team: Digital Collections Librarian, </a:t>
            </a:r>
          </a:p>
          <a:p>
            <a:pPr lvl="1"/>
            <a:r>
              <a:rPr lang="en-US" sz="1050" dirty="0"/>
              <a:t>Metadata Librarian, </a:t>
            </a:r>
          </a:p>
          <a:p>
            <a:pPr lvl="1"/>
            <a:r>
              <a:rPr lang="en-US" sz="1050" dirty="0"/>
              <a:t>Subject Librarian</a:t>
            </a:r>
          </a:p>
          <a:p>
            <a:pPr lvl="0"/>
            <a:r>
              <a:rPr lang="en-US" sz="1050" dirty="0"/>
              <a:t>In addition to the Texas Digital Library staff provide support</a:t>
            </a:r>
          </a:p>
        </p:txBody>
      </p:sp>
      <p:sp>
        <p:nvSpPr>
          <p:cNvPr id="4" name="Slide Number Placeholder 3"/>
          <p:cNvSpPr>
            <a:spLocks noGrp="1"/>
          </p:cNvSpPr>
          <p:nvPr>
            <p:ph type="sldNum" sz="quarter" idx="10"/>
          </p:nvPr>
        </p:nvSpPr>
        <p:spPr/>
        <p:txBody>
          <a:bodyPr/>
          <a:lstStyle/>
          <a:p>
            <a:pPr>
              <a:defRPr/>
            </a:pPr>
            <a:fld id="{6BEFD72E-21C8-064E-8F9F-DAF3C83C2994}" type="slidenum">
              <a:rPr lang="en-US">
                <a:solidFill>
                  <a:srgbClr val="000000"/>
                </a:solidFill>
              </a:rPr>
              <a:pPr>
                <a:defRPr/>
              </a:pPr>
              <a:t>7</a:t>
            </a:fld>
            <a:endParaRPr lang="en-US">
              <a:solidFill>
                <a:srgbClr val="000000"/>
              </a:solidFill>
            </a:endParaRPr>
          </a:p>
        </p:txBody>
      </p:sp>
    </p:spTree>
    <p:extLst>
      <p:ext uri="{BB962C8B-B14F-4D97-AF65-F5344CB8AC3E}">
        <p14:creationId xmlns:p14="http://schemas.microsoft.com/office/powerpoint/2010/main" val="1188407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NSF Guidelines on Selecting and Evaluating a repository (data):</a:t>
            </a:r>
          </a:p>
          <a:p>
            <a:pPr marL="228600" indent="-228600">
              <a:buFont typeface="+mj-lt"/>
              <a:buAutoNum type="arabicPeriod"/>
            </a:pPr>
            <a:r>
              <a:rPr lang="en-US" sz="1200" b="0" i="0" kern="1200" dirty="0">
                <a:solidFill>
                  <a:schemeClr val="tx1"/>
                </a:solidFill>
                <a:effectLst/>
                <a:latin typeface="Arial" charset="0"/>
                <a:ea typeface="ＭＳ Ｐゴシック" charset="0"/>
                <a:cs typeface="ＭＳ Ｐゴシック" charset="0"/>
              </a:rPr>
              <a:t>Does the solicitation specify a repository for the data or software? (Pre-award stage consult with your ORSP pre-award specialist)</a:t>
            </a:r>
          </a:p>
          <a:p>
            <a:pPr marL="228600" indent="-228600">
              <a:buFont typeface="+mj-lt"/>
              <a:buAutoNum type="arabicPeriod"/>
            </a:pPr>
            <a:r>
              <a:rPr lang="en-US" sz="1200" b="0" i="0" kern="1200" dirty="0">
                <a:solidFill>
                  <a:schemeClr val="tx1"/>
                </a:solidFill>
                <a:effectLst/>
                <a:latin typeface="Arial" charset="0"/>
                <a:ea typeface="ＭＳ Ｐゴシック" charset="0"/>
                <a:cs typeface="ＭＳ Ｐゴシック" charset="0"/>
              </a:rPr>
              <a:t>Does the PI's home institution have an institutional repository that mandates local deposit of the data/software? (No)</a:t>
            </a:r>
          </a:p>
          <a:p>
            <a:pPr marL="228600" indent="-228600">
              <a:buFont typeface="+mj-lt"/>
              <a:buAutoNum type="arabicPeriod"/>
            </a:pPr>
            <a:r>
              <a:rPr lang="en-US" sz="1200" b="0" i="0" kern="1200" dirty="0">
                <a:solidFill>
                  <a:schemeClr val="tx1"/>
                </a:solidFill>
                <a:effectLst/>
                <a:latin typeface="Arial" charset="0"/>
                <a:ea typeface="ＭＳ Ｐゴシック" charset="0"/>
                <a:cs typeface="ＭＳ Ｐゴシック" charset="0"/>
              </a:rPr>
              <a:t>Is there a discipline-relevant repository used by the research community either as the expected repository for data/software or as the expected repository for discovering and reusing data/software? (Librarian can help discover this, if you’re not aware)</a:t>
            </a:r>
          </a:p>
          <a:p>
            <a:pPr marL="228600" indent="-228600">
              <a:buFont typeface="+mj-lt"/>
              <a:buAutoNum type="arabicPeriod"/>
            </a:pPr>
            <a:r>
              <a:rPr lang="en-US" sz="1200" b="0" i="0" kern="1200" dirty="0">
                <a:solidFill>
                  <a:schemeClr val="tx1"/>
                </a:solidFill>
                <a:effectLst/>
                <a:latin typeface="Arial" charset="0"/>
                <a:ea typeface="ＭＳ Ｐゴシック" charset="0"/>
                <a:cs typeface="ＭＳ Ｐゴシック" charset="0"/>
              </a:rPr>
              <a:t>Is the repository sustainable? And if not, are there contingency plans?</a:t>
            </a:r>
          </a:p>
          <a:p>
            <a:pPr marL="228600" indent="-228600">
              <a:buFont typeface="+mj-lt"/>
              <a:buAutoNum type="arabicPeriod"/>
            </a:pPr>
            <a:r>
              <a:rPr lang="en-US" sz="1200" b="0" i="0" kern="1200" dirty="0">
                <a:solidFill>
                  <a:schemeClr val="tx1"/>
                </a:solidFill>
                <a:effectLst/>
                <a:latin typeface="Arial" charset="0"/>
                <a:ea typeface="ＭＳ Ｐゴシック" charset="0"/>
                <a:cs typeface="ＭＳ Ｐゴシック" charset="0"/>
              </a:rPr>
              <a:t>Does the repository require at least minimal identification and description sufficient to enable discovery, access, and retrieval? For purposes of data citation, NSF requires a persistent identifier and some level of metadata including acknowledgement of the creator/author and federal support. (Dataverse data repository exceeds these basic requirements)</a:t>
            </a:r>
          </a:p>
          <a:p>
            <a:pPr marL="228600" indent="-228600">
              <a:buFont typeface="+mj-lt"/>
              <a:buAutoNum type="arabicPeriod"/>
            </a:pPr>
            <a:r>
              <a:rPr lang="en-US" sz="1200" b="0" i="0" kern="1200" dirty="0">
                <a:solidFill>
                  <a:schemeClr val="tx1"/>
                </a:solidFill>
                <a:effectLst/>
                <a:latin typeface="Arial" charset="0"/>
                <a:ea typeface="ＭＳ Ｐゴシック" charset="0"/>
                <a:cs typeface="ＭＳ Ｐゴシック" charset="0"/>
              </a:rPr>
              <a:t>Has the PI made any contingency plans in the event a designated repository becomes unavailable? (Duplicate – lots of copies keeps stuff safe)</a:t>
            </a:r>
          </a:p>
          <a:p>
            <a:pPr marL="228600" indent="-228600">
              <a:buFont typeface="+mj-lt"/>
              <a:buAutoNum type="arabicPeriod"/>
            </a:pPr>
            <a:endParaRPr lang="en-US" sz="1200" b="0" i="0" kern="1200" dirty="0">
              <a:solidFill>
                <a:schemeClr val="tx1"/>
              </a:solidFill>
              <a:effectLst/>
              <a:latin typeface="Arial" charset="0"/>
              <a:ea typeface="ＭＳ Ｐゴシック" charset="0"/>
              <a:cs typeface="ＭＳ Ｐゴシック" charset="0"/>
            </a:endParaRPr>
          </a:p>
          <a:p>
            <a:pPr marL="0" indent="0">
              <a:buFont typeface="+mj-lt"/>
              <a:buNone/>
            </a:pPr>
            <a:endParaRPr lang="en-US" sz="1200" b="0" i="0" kern="1200" dirty="0">
              <a:solidFill>
                <a:schemeClr val="tx1"/>
              </a:solidFill>
              <a:effectLst/>
              <a:latin typeface="Arial" charset="0"/>
              <a:ea typeface="ＭＳ Ｐゴシック" charset="0"/>
              <a:cs typeface="ＭＳ Ｐゴシック" charset="0"/>
            </a:endParaRPr>
          </a:p>
          <a:p>
            <a:pPr marL="0" indent="0">
              <a:buFont typeface="+mj-lt"/>
              <a:buNone/>
            </a:pPr>
            <a:r>
              <a:rPr lang="en-US" sz="1200" b="0" i="0" kern="1200" dirty="0">
                <a:solidFill>
                  <a:schemeClr val="tx1"/>
                </a:solidFill>
                <a:effectLst/>
                <a:latin typeface="Arial" charset="0"/>
                <a:ea typeface="ＭＳ Ｐゴシック" charset="0"/>
                <a:cs typeface="ＭＳ Ｐゴシック" charset="0"/>
              </a:rPr>
              <a:t>Discipline repositories</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6BEFD72E-21C8-064E-8F9F-DAF3C83C2994}" type="slidenum">
              <a:rPr lang="en-US">
                <a:solidFill>
                  <a:srgbClr val="000000"/>
                </a:solidFill>
              </a:rPr>
              <a:pPr>
                <a:defRPr/>
              </a:pPr>
              <a:t>8</a:t>
            </a:fld>
            <a:endParaRPr lang="en-US">
              <a:solidFill>
                <a:srgbClr val="000000"/>
              </a:solidFill>
            </a:endParaRPr>
          </a:p>
        </p:txBody>
      </p:sp>
    </p:spTree>
    <p:extLst>
      <p:ext uri="{BB962C8B-B14F-4D97-AF65-F5344CB8AC3E}">
        <p14:creationId xmlns:p14="http://schemas.microsoft.com/office/powerpoint/2010/main" val="2697257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Anyone who needs or wants to share data</a:t>
            </a:r>
            <a:endParaRPr lang="en-US" baseline="0" dirty="0"/>
          </a:p>
          <a:p>
            <a:pPr lvl="1"/>
            <a:r>
              <a:rPr lang="en-US" dirty="0"/>
              <a:t>DOI issued</a:t>
            </a:r>
          </a:p>
          <a:p>
            <a:pPr lvl="1"/>
            <a:r>
              <a:rPr lang="en-US" dirty="0"/>
              <a:t>Data</a:t>
            </a:r>
            <a:r>
              <a:rPr lang="en-US" baseline="0" dirty="0"/>
              <a:t> </a:t>
            </a:r>
            <a:r>
              <a:rPr lang="en-US" dirty="0"/>
              <a:t>preserved for required</a:t>
            </a:r>
            <a:r>
              <a:rPr lang="en-US" baseline="0" dirty="0"/>
              <a:t> time (plus more)</a:t>
            </a:r>
          </a:p>
          <a:p>
            <a:pPr lvl="1"/>
            <a:r>
              <a:rPr lang="en-US" baseline="0" dirty="0"/>
              <a:t>Indexing, and others previously mentioned</a:t>
            </a:r>
          </a:p>
          <a:p>
            <a:pPr lvl="0"/>
            <a:r>
              <a:rPr lang="en-US" dirty="0"/>
              <a:t>Non-confidential</a:t>
            </a:r>
            <a:r>
              <a:rPr lang="en-US" baseline="0" dirty="0"/>
              <a:t> data</a:t>
            </a:r>
          </a:p>
          <a:p>
            <a:pPr lvl="1"/>
            <a:r>
              <a:rPr lang="en-US" dirty="0"/>
              <a:t>Funder</a:t>
            </a:r>
            <a:r>
              <a:rPr lang="en-US" baseline="0" dirty="0"/>
              <a:t> requirement to de-identify/anonymize/cleanse</a:t>
            </a:r>
          </a:p>
          <a:p>
            <a:pPr lvl="2"/>
            <a:r>
              <a:rPr lang="en-US" dirty="0"/>
              <a:t>Library can help with this</a:t>
            </a:r>
          </a:p>
          <a:p>
            <a:pPr lvl="1"/>
            <a:r>
              <a:rPr lang="en-US" dirty="0"/>
              <a:t>Texas State Policy</a:t>
            </a:r>
          </a:p>
          <a:p>
            <a:pPr lvl="0"/>
            <a:r>
              <a:rPr lang="en-US" dirty="0"/>
              <a:t>Active Texas State NetID </a:t>
            </a:r>
          </a:p>
          <a:p>
            <a:pPr lvl="1"/>
            <a:r>
              <a:rPr lang="en-US" dirty="0"/>
              <a:t>Though we are working</a:t>
            </a:r>
            <a:r>
              <a:rPr lang="en-US" baseline="0" dirty="0"/>
              <a:t> on allowing diverse working groups</a:t>
            </a:r>
          </a:p>
          <a:p>
            <a:pPr lvl="0"/>
            <a:r>
              <a:rPr lang="en-US" dirty="0"/>
              <a:t>Small-Medium</a:t>
            </a:r>
            <a:r>
              <a:rPr lang="en-US" baseline="0" dirty="0"/>
              <a:t> sized datasets</a:t>
            </a:r>
          </a:p>
          <a:p>
            <a:pPr lvl="1"/>
            <a:r>
              <a:rPr lang="en-US" dirty="0"/>
              <a:t>Large data accommodated via consultation</a:t>
            </a:r>
            <a:r>
              <a:rPr lang="en-US" baseline="0" dirty="0"/>
              <a:t> with IT</a:t>
            </a:r>
          </a:p>
          <a:p>
            <a:pPr lvl="2"/>
            <a:r>
              <a:rPr lang="en-US" dirty="0"/>
              <a:t>Library</a:t>
            </a:r>
            <a:r>
              <a:rPr lang="en-US" baseline="0" dirty="0"/>
              <a:t> can help facilitate that connection</a:t>
            </a:r>
          </a:p>
          <a:p>
            <a:pPr lvl="0"/>
            <a:r>
              <a:rPr lang="en-US" baseline="0" dirty="0"/>
              <a:t>Any file type</a:t>
            </a:r>
          </a:p>
          <a:p>
            <a:pPr lvl="1"/>
            <a:r>
              <a:rPr lang="en-US" baseline="0" dirty="0"/>
              <a:t>Open non-proprietary is encouraged</a:t>
            </a:r>
          </a:p>
          <a:p>
            <a:pPr lvl="1"/>
            <a:r>
              <a:rPr lang="en-US" baseline="0" dirty="0"/>
              <a:t>We can help with conversion</a:t>
            </a:r>
          </a:p>
        </p:txBody>
      </p:sp>
      <p:sp>
        <p:nvSpPr>
          <p:cNvPr id="4" name="Slide Number Placeholder 3"/>
          <p:cNvSpPr>
            <a:spLocks noGrp="1"/>
          </p:cNvSpPr>
          <p:nvPr>
            <p:ph type="sldNum" sz="quarter" idx="10"/>
          </p:nvPr>
        </p:nvSpPr>
        <p:spPr/>
        <p:txBody>
          <a:bodyPr/>
          <a:lstStyle/>
          <a:p>
            <a:pPr>
              <a:defRPr/>
            </a:pPr>
            <a:fld id="{6BEFD72E-21C8-064E-8F9F-DAF3C83C2994}" type="slidenum">
              <a:rPr lang="en-US">
                <a:solidFill>
                  <a:srgbClr val="000000"/>
                </a:solidFill>
              </a:rPr>
              <a:pPr>
                <a:defRPr/>
              </a:pPr>
              <a:t>9</a:t>
            </a:fld>
            <a:endParaRPr lang="en-US">
              <a:solidFill>
                <a:srgbClr val="000000"/>
              </a:solidFill>
            </a:endParaRPr>
          </a:p>
        </p:txBody>
      </p:sp>
    </p:spTree>
    <p:extLst>
      <p:ext uri="{BB962C8B-B14F-4D97-AF65-F5344CB8AC3E}">
        <p14:creationId xmlns:p14="http://schemas.microsoft.com/office/powerpoint/2010/main" val="2649501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lvl1pPr>
              <a:defRPr>
                <a:solidFill>
                  <a:schemeClr val="tx1"/>
                </a:solidFill>
              </a:defRPr>
            </a:lvl1pPr>
          </a:lstStyle>
          <a:p>
            <a:fld id="{349BF3EA-1A78-4F07-BDC0-C8A1BD461199}" type="datetimeFigureOut">
              <a:rPr lang="en-US" smtClean="0"/>
              <a:pPr/>
              <a:t>4/21/18</a:t>
            </a:fld>
            <a:endParaRPr lang="en-US"/>
          </a:p>
        </p:txBody>
      </p:sp>
      <p:sp>
        <p:nvSpPr>
          <p:cNvPr id="8" name="Slide Number Placeholder 7"/>
          <p:cNvSpPr>
            <a:spLocks noGrp="1"/>
          </p:cNvSpPr>
          <p:nvPr>
            <p:ph type="sldNum" sz="quarter" idx="11"/>
          </p:nvPr>
        </p:nvSpPr>
        <p:spPr/>
        <p:txBody>
          <a:bodyPr/>
          <a:lstStyle>
            <a:lvl1pPr>
              <a:defRPr>
                <a:solidFill>
                  <a:schemeClr val="tx1"/>
                </a:solidFill>
              </a:defRPr>
            </a:lvl1pPr>
          </a:lstStyle>
          <a:p>
            <a:fld id="{401CF334-2D5C-4859-84A6-CA7E6E43FAEB}" type="slidenum">
              <a:rPr lang="en-US" smtClean="0"/>
              <a:pPr/>
              <a:t>‹#›</a:t>
            </a:fld>
            <a:endParaRPr lang="en-US"/>
          </a:p>
        </p:txBody>
      </p:sp>
      <p:sp>
        <p:nvSpPr>
          <p:cNvPr id="9" name="Footer Placeholder 8"/>
          <p:cNvSpPr>
            <a:spLocks noGrp="1"/>
          </p:cNvSpPr>
          <p:nvPr>
            <p:ph type="ftr" sz="quarter" idx="12"/>
          </p:nvPr>
        </p:nvSpPr>
        <p:spPr/>
        <p:txBody>
          <a:bodyPr/>
          <a:lstStyle>
            <a:lvl1pPr>
              <a:defRPr>
                <a:solidFill>
                  <a:schemeClr val="tx1"/>
                </a:solidFill>
              </a:defRPr>
            </a:lvl1pPr>
          </a:lstStyle>
          <a:p>
            <a:endParaRPr lang="en-US"/>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6600"/>
            </a:lvl1pPr>
          </a:lstStyle>
          <a:p>
            <a:r>
              <a:rPr lang="en-US" smtClean="0"/>
              <a:t>Click to edit Master title style</a:t>
            </a:r>
            <a:endParaRPr lang="en-US" dirty="0"/>
          </a:p>
        </p:txBody>
      </p:sp>
    </p:spTree>
    <p:extLst>
      <p:ext uri="{BB962C8B-B14F-4D97-AF65-F5344CB8AC3E}">
        <p14:creationId xmlns:p14="http://schemas.microsoft.com/office/powerpoint/2010/main" val="2794820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9BF3EA-1A78-4F07-BDC0-C8A1BD461199}" type="datetimeFigureOut">
              <a:rPr lang="en-US" smtClean="0"/>
              <a:t>4/21/18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4172995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lvl1pPr>
              <a:defRPr>
                <a:effectLst/>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9BF3EA-1A78-4F07-BDC0-C8A1BD461199}" type="datetimeFigureOut">
              <a:rPr lang="en-US" smtClean="0"/>
              <a:t>4/21/18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71199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gradFill flip="none" rotWithShape="1">
          <a:gsLst>
            <a:gs pos="0">
              <a:srgbClr val="501214"/>
            </a:gs>
            <a:gs pos="100000">
              <a:srgbClr val="281214"/>
            </a:gs>
          </a:gsLst>
          <a:lin ang="16200000" scaled="0"/>
          <a:tileRect/>
        </a:gradFill>
        <a:effectLst/>
      </p:bgPr>
    </p:bg>
    <p:spTree>
      <p:nvGrpSpPr>
        <p:cNvPr id="1" name=""/>
        <p:cNvGrpSpPr/>
        <p:nvPr/>
      </p:nvGrpSpPr>
      <p:grpSpPr>
        <a:xfrm>
          <a:off x="0" y="0"/>
          <a:ext cx="0" cy="0"/>
          <a:chOff x="0" y="0"/>
          <a:chExt cx="0" cy="0"/>
        </a:xfrm>
      </p:grpSpPr>
      <p:pic>
        <p:nvPicPr>
          <p:cNvPr id="4" name="Picture 16"/>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1354" y="0"/>
            <a:ext cx="12190647" cy="6859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2"/>
          <p:cNvSpPr>
            <a:spLocks noGrp="1"/>
          </p:cNvSpPr>
          <p:nvPr>
            <p:ph type="sldNum" sz="quarter" idx="4"/>
          </p:nvPr>
        </p:nvSpPr>
        <p:spPr>
          <a:xfrm>
            <a:off x="9317375" y="6463459"/>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
        <p:nvSpPr>
          <p:cNvPr id="7" name="Title 6">
            <a:extLst>
              <a:ext uri="{FF2B5EF4-FFF2-40B4-BE49-F238E27FC236}">
                <a16:creationId xmlns:a16="http://schemas.microsoft.com/office/drawing/2014/main" xmlns="" id="{C82815D5-B6A4-44EA-966F-7C24C56447A7}"/>
              </a:ext>
            </a:extLst>
          </p:cNvPr>
          <p:cNvSpPr>
            <a:spLocks noGrp="1"/>
          </p:cNvSpPr>
          <p:nvPr>
            <p:ph type="title"/>
          </p:nvPr>
        </p:nvSpPr>
        <p:spPr>
          <a:xfrm>
            <a:off x="1524676" y="685800"/>
            <a:ext cx="9144000" cy="1143000"/>
          </a:xfrm>
        </p:spPr>
        <p:txBody>
          <a:bodyPr/>
          <a:lstStyle>
            <a:lvl1pPr>
              <a:defRPr cap="all" baseline="0">
                <a:solidFill>
                  <a:srgbClr val="B49859"/>
                </a:solidFill>
                <a:latin typeface="Adobe Garamond Pro" panose="02020502060506020403" pitchFamily="18" charset="0"/>
                <a:ea typeface="Adobe Song Std L" panose="02020300000000000000" pitchFamily="18" charset="-128"/>
              </a:defRPr>
            </a:lvl1pPr>
          </a:lstStyle>
          <a:p>
            <a:r>
              <a:rPr lang="en-US" dirty="0"/>
              <a:t>Click to edit Master title style</a:t>
            </a:r>
          </a:p>
        </p:txBody>
      </p:sp>
    </p:spTree>
    <p:extLst>
      <p:ext uri="{BB962C8B-B14F-4D97-AF65-F5344CB8AC3E}">
        <p14:creationId xmlns:p14="http://schemas.microsoft.com/office/powerpoint/2010/main" val="14485870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
        <p:nvSpPr>
          <p:cNvPr id="5" name="Title 1"/>
          <p:cNvSpPr>
            <a:spLocks noGrp="1"/>
          </p:cNvSpPr>
          <p:nvPr>
            <p:ph type="title"/>
          </p:nvPr>
        </p:nvSpPr>
        <p:spPr>
          <a:xfrm>
            <a:off x="2336800" y="609600"/>
            <a:ext cx="9144000" cy="1143000"/>
          </a:xfrm>
        </p:spPr>
        <p:txBody>
          <a:bodyPr/>
          <a:lstStyle/>
          <a:p>
            <a:r>
              <a:rPr lang="en-US" dirty="0"/>
              <a:t>Click to edit Master title style</a:t>
            </a:r>
          </a:p>
        </p:txBody>
      </p:sp>
      <p:sp>
        <p:nvSpPr>
          <p:cNvPr id="9" name="Text Placeholder 3"/>
          <p:cNvSpPr>
            <a:spLocks noGrp="1"/>
          </p:cNvSpPr>
          <p:nvPr>
            <p:ph type="body" sz="half" idx="2"/>
          </p:nvPr>
        </p:nvSpPr>
        <p:spPr>
          <a:xfrm>
            <a:off x="2336800" y="1828801"/>
            <a:ext cx="9144000" cy="4724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29350434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Slide Number Placeholder 3"/>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
        <p:nvSpPr>
          <p:cNvPr id="5" name="Content Placeholder 2"/>
          <p:cNvSpPr>
            <a:spLocks noGrp="1"/>
          </p:cNvSpPr>
          <p:nvPr>
            <p:ph idx="1"/>
          </p:nvPr>
        </p:nvSpPr>
        <p:spPr>
          <a:xfrm>
            <a:off x="2336800" y="1828800"/>
            <a:ext cx="91440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30589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Title 1"/>
          <p:cNvSpPr>
            <a:spLocks noGrp="1"/>
          </p:cNvSpPr>
          <p:nvPr>
            <p:ph type="title"/>
          </p:nvPr>
        </p:nvSpPr>
        <p:spPr>
          <a:xfrm>
            <a:off x="2336800" y="609600"/>
            <a:ext cx="9144000" cy="1143000"/>
          </a:xfrm>
        </p:spPr>
        <p:txBody>
          <a:bodyPr/>
          <a:lstStyle/>
          <a:p>
            <a:r>
              <a:rPr lang="en-US" dirty="0"/>
              <a:t>Click to edit Master title style</a:t>
            </a:r>
          </a:p>
        </p:txBody>
      </p:sp>
      <p:sp>
        <p:nvSpPr>
          <p:cNvPr id="7" name="Content Placeholder 2"/>
          <p:cNvSpPr>
            <a:spLocks noGrp="1"/>
          </p:cNvSpPr>
          <p:nvPr>
            <p:ph idx="1"/>
          </p:nvPr>
        </p:nvSpPr>
        <p:spPr>
          <a:xfrm>
            <a:off x="6400800" y="1828800"/>
            <a:ext cx="50800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3"/>
          <p:cNvSpPr>
            <a:spLocks noGrp="1"/>
          </p:cNvSpPr>
          <p:nvPr>
            <p:ph type="body" sz="half" idx="2"/>
          </p:nvPr>
        </p:nvSpPr>
        <p:spPr>
          <a:xfrm>
            <a:off x="2336800" y="1828801"/>
            <a:ext cx="3962400" cy="4724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9" name="Slide Number Placeholder 8"/>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9107930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Title 1"/>
          <p:cNvSpPr>
            <a:spLocks noGrp="1"/>
          </p:cNvSpPr>
          <p:nvPr>
            <p:ph type="title"/>
          </p:nvPr>
        </p:nvSpPr>
        <p:spPr>
          <a:xfrm>
            <a:off x="2336800" y="609600"/>
            <a:ext cx="9144000" cy="1143000"/>
          </a:xfrm>
        </p:spPr>
        <p:txBody>
          <a:bodyPr/>
          <a:lstStyle/>
          <a:p>
            <a:r>
              <a:rPr lang="en-US" dirty="0"/>
              <a:t>Click to edit Master title style</a:t>
            </a:r>
          </a:p>
        </p:txBody>
      </p:sp>
      <p:sp>
        <p:nvSpPr>
          <p:cNvPr id="8" name="Content Placeholder 2"/>
          <p:cNvSpPr>
            <a:spLocks noGrp="1"/>
          </p:cNvSpPr>
          <p:nvPr>
            <p:ph idx="1"/>
          </p:nvPr>
        </p:nvSpPr>
        <p:spPr>
          <a:xfrm>
            <a:off x="7112000" y="1828800"/>
            <a:ext cx="43688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idx="10"/>
          </p:nvPr>
        </p:nvSpPr>
        <p:spPr>
          <a:xfrm>
            <a:off x="2336800" y="1828800"/>
            <a:ext cx="43688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11"/>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7911450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926299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8609402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5" name="Title 1"/>
          <p:cNvSpPr>
            <a:spLocks noGrp="1"/>
          </p:cNvSpPr>
          <p:nvPr>
            <p:ph type="title"/>
          </p:nvPr>
        </p:nvSpPr>
        <p:spPr>
          <a:xfrm>
            <a:off x="2336800" y="609600"/>
            <a:ext cx="3759200" cy="1143000"/>
          </a:xfrm>
        </p:spPr>
        <p:txBody>
          <a:bodyPr/>
          <a:lstStyle>
            <a:lvl1pPr algn="l">
              <a:defRPr sz="2600"/>
            </a:lvl1pPr>
          </a:lstStyle>
          <a:p>
            <a:r>
              <a:rPr lang="en-US" dirty="0"/>
              <a:t>Click to edit Master title style</a:t>
            </a:r>
          </a:p>
        </p:txBody>
      </p:sp>
      <p:sp>
        <p:nvSpPr>
          <p:cNvPr id="6" name="Text Placeholder 3"/>
          <p:cNvSpPr>
            <a:spLocks noGrp="1"/>
          </p:cNvSpPr>
          <p:nvPr>
            <p:ph type="body" sz="half" idx="2"/>
          </p:nvPr>
        </p:nvSpPr>
        <p:spPr>
          <a:xfrm>
            <a:off x="2336800" y="1828801"/>
            <a:ext cx="3759200" cy="4724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Content Placeholder 2"/>
          <p:cNvSpPr>
            <a:spLocks noGrp="1"/>
          </p:cNvSpPr>
          <p:nvPr>
            <p:ph idx="1"/>
          </p:nvPr>
        </p:nvSpPr>
        <p:spPr>
          <a:xfrm>
            <a:off x="6197600" y="609600"/>
            <a:ext cx="5588000" cy="5943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690148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buFont typeface="Arial" pitchFamily="34" charset="0"/>
              <a:buChar char="•"/>
              <a:defRPr>
                <a:solidFill>
                  <a:schemeClr val="tx1"/>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349BF3EA-1A78-4F07-BDC0-C8A1BD461199}" type="datetimeFigureOut">
              <a:rPr lang="en-US" smtClean="0"/>
              <a:t>4/21/18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381064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898948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898948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2389717" y="5367338"/>
            <a:ext cx="898948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4733329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gradFill flip="none" rotWithShape="1">
          <a:gsLst>
            <a:gs pos="0">
              <a:srgbClr val="501214"/>
            </a:gs>
            <a:gs pos="100000">
              <a:srgbClr val="281214"/>
            </a:gs>
          </a:gsLst>
          <a:lin ang="16200000" scaled="0"/>
          <a:tileRect/>
        </a:gradFill>
        <a:effectLst/>
      </p:bgPr>
    </p:bg>
    <p:spTree>
      <p:nvGrpSpPr>
        <p:cNvPr id="1" name=""/>
        <p:cNvGrpSpPr/>
        <p:nvPr/>
      </p:nvGrpSpPr>
      <p:grpSpPr>
        <a:xfrm>
          <a:off x="0" y="0"/>
          <a:ext cx="0" cy="0"/>
          <a:chOff x="0" y="0"/>
          <a:chExt cx="0" cy="0"/>
        </a:xfrm>
      </p:grpSpPr>
      <p:pic>
        <p:nvPicPr>
          <p:cNvPr id="4" name="Picture 16"/>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1354" y="0"/>
            <a:ext cx="12190647" cy="6859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2"/>
          <p:cNvSpPr>
            <a:spLocks noGrp="1"/>
          </p:cNvSpPr>
          <p:nvPr>
            <p:ph type="sldNum" sz="quarter" idx="4"/>
          </p:nvPr>
        </p:nvSpPr>
        <p:spPr>
          <a:xfrm>
            <a:off x="9317375" y="6463459"/>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
        <p:nvSpPr>
          <p:cNvPr id="7" name="Title 6">
            <a:extLst>
              <a:ext uri="{FF2B5EF4-FFF2-40B4-BE49-F238E27FC236}">
                <a16:creationId xmlns:a16="http://schemas.microsoft.com/office/drawing/2014/main" xmlns="" id="{C82815D5-B6A4-44EA-966F-7C24C56447A7}"/>
              </a:ext>
            </a:extLst>
          </p:cNvPr>
          <p:cNvSpPr>
            <a:spLocks noGrp="1"/>
          </p:cNvSpPr>
          <p:nvPr>
            <p:ph type="title"/>
          </p:nvPr>
        </p:nvSpPr>
        <p:spPr>
          <a:xfrm>
            <a:off x="1524676" y="685800"/>
            <a:ext cx="9144000" cy="1143000"/>
          </a:xfrm>
        </p:spPr>
        <p:txBody>
          <a:bodyPr/>
          <a:lstStyle>
            <a:lvl1pPr>
              <a:defRPr cap="all" baseline="0">
                <a:solidFill>
                  <a:srgbClr val="B49859"/>
                </a:solidFill>
                <a:latin typeface="Adobe Garamond Pro" panose="02020502060506020403" pitchFamily="18" charset="0"/>
                <a:ea typeface="Adobe Song Std L" panose="02020300000000000000" pitchFamily="18" charset="-128"/>
              </a:defRPr>
            </a:lvl1pPr>
          </a:lstStyle>
          <a:p>
            <a:r>
              <a:rPr lang="en-US" dirty="0"/>
              <a:t>Click to edit Master title style</a:t>
            </a:r>
          </a:p>
        </p:txBody>
      </p:sp>
    </p:spTree>
    <p:extLst>
      <p:ext uri="{BB962C8B-B14F-4D97-AF65-F5344CB8AC3E}">
        <p14:creationId xmlns:p14="http://schemas.microsoft.com/office/powerpoint/2010/main" val="32045044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
        <p:nvSpPr>
          <p:cNvPr id="5" name="Title 1"/>
          <p:cNvSpPr>
            <a:spLocks noGrp="1"/>
          </p:cNvSpPr>
          <p:nvPr>
            <p:ph type="title"/>
          </p:nvPr>
        </p:nvSpPr>
        <p:spPr>
          <a:xfrm>
            <a:off x="2336800" y="609600"/>
            <a:ext cx="9144000" cy="1143000"/>
          </a:xfrm>
        </p:spPr>
        <p:txBody>
          <a:bodyPr/>
          <a:lstStyle/>
          <a:p>
            <a:r>
              <a:rPr lang="en-US" dirty="0"/>
              <a:t>Click to edit Master title style</a:t>
            </a:r>
          </a:p>
        </p:txBody>
      </p:sp>
      <p:sp>
        <p:nvSpPr>
          <p:cNvPr id="9" name="Text Placeholder 3"/>
          <p:cNvSpPr>
            <a:spLocks noGrp="1"/>
          </p:cNvSpPr>
          <p:nvPr>
            <p:ph type="body" sz="half" idx="2"/>
          </p:nvPr>
        </p:nvSpPr>
        <p:spPr>
          <a:xfrm>
            <a:off x="2336800" y="1828801"/>
            <a:ext cx="9144000" cy="4724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22306945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Slide Number Placeholder 3"/>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
        <p:nvSpPr>
          <p:cNvPr id="5" name="Content Placeholder 2"/>
          <p:cNvSpPr>
            <a:spLocks noGrp="1"/>
          </p:cNvSpPr>
          <p:nvPr>
            <p:ph idx="1"/>
          </p:nvPr>
        </p:nvSpPr>
        <p:spPr>
          <a:xfrm>
            <a:off x="2336800" y="1828800"/>
            <a:ext cx="91440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193662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Title 1"/>
          <p:cNvSpPr>
            <a:spLocks noGrp="1"/>
          </p:cNvSpPr>
          <p:nvPr>
            <p:ph type="title"/>
          </p:nvPr>
        </p:nvSpPr>
        <p:spPr>
          <a:xfrm>
            <a:off x="2336800" y="609600"/>
            <a:ext cx="9144000" cy="1143000"/>
          </a:xfrm>
        </p:spPr>
        <p:txBody>
          <a:bodyPr/>
          <a:lstStyle/>
          <a:p>
            <a:r>
              <a:rPr lang="en-US" dirty="0"/>
              <a:t>Click to edit Master title style</a:t>
            </a:r>
          </a:p>
        </p:txBody>
      </p:sp>
      <p:sp>
        <p:nvSpPr>
          <p:cNvPr id="7" name="Content Placeholder 2"/>
          <p:cNvSpPr>
            <a:spLocks noGrp="1"/>
          </p:cNvSpPr>
          <p:nvPr>
            <p:ph idx="1"/>
          </p:nvPr>
        </p:nvSpPr>
        <p:spPr>
          <a:xfrm>
            <a:off x="6400800" y="1828800"/>
            <a:ext cx="50800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3"/>
          <p:cNvSpPr>
            <a:spLocks noGrp="1"/>
          </p:cNvSpPr>
          <p:nvPr>
            <p:ph type="body" sz="half" idx="2"/>
          </p:nvPr>
        </p:nvSpPr>
        <p:spPr>
          <a:xfrm>
            <a:off x="2336800" y="1828801"/>
            <a:ext cx="3962400" cy="4724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9" name="Slide Number Placeholder 8"/>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7219232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Title 1"/>
          <p:cNvSpPr>
            <a:spLocks noGrp="1"/>
          </p:cNvSpPr>
          <p:nvPr>
            <p:ph type="title"/>
          </p:nvPr>
        </p:nvSpPr>
        <p:spPr>
          <a:xfrm>
            <a:off x="2336800" y="609600"/>
            <a:ext cx="9144000" cy="1143000"/>
          </a:xfrm>
        </p:spPr>
        <p:txBody>
          <a:bodyPr/>
          <a:lstStyle/>
          <a:p>
            <a:r>
              <a:rPr lang="en-US" dirty="0"/>
              <a:t>Click to edit Master title style</a:t>
            </a:r>
          </a:p>
        </p:txBody>
      </p:sp>
      <p:sp>
        <p:nvSpPr>
          <p:cNvPr id="8" name="Content Placeholder 2"/>
          <p:cNvSpPr>
            <a:spLocks noGrp="1"/>
          </p:cNvSpPr>
          <p:nvPr>
            <p:ph idx="1"/>
          </p:nvPr>
        </p:nvSpPr>
        <p:spPr>
          <a:xfrm>
            <a:off x="7112000" y="1828800"/>
            <a:ext cx="43688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idx="10"/>
          </p:nvPr>
        </p:nvSpPr>
        <p:spPr>
          <a:xfrm>
            <a:off x="2336800" y="1828800"/>
            <a:ext cx="43688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11"/>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0049605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9289843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892179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5" name="Title 1"/>
          <p:cNvSpPr>
            <a:spLocks noGrp="1"/>
          </p:cNvSpPr>
          <p:nvPr>
            <p:ph type="title"/>
          </p:nvPr>
        </p:nvSpPr>
        <p:spPr>
          <a:xfrm>
            <a:off x="2336800" y="609600"/>
            <a:ext cx="3759200" cy="1143000"/>
          </a:xfrm>
        </p:spPr>
        <p:txBody>
          <a:bodyPr/>
          <a:lstStyle>
            <a:lvl1pPr algn="l">
              <a:defRPr sz="2600"/>
            </a:lvl1pPr>
          </a:lstStyle>
          <a:p>
            <a:r>
              <a:rPr lang="en-US" dirty="0"/>
              <a:t>Click to edit Master title style</a:t>
            </a:r>
          </a:p>
        </p:txBody>
      </p:sp>
      <p:sp>
        <p:nvSpPr>
          <p:cNvPr id="6" name="Text Placeholder 3"/>
          <p:cNvSpPr>
            <a:spLocks noGrp="1"/>
          </p:cNvSpPr>
          <p:nvPr>
            <p:ph type="body" sz="half" idx="2"/>
          </p:nvPr>
        </p:nvSpPr>
        <p:spPr>
          <a:xfrm>
            <a:off x="2336800" y="1828801"/>
            <a:ext cx="3759200" cy="4724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Content Placeholder 2"/>
          <p:cNvSpPr>
            <a:spLocks noGrp="1"/>
          </p:cNvSpPr>
          <p:nvPr>
            <p:ph idx="1"/>
          </p:nvPr>
        </p:nvSpPr>
        <p:spPr>
          <a:xfrm>
            <a:off x="6197600" y="609600"/>
            <a:ext cx="5588000" cy="5943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1898975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898948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898948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2389717" y="5367338"/>
            <a:ext cx="898948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670186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9BF3EA-1A78-4F07-BDC0-C8A1BD461199}" type="datetimeFigureOut">
              <a:rPr lang="en-US" smtClean="0"/>
              <a:t>4/21/18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415689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gradFill flip="none" rotWithShape="1">
          <a:gsLst>
            <a:gs pos="0">
              <a:srgbClr val="501214"/>
            </a:gs>
            <a:gs pos="100000">
              <a:srgbClr val="281214"/>
            </a:gs>
          </a:gsLst>
          <a:lin ang="16200000" scaled="0"/>
          <a:tileRect/>
        </a:gradFill>
        <a:effectLst/>
      </p:bgPr>
    </p:bg>
    <p:spTree>
      <p:nvGrpSpPr>
        <p:cNvPr id="1" name=""/>
        <p:cNvGrpSpPr/>
        <p:nvPr/>
      </p:nvGrpSpPr>
      <p:grpSpPr>
        <a:xfrm>
          <a:off x="0" y="0"/>
          <a:ext cx="0" cy="0"/>
          <a:chOff x="0" y="0"/>
          <a:chExt cx="0" cy="0"/>
        </a:xfrm>
      </p:grpSpPr>
      <p:pic>
        <p:nvPicPr>
          <p:cNvPr id="4" name="Picture 16"/>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1354" y="0"/>
            <a:ext cx="12190647" cy="6859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2"/>
          <p:cNvSpPr>
            <a:spLocks noGrp="1"/>
          </p:cNvSpPr>
          <p:nvPr>
            <p:ph type="sldNum" sz="quarter" idx="4"/>
          </p:nvPr>
        </p:nvSpPr>
        <p:spPr>
          <a:xfrm>
            <a:off x="9317375" y="6463459"/>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
        <p:nvSpPr>
          <p:cNvPr id="7" name="Title 6">
            <a:extLst>
              <a:ext uri="{FF2B5EF4-FFF2-40B4-BE49-F238E27FC236}">
                <a16:creationId xmlns:a16="http://schemas.microsoft.com/office/drawing/2014/main" xmlns="" id="{C82815D5-B6A4-44EA-966F-7C24C56447A7}"/>
              </a:ext>
            </a:extLst>
          </p:cNvPr>
          <p:cNvSpPr>
            <a:spLocks noGrp="1"/>
          </p:cNvSpPr>
          <p:nvPr>
            <p:ph type="title"/>
          </p:nvPr>
        </p:nvSpPr>
        <p:spPr>
          <a:xfrm>
            <a:off x="1524676" y="685800"/>
            <a:ext cx="9144000" cy="1143000"/>
          </a:xfrm>
        </p:spPr>
        <p:txBody>
          <a:bodyPr/>
          <a:lstStyle>
            <a:lvl1pPr>
              <a:defRPr cap="all" baseline="0">
                <a:solidFill>
                  <a:srgbClr val="B49859"/>
                </a:solidFill>
                <a:latin typeface="Adobe Garamond Pro" panose="02020502060506020403" pitchFamily="18" charset="0"/>
                <a:ea typeface="Adobe Song Std L" panose="02020300000000000000" pitchFamily="18" charset="-128"/>
              </a:defRPr>
            </a:lvl1pPr>
          </a:lstStyle>
          <a:p>
            <a:r>
              <a:rPr lang="en-US" dirty="0"/>
              <a:t>Click to edit Master title style</a:t>
            </a:r>
          </a:p>
        </p:txBody>
      </p:sp>
    </p:spTree>
    <p:extLst>
      <p:ext uri="{BB962C8B-B14F-4D97-AF65-F5344CB8AC3E}">
        <p14:creationId xmlns:p14="http://schemas.microsoft.com/office/powerpoint/2010/main" val="25550360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
        <p:nvSpPr>
          <p:cNvPr id="5" name="Title 1"/>
          <p:cNvSpPr>
            <a:spLocks noGrp="1"/>
          </p:cNvSpPr>
          <p:nvPr>
            <p:ph type="title"/>
          </p:nvPr>
        </p:nvSpPr>
        <p:spPr>
          <a:xfrm>
            <a:off x="2336800" y="609600"/>
            <a:ext cx="9144000" cy="1143000"/>
          </a:xfrm>
        </p:spPr>
        <p:txBody>
          <a:bodyPr/>
          <a:lstStyle/>
          <a:p>
            <a:r>
              <a:rPr lang="en-US" dirty="0"/>
              <a:t>Click to edit Master title style</a:t>
            </a:r>
          </a:p>
        </p:txBody>
      </p:sp>
      <p:sp>
        <p:nvSpPr>
          <p:cNvPr id="9" name="Text Placeholder 3"/>
          <p:cNvSpPr>
            <a:spLocks noGrp="1"/>
          </p:cNvSpPr>
          <p:nvPr>
            <p:ph type="body" sz="half" idx="2"/>
          </p:nvPr>
        </p:nvSpPr>
        <p:spPr>
          <a:xfrm>
            <a:off x="2336800" y="1828801"/>
            <a:ext cx="9144000" cy="4724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33423617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Slide Number Placeholder 3"/>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
        <p:nvSpPr>
          <p:cNvPr id="5" name="Content Placeholder 2"/>
          <p:cNvSpPr>
            <a:spLocks noGrp="1"/>
          </p:cNvSpPr>
          <p:nvPr>
            <p:ph idx="1"/>
          </p:nvPr>
        </p:nvSpPr>
        <p:spPr>
          <a:xfrm>
            <a:off x="2336800" y="1828800"/>
            <a:ext cx="91440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16150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Title 1"/>
          <p:cNvSpPr>
            <a:spLocks noGrp="1"/>
          </p:cNvSpPr>
          <p:nvPr>
            <p:ph type="title"/>
          </p:nvPr>
        </p:nvSpPr>
        <p:spPr>
          <a:xfrm>
            <a:off x="2336800" y="609600"/>
            <a:ext cx="9144000" cy="1143000"/>
          </a:xfrm>
        </p:spPr>
        <p:txBody>
          <a:bodyPr/>
          <a:lstStyle/>
          <a:p>
            <a:r>
              <a:rPr lang="en-US" dirty="0"/>
              <a:t>Click to edit Master title style</a:t>
            </a:r>
          </a:p>
        </p:txBody>
      </p:sp>
      <p:sp>
        <p:nvSpPr>
          <p:cNvPr id="7" name="Content Placeholder 2"/>
          <p:cNvSpPr>
            <a:spLocks noGrp="1"/>
          </p:cNvSpPr>
          <p:nvPr>
            <p:ph idx="1"/>
          </p:nvPr>
        </p:nvSpPr>
        <p:spPr>
          <a:xfrm>
            <a:off x="6400800" y="1828800"/>
            <a:ext cx="50800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3"/>
          <p:cNvSpPr>
            <a:spLocks noGrp="1"/>
          </p:cNvSpPr>
          <p:nvPr>
            <p:ph type="body" sz="half" idx="2"/>
          </p:nvPr>
        </p:nvSpPr>
        <p:spPr>
          <a:xfrm>
            <a:off x="2336800" y="1828801"/>
            <a:ext cx="3962400" cy="4724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9" name="Slide Number Placeholder 8"/>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5822946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Title 1"/>
          <p:cNvSpPr>
            <a:spLocks noGrp="1"/>
          </p:cNvSpPr>
          <p:nvPr>
            <p:ph type="title"/>
          </p:nvPr>
        </p:nvSpPr>
        <p:spPr>
          <a:xfrm>
            <a:off x="2336800" y="609600"/>
            <a:ext cx="9144000" cy="1143000"/>
          </a:xfrm>
        </p:spPr>
        <p:txBody>
          <a:bodyPr/>
          <a:lstStyle/>
          <a:p>
            <a:r>
              <a:rPr lang="en-US" dirty="0"/>
              <a:t>Click to edit Master title style</a:t>
            </a:r>
          </a:p>
        </p:txBody>
      </p:sp>
      <p:sp>
        <p:nvSpPr>
          <p:cNvPr id="8" name="Content Placeholder 2"/>
          <p:cNvSpPr>
            <a:spLocks noGrp="1"/>
          </p:cNvSpPr>
          <p:nvPr>
            <p:ph idx="1"/>
          </p:nvPr>
        </p:nvSpPr>
        <p:spPr>
          <a:xfrm>
            <a:off x="7112000" y="1828800"/>
            <a:ext cx="43688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idx="10"/>
          </p:nvPr>
        </p:nvSpPr>
        <p:spPr>
          <a:xfrm>
            <a:off x="2336800" y="1828800"/>
            <a:ext cx="43688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11"/>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3629612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4684663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3892008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5" name="Title 1"/>
          <p:cNvSpPr>
            <a:spLocks noGrp="1"/>
          </p:cNvSpPr>
          <p:nvPr>
            <p:ph type="title"/>
          </p:nvPr>
        </p:nvSpPr>
        <p:spPr>
          <a:xfrm>
            <a:off x="2336800" y="609600"/>
            <a:ext cx="3759200" cy="1143000"/>
          </a:xfrm>
        </p:spPr>
        <p:txBody>
          <a:bodyPr/>
          <a:lstStyle>
            <a:lvl1pPr algn="l">
              <a:defRPr sz="2600"/>
            </a:lvl1pPr>
          </a:lstStyle>
          <a:p>
            <a:r>
              <a:rPr lang="en-US" dirty="0"/>
              <a:t>Click to edit Master title style</a:t>
            </a:r>
          </a:p>
        </p:txBody>
      </p:sp>
      <p:sp>
        <p:nvSpPr>
          <p:cNvPr id="6" name="Text Placeholder 3"/>
          <p:cNvSpPr>
            <a:spLocks noGrp="1"/>
          </p:cNvSpPr>
          <p:nvPr>
            <p:ph type="body" sz="half" idx="2"/>
          </p:nvPr>
        </p:nvSpPr>
        <p:spPr>
          <a:xfrm>
            <a:off x="2336800" y="1828801"/>
            <a:ext cx="3759200" cy="4724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Content Placeholder 2"/>
          <p:cNvSpPr>
            <a:spLocks noGrp="1"/>
          </p:cNvSpPr>
          <p:nvPr>
            <p:ph idx="1"/>
          </p:nvPr>
        </p:nvSpPr>
        <p:spPr>
          <a:xfrm>
            <a:off x="6197600" y="609600"/>
            <a:ext cx="5588000" cy="5943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1687090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898948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898948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2389717" y="5367338"/>
            <a:ext cx="898948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p>
            <a:fld id="{1FAA210B-82E4-D740-A1D4-408CB6227599}"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967773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defRPr>
            </a:lvl1pPr>
          </a:lstStyle>
          <a:p>
            <a:r>
              <a:rPr lang="en-US" smtClean="0"/>
              <a:t>Click to edit Master title style</a:t>
            </a:r>
            <a:endParaRPr lang="en-US" dirty="0"/>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49BF3EA-1A78-4F07-BDC0-C8A1BD461199}" type="datetimeFigureOut">
              <a:rPr lang="en-US" smtClean="0"/>
              <a:t>4/21/18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9" name="Content Placeholder 8"/>
          <p:cNvSpPr>
            <a:spLocks noGrp="1"/>
          </p:cNvSpPr>
          <p:nvPr>
            <p:ph sz="quarter" idx="13"/>
          </p:nvPr>
        </p:nvSpPr>
        <p:spPr>
          <a:xfrm>
            <a:off x="487680" y="1600200"/>
            <a:ext cx="5388864"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3333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49BF3EA-1A78-4F07-BDC0-C8A1BD461199}" type="datetimeFigureOut">
              <a:rPr lang="en-US" smtClean="0"/>
              <a:t>4/21/18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a:p>
        </p:txBody>
      </p:sp>
      <p:sp>
        <p:nvSpPr>
          <p:cNvPr id="11" name="Content Placeholder 10"/>
          <p:cNvSpPr>
            <a:spLocks noGrp="1"/>
          </p:cNvSpPr>
          <p:nvPr>
            <p:ph sz="quarter" idx="13"/>
          </p:nvPr>
        </p:nvSpPr>
        <p:spPr>
          <a:xfrm>
            <a:off x="609600" y="2212848"/>
            <a:ext cx="5388864"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44593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9625"/>
            <a:ext cx="10972800" cy="1600200"/>
          </a:xfrm>
        </p:spPr>
        <p:txBody>
          <a:bodyPr/>
          <a:lstStyle>
            <a:lvl1pPr>
              <a:defRPr>
                <a:effectLst/>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49BF3EA-1A78-4F07-BDC0-C8A1BD461199}" type="datetimeFigureOut">
              <a:rPr lang="en-US" smtClean="0"/>
              <a:t>4/21/18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067989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9BF3EA-1A78-4F07-BDC0-C8A1BD461199}" type="datetimeFigureOut">
              <a:rPr lang="en-US" smtClean="0"/>
              <a:t>4/21/18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546002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9BF3EA-1A78-4F07-BDC0-C8A1BD461199}" type="datetimeFigureOut">
              <a:rPr lang="en-US" smtClean="0"/>
              <a:t>4/21/18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0778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9BF3EA-1A78-4F07-BDC0-C8A1BD461199}" type="datetimeFigureOut">
              <a:rPr lang="en-US" smtClean="0"/>
              <a:t>4/21/18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655479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theme" Target="../theme/theme2.xml"/><Relationship Id="rId11"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3.xml"/><Relationship Id="rId4" Type="http://schemas.openxmlformats.org/officeDocument/2006/relationships/slideLayout" Target="../slideLayouts/slideLayout24.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 Id="rId9" Type="http://schemas.openxmlformats.org/officeDocument/2006/relationships/slideLayout" Target="../slideLayouts/slideLayout29.xml"/><Relationship Id="rId10" Type="http://schemas.openxmlformats.org/officeDocument/2006/relationships/theme" Target="../theme/theme3.xml"/><Relationship Id="rId11" Type="http://schemas.openxmlformats.org/officeDocument/2006/relationships/image" Target="../media/image2.png"/><Relationship Id="rId1" Type="http://schemas.openxmlformats.org/officeDocument/2006/relationships/slideLayout" Target="../slideLayouts/slideLayout21.xml"/><Relationship Id="rId2"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4" Type="http://schemas.openxmlformats.org/officeDocument/2006/relationships/slideLayout" Target="../slideLayouts/slideLayout33.xml"/><Relationship Id="rId5" Type="http://schemas.openxmlformats.org/officeDocument/2006/relationships/slideLayout" Target="../slideLayouts/slideLayout34.xml"/><Relationship Id="rId6" Type="http://schemas.openxmlformats.org/officeDocument/2006/relationships/slideLayout" Target="../slideLayouts/slideLayout35.xml"/><Relationship Id="rId7" Type="http://schemas.openxmlformats.org/officeDocument/2006/relationships/slideLayout" Target="../slideLayouts/slideLayout36.xml"/><Relationship Id="rId8" Type="http://schemas.openxmlformats.org/officeDocument/2006/relationships/slideLayout" Target="../slideLayouts/slideLayout37.xml"/><Relationship Id="rId9" Type="http://schemas.openxmlformats.org/officeDocument/2006/relationships/slideLayout" Target="../slideLayouts/slideLayout38.xml"/><Relationship Id="rId10" Type="http://schemas.openxmlformats.org/officeDocument/2006/relationships/theme" Target="../theme/theme4.xml"/><Relationship Id="rId11" Type="http://schemas.openxmlformats.org/officeDocument/2006/relationships/image" Target="../media/image2.png"/><Relationship Id="rId1" Type="http://schemas.openxmlformats.org/officeDocument/2006/relationships/slideLayout" Target="../slideLayouts/slideLayout30.xml"/><Relationship Id="rId2"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2">
        <a:schemeClr val="bg2"/>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solidFill>
                <a:latin typeface="Century Gothic" pitchFamily="34" charset="0"/>
              </a:defRPr>
            </a:lvl1pPr>
          </a:lstStyle>
          <a:p>
            <a:fld id="{349BF3EA-1A78-4F07-BDC0-C8A1BD461199}" type="datetimeFigureOut">
              <a:rPr lang="en-US" smtClean="0"/>
              <a:pPr/>
              <a:t>4/21/18</a:t>
            </a:fld>
            <a:endParaRPr lang="en-US"/>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solidFill>
                <a:latin typeface="Century Gothic" pitchFamily="34" charset="0"/>
              </a:defRPr>
            </a:lvl1pPr>
          </a:lstStyle>
          <a:p>
            <a:fld id="{401CF334-2D5C-4859-84A6-CA7E6E43FAEB}" type="slidenum">
              <a:rPr lang="en-US" smtClean="0"/>
              <a:pPr/>
              <a:t>‹#›</a:t>
            </a:fld>
            <a:endParaRPr lang="en-US"/>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tx1">
                  <a:lumMod val="65000"/>
                  <a:lumOff val="35000"/>
                </a:schemeClr>
              </a:solidFill>
              <a:latin typeface="+mn-lt"/>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lumMod val="65000"/>
                  <a:lumOff val="35000"/>
                </a:schemeClr>
              </a:solidFill>
            </a:endParaRP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Tree>
    <p:extLst>
      <p:ext uri="{BB962C8B-B14F-4D97-AF65-F5344CB8AC3E}">
        <p14:creationId xmlns:p14="http://schemas.microsoft.com/office/powerpoint/2010/main" val="30122519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lnSpc>
          <a:spcPts val="4800"/>
        </a:lnSpc>
        <a:spcBef>
          <a:spcPct val="0"/>
        </a:spcBef>
        <a:buNone/>
        <a:defRPr sz="4800" kern="1200">
          <a:solidFill>
            <a:schemeClr val="tx2"/>
          </a:solidFill>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26" name="Rectangle 2"/>
          <p:cNvSpPr>
            <a:spLocks noGrp="1" noChangeArrowheads="1"/>
          </p:cNvSpPr>
          <p:nvPr>
            <p:ph type="title"/>
          </p:nvPr>
        </p:nvSpPr>
        <p:spPr bwMode="auto">
          <a:xfrm>
            <a:off x="2336800" y="609600"/>
            <a:ext cx="91440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2336800" y="1981200"/>
            <a:ext cx="91440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2"/>
          <p:cNvSpPr>
            <a:spLocks noGrp="1"/>
          </p:cNvSpPr>
          <p:nvPr>
            <p:ph type="sldNum" sz="quarter" idx="4"/>
          </p:nvPr>
        </p:nvSpPr>
        <p:spPr>
          <a:xfrm>
            <a:off x="9317375" y="6463459"/>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fontAlgn="base" hangingPunct="0">
              <a:spcBef>
                <a:spcPct val="0"/>
              </a:spcBef>
              <a:spcAft>
                <a:spcPct val="0"/>
              </a:spcAft>
            </a:pPr>
            <a:fld id="{1FAA210B-82E4-D740-A1D4-408CB6227599}" type="slidenum">
              <a:rPr lang="en-US" smtClean="0">
                <a:solidFill>
                  <a:srgbClr val="000000">
                    <a:tint val="75000"/>
                  </a:srgbClr>
                </a:solidFill>
              </a:rPr>
              <a:pPr eaLnBrk="0" fontAlgn="base" hangingPunct="0">
                <a:spcBef>
                  <a:spcPct val="0"/>
                </a:spcBef>
                <a:spcAft>
                  <a:spcPct val="0"/>
                </a:spcAft>
              </a:pPr>
              <a:t>‹#›</a:t>
            </a:fld>
            <a:endParaRPr lang="en-US">
              <a:solidFill>
                <a:srgbClr val="000000">
                  <a:tint val="75000"/>
                </a:srgbClr>
              </a:solidFill>
            </a:endParaRPr>
          </a:p>
        </p:txBody>
      </p:sp>
    </p:spTree>
    <p:extLst>
      <p:ext uri="{BB962C8B-B14F-4D97-AF65-F5344CB8AC3E}">
        <p14:creationId xmlns:p14="http://schemas.microsoft.com/office/powerpoint/2010/main" val="11384722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Lst>
  <p:hf hdr="0" dt="0"/>
  <p:txStyles>
    <p:titleStyle>
      <a:lvl1pPr algn="ctr" rtl="0" eaLnBrk="1" fontAlgn="base" hangingPunct="1">
        <a:spcBef>
          <a:spcPct val="0"/>
        </a:spcBef>
        <a:spcAft>
          <a:spcPct val="0"/>
        </a:spcAft>
        <a:defRPr sz="2800" b="1" cap="small" baseline="0">
          <a:solidFill>
            <a:srgbClr val="501215"/>
          </a:solidFill>
          <a:latin typeface="Adobe Garamond Pro" panose="02020502060506020403" pitchFamily="18" charset="0"/>
          <a:ea typeface="+mj-ea"/>
          <a:cs typeface="+mj-cs"/>
        </a:defRPr>
      </a:lvl1pPr>
      <a:lvl2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2pPr>
      <a:lvl3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3pPr>
      <a:lvl4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4pPr>
      <a:lvl5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5pPr>
      <a:lvl6pPr marL="4572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6pPr>
      <a:lvl7pPr marL="9144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7pPr>
      <a:lvl8pPr marL="13716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8pPr>
      <a:lvl9pPr marL="18288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Font typeface="Wingdings" charset="0"/>
        <a:buChar char="v"/>
        <a:defRPr sz="1600">
          <a:solidFill>
            <a:schemeClr val="tx1"/>
          </a:solidFill>
          <a:latin typeface="+mn-lt"/>
          <a:ea typeface="+mn-ea"/>
          <a:cs typeface="+mn-cs"/>
        </a:defRPr>
      </a:lvl1pPr>
      <a:lvl2pPr marL="742950" indent="-285750" algn="l" rtl="0" eaLnBrk="1" fontAlgn="base" hangingPunct="1">
        <a:spcBef>
          <a:spcPct val="20000"/>
        </a:spcBef>
        <a:spcAft>
          <a:spcPct val="0"/>
        </a:spcAft>
        <a:buChar char="–"/>
        <a:defRPr sz="1400">
          <a:solidFill>
            <a:schemeClr val="tx1"/>
          </a:solidFill>
          <a:latin typeface="+mn-lt"/>
          <a:ea typeface="+mn-ea"/>
        </a:defRPr>
      </a:lvl2pPr>
      <a:lvl3pPr marL="1143000" indent="-228600" algn="l" rtl="0" eaLnBrk="1" fontAlgn="base" hangingPunct="1">
        <a:spcBef>
          <a:spcPct val="20000"/>
        </a:spcBef>
        <a:spcAft>
          <a:spcPct val="0"/>
        </a:spcAft>
        <a:buChar char="•"/>
        <a:defRPr sz="1200">
          <a:solidFill>
            <a:schemeClr val="tx1"/>
          </a:solidFill>
          <a:latin typeface="+mn-lt"/>
          <a:ea typeface="+mn-ea"/>
        </a:defRPr>
      </a:lvl3pPr>
      <a:lvl4pPr marL="1600200" indent="-228600" algn="l" rtl="0" eaLnBrk="1" fontAlgn="base" hangingPunct="1">
        <a:spcBef>
          <a:spcPct val="20000"/>
        </a:spcBef>
        <a:spcAft>
          <a:spcPct val="0"/>
        </a:spcAft>
        <a:buChar char="–"/>
        <a:defRPr sz="1200">
          <a:solidFill>
            <a:schemeClr val="tx1"/>
          </a:solidFill>
          <a:latin typeface="+mn-lt"/>
          <a:ea typeface="+mn-ea"/>
        </a:defRPr>
      </a:lvl4pPr>
      <a:lvl5pPr marL="2057400" indent="-228600" algn="l" rtl="0" eaLnBrk="1" fontAlgn="base" hangingPunct="1">
        <a:spcBef>
          <a:spcPct val="20000"/>
        </a:spcBef>
        <a:spcAft>
          <a:spcPct val="0"/>
        </a:spcAft>
        <a:buChar char="»"/>
        <a:defRPr sz="1200">
          <a:solidFill>
            <a:schemeClr val="tx1"/>
          </a:solidFill>
          <a:latin typeface="+mn-lt"/>
          <a:ea typeface="+mn-ea"/>
        </a:defRPr>
      </a:lvl5pPr>
      <a:lvl6pPr marL="2514600" indent="-228600" algn="l" rtl="0" eaLnBrk="1" fontAlgn="base" hangingPunct="1">
        <a:spcBef>
          <a:spcPct val="20000"/>
        </a:spcBef>
        <a:spcAft>
          <a:spcPct val="0"/>
        </a:spcAft>
        <a:buChar char="»"/>
        <a:defRPr sz="1200">
          <a:solidFill>
            <a:schemeClr val="tx1"/>
          </a:solidFill>
          <a:latin typeface="+mn-lt"/>
          <a:ea typeface="+mn-ea"/>
        </a:defRPr>
      </a:lvl6pPr>
      <a:lvl7pPr marL="2971800" indent="-228600" algn="l" rtl="0" eaLnBrk="1" fontAlgn="base" hangingPunct="1">
        <a:spcBef>
          <a:spcPct val="20000"/>
        </a:spcBef>
        <a:spcAft>
          <a:spcPct val="0"/>
        </a:spcAft>
        <a:buChar char="»"/>
        <a:defRPr sz="1200">
          <a:solidFill>
            <a:schemeClr val="tx1"/>
          </a:solidFill>
          <a:latin typeface="+mn-lt"/>
          <a:ea typeface="+mn-ea"/>
        </a:defRPr>
      </a:lvl7pPr>
      <a:lvl8pPr marL="3429000" indent="-228600" algn="l" rtl="0" eaLnBrk="1" fontAlgn="base" hangingPunct="1">
        <a:spcBef>
          <a:spcPct val="20000"/>
        </a:spcBef>
        <a:spcAft>
          <a:spcPct val="0"/>
        </a:spcAft>
        <a:buChar char="»"/>
        <a:defRPr sz="1200">
          <a:solidFill>
            <a:schemeClr val="tx1"/>
          </a:solidFill>
          <a:latin typeface="+mn-lt"/>
          <a:ea typeface="+mn-ea"/>
        </a:defRPr>
      </a:lvl8pPr>
      <a:lvl9pPr marL="3886200" indent="-228600" algn="l" rtl="0" eaLnBrk="1" fontAlgn="base" hangingPunct="1">
        <a:spcBef>
          <a:spcPct val="20000"/>
        </a:spcBef>
        <a:spcAft>
          <a:spcPct val="0"/>
        </a:spcAft>
        <a:buChar char="»"/>
        <a:defRPr sz="12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26" name="Rectangle 2"/>
          <p:cNvSpPr>
            <a:spLocks noGrp="1" noChangeArrowheads="1"/>
          </p:cNvSpPr>
          <p:nvPr>
            <p:ph type="title"/>
          </p:nvPr>
        </p:nvSpPr>
        <p:spPr bwMode="auto">
          <a:xfrm>
            <a:off x="2336800" y="609600"/>
            <a:ext cx="91440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2336800" y="1981200"/>
            <a:ext cx="91440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2"/>
          <p:cNvSpPr>
            <a:spLocks noGrp="1"/>
          </p:cNvSpPr>
          <p:nvPr>
            <p:ph type="sldNum" sz="quarter" idx="4"/>
          </p:nvPr>
        </p:nvSpPr>
        <p:spPr>
          <a:xfrm>
            <a:off x="9317375" y="6463459"/>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fontAlgn="base" hangingPunct="0">
              <a:spcBef>
                <a:spcPct val="0"/>
              </a:spcBef>
              <a:spcAft>
                <a:spcPct val="0"/>
              </a:spcAft>
            </a:pPr>
            <a:fld id="{1FAA210B-82E4-D740-A1D4-408CB6227599}" type="slidenum">
              <a:rPr lang="en-US" smtClean="0">
                <a:solidFill>
                  <a:srgbClr val="000000">
                    <a:tint val="75000"/>
                  </a:srgbClr>
                </a:solidFill>
              </a:rPr>
              <a:pPr eaLnBrk="0" fontAlgn="base" hangingPunct="0">
                <a:spcBef>
                  <a:spcPct val="0"/>
                </a:spcBef>
                <a:spcAft>
                  <a:spcPct val="0"/>
                </a:spcAft>
              </a:pPr>
              <a:t>‹#›</a:t>
            </a:fld>
            <a:endParaRPr lang="en-US">
              <a:solidFill>
                <a:srgbClr val="000000">
                  <a:tint val="75000"/>
                </a:srgbClr>
              </a:solidFill>
            </a:endParaRPr>
          </a:p>
        </p:txBody>
      </p:sp>
    </p:spTree>
    <p:extLst>
      <p:ext uri="{BB962C8B-B14F-4D97-AF65-F5344CB8AC3E}">
        <p14:creationId xmlns:p14="http://schemas.microsoft.com/office/powerpoint/2010/main" val="1056453031"/>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Lst>
  <p:hf hdr="0" dt="0"/>
  <p:txStyles>
    <p:titleStyle>
      <a:lvl1pPr algn="ctr" rtl="0" eaLnBrk="1" fontAlgn="base" hangingPunct="1">
        <a:spcBef>
          <a:spcPct val="0"/>
        </a:spcBef>
        <a:spcAft>
          <a:spcPct val="0"/>
        </a:spcAft>
        <a:defRPr sz="2800" b="1" cap="small" baseline="0">
          <a:solidFill>
            <a:srgbClr val="501215"/>
          </a:solidFill>
          <a:latin typeface="Adobe Garamond Pro" panose="02020502060506020403" pitchFamily="18" charset="0"/>
          <a:ea typeface="+mj-ea"/>
          <a:cs typeface="+mj-cs"/>
        </a:defRPr>
      </a:lvl1pPr>
      <a:lvl2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2pPr>
      <a:lvl3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3pPr>
      <a:lvl4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4pPr>
      <a:lvl5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5pPr>
      <a:lvl6pPr marL="4572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6pPr>
      <a:lvl7pPr marL="9144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7pPr>
      <a:lvl8pPr marL="13716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8pPr>
      <a:lvl9pPr marL="18288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Font typeface="Wingdings" charset="0"/>
        <a:buChar char="v"/>
        <a:defRPr sz="1600">
          <a:solidFill>
            <a:schemeClr val="tx1"/>
          </a:solidFill>
          <a:latin typeface="+mn-lt"/>
          <a:ea typeface="+mn-ea"/>
          <a:cs typeface="+mn-cs"/>
        </a:defRPr>
      </a:lvl1pPr>
      <a:lvl2pPr marL="742950" indent="-285750" algn="l" rtl="0" eaLnBrk="1" fontAlgn="base" hangingPunct="1">
        <a:spcBef>
          <a:spcPct val="20000"/>
        </a:spcBef>
        <a:spcAft>
          <a:spcPct val="0"/>
        </a:spcAft>
        <a:buChar char="–"/>
        <a:defRPr sz="1400">
          <a:solidFill>
            <a:schemeClr val="tx1"/>
          </a:solidFill>
          <a:latin typeface="+mn-lt"/>
          <a:ea typeface="+mn-ea"/>
        </a:defRPr>
      </a:lvl2pPr>
      <a:lvl3pPr marL="1143000" indent="-228600" algn="l" rtl="0" eaLnBrk="1" fontAlgn="base" hangingPunct="1">
        <a:spcBef>
          <a:spcPct val="20000"/>
        </a:spcBef>
        <a:spcAft>
          <a:spcPct val="0"/>
        </a:spcAft>
        <a:buChar char="•"/>
        <a:defRPr sz="1200">
          <a:solidFill>
            <a:schemeClr val="tx1"/>
          </a:solidFill>
          <a:latin typeface="+mn-lt"/>
          <a:ea typeface="+mn-ea"/>
        </a:defRPr>
      </a:lvl3pPr>
      <a:lvl4pPr marL="1600200" indent="-228600" algn="l" rtl="0" eaLnBrk="1" fontAlgn="base" hangingPunct="1">
        <a:spcBef>
          <a:spcPct val="20000"/>
        </a:spcBef>
        <a:spcAft>
          <a:spcPct val="0"/>
        </a:spcAft>
        <a:buChar char="–"/>
        <a:defRPr sz="1200">
          <a:solidFill>
            <a:schemeClr val="tx1"/>
          </a:solidFill>
          <a:latin typeface="+mn-lt"/>
          <a:ea typeface="+mn-ea"/>
        </a:defRPr>
      </a:lvl4pPr>
      <a:lvl5pPr marL="2057400" indent="-228600" algn="l" rtl="0" eaLnBrk="1" fontAlgn="base" hangingPunct="1">
        <a:spcBef>
          <a:spcPct val="20000"/>
        </a:spcBef>
        <a:spcAft>
          <a:spcPct val="0"/>
        </a:spcAft>
        <a:buChar char="»"/>
        <a:defRPr sz="1200">
          <a:solidFill>
            <a:schemeClr val="tx1"/>
          </a:solidFill>
          <a:latin typeface="+mn-lt"/>
          <a:ea typeface="+mn-ea"/>
        </a:defRPr>
      </a:lvl5pPr>
      <a:lvl6pPr marL="2514600" indent="-228600" algn="l" rtl="0" eaLnBrk="1" fontAlgn="base" hangingPunct="1">
        <a:spcBef>
          <a:spcPct val="20000"/>
        </a:spcBef>
        <a:spcAft>
          <a:spcPct val="0"/>
        </a:spcAft>
        <a:buChar char="»"/>
        <a:defRPr sz="1200">
          <a:solidFill>
            <a:schemeClr val="tx1"/>
          </a:solidFill>
          <a:latin typeface="+mn-lt"/>
          <a:ea typeface="+mn-ea"/>
        </a:defRPr>
      </a:lvl6pPr>
      <a:lvl7pPr marL="2971800" indent="-228600" algn="l" rtl="0" eaLnBrk="1" fontAlgn="base" hangingPunct="1">
        <a:spcBef>
          <a:spcPct val="20000"/>
        </a:spcBef>
        <a:spcAft>
          <a:spcPct val="0"/>
        </a:spcAft>
        <a:buChar char="»"/>
        <a:defRPr sz="1200">
          <a:solidFill>
            <a:schemeClr val="tx1"/>
          </a:solidFill>
          <a:latin typeface="+mn-lt"/>
          <a:ea typeface="+mn-ea"/>
        </a:defRPr>
      </a:lvl7pPr>
      <a:lvl8pPr marL="3429000" indent="-228600" algn="l" rtl="0" eaLnBrk="1" fontAlgn="base" hangingPunct="1">
        <a:spcBef>
          <a:spcPct val="20000"/>
        </a:spcBef>
        <a:spcAft>
          <a:spcPct val="0"/>
        </a:spcAft>
        <a:buChar char="»"/>
        <a:defRPr sz="1200">
          <a:solidFill>
            <a:schemeClr val="tx1"/>
          </a:solidFill>
          <a:latin typeface="+mn-lt"/>
          <a:ea typeface="+mn-ea"/>
        </a:defRPr>
      </a:lvl8pPr>
      <a:lvl9pPr marL="3886200" indent="-228600" algn="l" rtl="0" eaLnBrk="1" fontAlgn="base" hangingPunct="1">
        <a:spcBef>
          <a:spcPct val="20000"/>
        </a:spcBef>
        <a:spcAft>
          <a:spcPct val="0"/>
        </a:spcAft>
        <a:buChar char="»"/>
        <a:defRPr sz="12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26" name="Rectangle 2"/>
          <p:cNvSpPr>
            <a:spLocks noGrp="1" noChangeArrowheads="1"/>
          </p:cNvSpPr>
          <p:nvPr>
            <p:ph type="title"/>
          </p:nvPr>
        </p:nvSpPr>
        <p:spPr bwMode="auto">
          <a:xfrm>
            <a:off x="2336800" y="609600"/>
            <a:ext cx="91440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2336800" y="1981200"/>
            <a:ext cx="91440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2"/>
          <p:cNvSpPr>
            <a:spLocks noGrp="1"/>
          </p:cNvSpPr>
          <p:nvPr>
            <p:ph type="sldNum" sz="quarter" idx="4"/>
          </p:nvPr>
        </p:nvSpPr>
        <p:spPr>
          <a:xfrm>
            <a:off x="9317375" y="6463459"/>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fontAlgn="base" hangingPunct="0">
              <a:spcBef>
                <a:spcPct val="0"/>
              </a:spcBef>
              <a:spcAft>
                <a:spcPct val="0"/>
              </a:spcAft>
            </a:pPr>
            <a:fld id="{1FAA210B-82E4-D740-A1D4-408CB6227599}" type="slidenum">
              <a:rPr lang="en-US" smtClean="0">
                <a:solidFill>
                  <a:srgbClr val="000000">
                    <a:tint val="75000"/>
                  </a:srgbClr>
                </a:solidFill>
              </a:rPr>
              <a:pPr eaLnBrk="0" fontAlgn="base" hangingPunct="0">
                <a:spcBef>
                  <a:spcPct val="0"/>
                </a:spcBef>
                <a:spcAft>
                  <a:spcPct val="0"/>
                </a:spcAft>
              </a:pPr>
              <a:t>‹#›</a:t>
            </a:fld>
            <a:endParaRPr lang="en-US">
              <a:solidFill>
                <a:srgbClr val="000000">
                  <a:tint val="75000"/>
                </a:srgbClr>
              </a:solidFill>
            </a:endParaRPr>
          </a:p>
        </p:txBody>
      </p:sp>
    </p:spTree>
    <p:extLst>
      <p:ext uri="{BB962C8B-B14F-4D97-AF65-F5344CB8AC3E}">
        <p14:creationId xmlns:p14="http://schemas.microsoft.com/office/powerpoint/2010/main" val="3736734940"/>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Lst>
  <p:hf hdr="0" dt="0"/>
  <p:txStyles>
    <p:titleStyle>
      <a:lvl1pPr algn="ctr" rtl="0" eaLnBrk="1" fontAlgn="base" hangingPunct="1">
        <a:spcBef>
          <a:spcPct val="0"/>
        </a:spcBef>
        <a:spcAft>
          <a:spcPct val="0"/>
        </a:spcAft>
        <a:defRPr sz="2800" b="1" cap="small" baseline="0">
          <a:solidFill>
            <a:srgbClr val="501215"/>
          </a:solidFill>
          <a:latin typeface="Adobe Garamond Pro" panose="02020502060506020403" pitchFamily="18" charset="0"/>
          <a:ea typeface="+mj-ea"/>
          <a:cs typeface="+mj-cs"/>
        </a:defRPr>
      </a:lvl1pPr>
      <a:lvl2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2pPr>
      <a:lvl3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3pPr>
      <a:lvl4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4pPr>
      <a:lvl5pPr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5pPr>
      <a:lvl6pPr marL="4572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6pPr>
      <a:lvl7pPr marL="9144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7pPr>
      <a:lvl8pPr marL="13716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8pPr>
      <a:lvl9pPr marL="1828800" algn="ctr" rtl="0" eaLnBrk="1" fontAlgn="base" hangingPunct="1">
        <a:spcBef>
          <a:spcPct val="0"/>
        </a:spcBef>
        <a:spcAft>
          <a:spcPct val="0"/>
        </a:spcAft>
        <a:defRPr sz="2800" b="1">
          <a:solidFill>
            <a:srgbClr val="501215"/>
          </a:solidFill>
          <a:latin typeface="Arial"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Font typeface="Wingdings" charset="0"/>
        <a:buChar char="v"/>
        <a:defRPr sz="1600">
          <a:solidFill>
            <a:schemeClr val="tx1"/>
          </a:solidFill>
          <a:latin typeface="+mn-lt"/>
          <a:ea typeface="+mn-ea"/>
          <a:cs typeface="+mn-cs"/>
        </a:defRPr>
      </a:lvl1pPr>
      <a:lvl2pPr marL="742950" indent="-285750" algn="l" rtl="0" eaLnBrk="1" fontAlgn="base" hangingPunct="1">
        <a:spcBef>
          <a:spcPct val="20000"/>
        </a:spcBef>
        <a:spcAft>
          <a:spcPct val="0"/>
        </a:spcAft>
        <a:buChar char="–"/>
        <a:defRPr sz="1400">
          <a:solidFill>
            <a:schemeClr val="tx1"/>
          </a:solidFill>
          <a:latin typeface="+mn-lt"/>
          <a:ea typeface="+mn-ea"/>
        </a:defRPr>
      </a:lvl2pPr>
      <a:lvl3pPr marL="1143000" indent="-228600" algn="l" rtl="0" eaLnBrk="1" fontAlgn="base" hangingPunct="1">
        <a:spcBef>
          <a:spcPct val="20000"/>
        </a:spcBef>
        <a:spcAft>
          <a:spcPct val="0"/>
        </a:spcAft>
        <a:buChar char="•"/>
        <a:defRPr sz="1200">
          <a:solidFill>
            <a:schemeClr val="tx1"/>
          </a:solidFill>
          <a:latin typeface="+mn-lt"/>
          <a:ea typeface="+mn-ea"/>
        </a:defRPr>
      </a:lvl3pPr>
      <a:lvl4pPr marL="1600200" indent="-228600" algn="l" rtl="0" eaLnBrk="1" fontAlgn="base" hangingPunct="1">
        <a:spcBef>
          <a:spcPct val="20000"/>
        </a:spcBef>
        <a:spcAft>
          <a:spcPct val="0"/>
        </a:spcAft>
        <a:buChar char="–"/>
        <a:defRPr sz="1200">
          <a:solidFill>
            <a:schemeClr val="tx1"/>
          </a:solidFill>
          <a:latin typeface="+mn-lt"/>
          <a:ea typeface="+mn-ea"/>
        </a:defRPr>
      </a:lvl4pPr>
      <a:lvl5pPr marL="2057400" indent="-228600" algn="l" rtl="0" eaLnBrk="1" fontAlgn="base" hangingPunct="1">
        <a:spcBef>
          <a:spcPct val="20000"/>
        </a:spcBef>
        <a:spcAft>
          <a:spcPct val="0"/>
        </a:spcAft>
        <a:buChar char="»"/>
        <a:defRPr sz="1200">
          <a:solidFill>
            <a:schemeClr val="tx1"/>
          </a:solidFill>
          <a:latin typeface="+mn-lt"/>
          <a:ea typeface="+mn-ea"/>
        </a:defRPr>
      </a:lvl5pPr>
      <a:lvl6pPr marL="2514600" indent="-228600" algn="l" rtl="0" eaLnBrk="1" fontAlgn="base" hangingPunct="1">
        <a:spcBef>
          <a:spcPct val="20000"/>
        </a:spcBef>
        <a:spcAft>
          <a:spcPct val="0"/>
        </a:spcAft>
        <a:buChar char="»"/>
        <a:defRPr sz="1200">
          <a:solidFill>
            <a:schemeClr val="tx1"/>
          </a:solidFill>
          <a:latin typeface="+mn-lt"/>
          <a:ea typeface="+mn-ea"/>
        </a:defRPr>
      </a:lvl6pPr>
      <a:lvl7pPr marL="2971800" indent="-228600" algn="l" rtl="0" eaLnBrk="1" fontAlgn="base" hangingPunct="1">
        <a:spcBef>
          <a:spcPct val="20000"/>
        </a:spcBef>
        <a:spcAft>
          <a:spcPct val="0"/>
        </a:spcAft>
        <a:buChar char="»"/>
        <a:defRPr sz="1200">
          <a:solidFill>
            <a:schemeClr val="tx1"/>
          </a:solidFill>
          <a:latin typeface="+mn-lt"/>
          <a:ea typeface="+mn-ea"/>
        </a:defRPr>
      </a:lvl7pPr>
      <a:lvl8pPr marL="3429000" indent="-228600" algn="l" rtl="0" eaLnBrk="1" fontAlgn="base" hangingPunct="1">
        <a:spcBef>
          <a:spcPct val="20000"/>
        </a:spcBef>
        <a:spcAft>
          <a:spcPct val="0"/>
        </a:spcAft>
        <a:buChar char="»"/>
        <a:defRPr sz="1200">
          <a:solidFill>
            <a:schemeClr val="tx1"/>
          </a:solidFill>
          <a:latin typeface="+mn-lt"/>
          <a:ea typeface="+mn-ea"/>
        </a:defRPr>
      </a:lvl8pPr>
      <a:lvl9pPr marL="3886200" indent="-228600" algn="l" rtl="0" eaLnBrk="1" fontAlgn="base" hangingPunct="1">
        <a:spcBef>
          <a:spcPct val="20000"/>
        </a:spcBef>
        <a:spcAft>
          <a:spcPct val="0"/>
        </a:spcAft>
        <a:buChar char="»"/>
        <a:defRPr sz="12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s://project-open-data.cio.gov/" TargetMode="External"/><Relationship Id="rId4" Type="http://schemas.openxmlformats.org/officeDocument/2006/relationships/hyperlink" Target="http://www.library.cmu.edu/datapub/sc/publicaccess/policies/usgovfunders" TargetMode="External"/><Relationship Id="rId5" Type="http://schemas.openxmlformats.org/officeDocument/2006/relationships/hyperlink" Target="https://www.youtube.com/watch?v=ZEkqF8cL2qQ" TargetMode="External"/><Relationship Id="rId6" Type="http://schemas.openxmlformats.org/officeDocument/2006/relationships/hyperlink" Target="http://www.library.txstate.edu/services/faculty.html" TargetMode="External"/><Relationship Id="rId7" Type="http://schemas.openxmlformats.org/officeDocument/2006/relationships/hyperlink" Target="http://www.txstate.edu/research/avpr/data_mgmt" TargetMode="External"/><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8.xml"/><Relationship Id="rId2" Type="http://schemas.openxmlformats.org/officeDocument/2006/relationships/hyperlink" Target="https://digital.library.txstate.edu/"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digital.library.txstate.edu/" TargetMode="External"/><Relationship Id="rId3"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digital.library.txstate.edu/" TargetMode="External"/><Relationship Id="rId3"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6.png"/></Relationships>
</file>

<file path=ppt/slides/_rels/slide2.xml.rels><?xml version="1.0" encoding="UTF-8" standalone="yes"?>
<Relationships xmlns="http://schemas.openxmlformats.org/package/2006/relationships"><Relationship Id="rId11" Type="http://schemas.openxmlformats.org/officeDocument/2006/relationships/image" Target="../media/image12.png"/><Relationship Id="rId12" Type="http://schemas.openxmlformats.org/officeDocument/2006/relationships/image" Target="../media/image13.png"/><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1.png"/></Relationships>
</file>

<file path=ppt/slides/_rels/slide29.xml.rels><?xml version="1.0" encoding="UTF-8" standalone="yes"?>
<Relationships xmlns="http://schemas.openxmlformats.org/package/2006/relationships"><Relationship Id="rId3" Type="http://schemas.openxmlformats.org/officeDocument/2006/relationships/hyperlink" Target="https://digital.library.txstate.edu/" TargetMode="External"/><Relationship Id="rId4" Type="http://schemas.openxmlformats.org/officeDocument/2006/relationships/image" Target="../media/image23.png"/><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hyperlink" Target="https://digital.library.txstate.edu/" TargetMode="External"/><Relationship Id="rId4" Type="http://schemas.openxmlformats.org/officeDocument/2006/relationships/image" Target="../media/image23.png"/><Relationship Id="rId5" Type="http://schemas.openxmlformats.org/officeDocument/2006/relationships/image" Target="../media/image32.png"/><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3.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5.png"/></Relationships>
</file>

<file path=ppt/slides/_rels/slide46.xml.rels><?xml version="1.0" encoding="UTF-8" standalone="yes"?>
<Relationships xmlns="http://schemas.openxmlformats.org/package/2006/relationships"><Relationship Id="rId3" Type="http://schemas.openxmlformats.org/officeDocument/2006/relationships/hyperlink" Target="mailto:lwaugh@txstate.edu" TargetMode="External"/><Relationship Id="rId4" Type="http://schemas.openxmlformats.org/officeDocument/2006/relationships/hyperlink" Target="mailto:digitalcollections@txstate.edu" TargetMode="External"/><Relationship Id="rId5" Type="http://schemas.openxmlformats.org/officeDocument/2006/relationships/image" Target="../media/image47.jpg"/><Relationship Id="rId1" Type="http://schemas.openxmlformats.org/officeDocument/2006/relationships/slideLayout" Target="../slideLayouts/slideLayout4.xml"/><Relationship Id="rId2" Type="http://schemas.openxmlformats.org/officeDocument/2006/relationships/image" Target="../media/image46.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8.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0.png"/><Relationship Id="rId3" Type="http://schemas.openxmlformats.org/officeDocument/2006/relationships/image" Target="../media/image5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53.jpg"/><Relationship Id="rId4" Type="http://schemas.openxmlformats.org/officeDocument/2006/relationships/image" Target="../media/image54.jpg"/><Relationship Id="rId5" Type="http://schemas.openxmlformats.org/officeDocument/2006/relationships/image" Target="../media/image55.jpeg"/><Relationship Id="rId1" Type="http://schemas.openxmlformats.org/officeDocument/2006/relationships/slideLayout" Target="../slideLayouts/slideLayout8.xml"/><Relationship Id="rId2" Type="http://schemas.openxmlformats.org/officeDocument/2006/relationships/image" Target="../media/image52.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hdl.handle.net/2152/41279"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5" Type="http://schemas.openxmlformats.org/officeDocument/2006/relationships/image" Target="../media/image58.png"/><Relationship Id="rId6" Type="http://schemas.openxmlformats.org/officeDocument/2006/relationships/image" Target="../media/image59.png"/><Relationship Id="rId7" Type="http://schemas.openxmlformats.org/officeDocument/2006/relationships/image" Target="../media/image60.png"/><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digital.library.txstate.edu/" TargetMode="External"/><Relationship Id="rId3"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digital.library.txstate.edu/" TargetMode="External"/><Relationship Id="rId3" Type="http://schemas.openxmlformats.org/officeDocument/2006/relationships/image" Target="../media/image2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1.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61.png"/><Relationship Id="rId1" Type="http://schemas.openxmlformats.org/officeDocument/2006/relationships/slideLayout" Target="../slideLayouts/slideLayout8.xml"/><Relationship Id="rId2" Type="http://schemas.openxmlformats.org/officeDocument/2006/relationships/hyperlink" Target="https://dataverse.tdl.org/dataverse/txstate"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5.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5.png"/></Relationships>
</file>

<file path=ppt/slides/_rels/slide7.xml.rels><?xml version="1.0" encoding="UTF-8" standalone="yes"?>
<Relationships xmlns="http://schemas.openxmlformats.org/package/2006/relationships"><Relationship Id="rId3" Type="http://schemas.openxmlformats.org/officeDocument/2006/relationships/hyperlink" Target="http://guides.library.txstate.edu/dmp" TargetMode="External"/><Relationship Id="rId4" Type="http://schemas.openxmlformats.org/officeDocument/2006/relationships/image" Target="../media/image15.png"/><Relationship Id="rId1" Type="http://schemas.openxmlformats.org/officeDocument/2006/relationships/slideLayout" Target="../slideLayouts/slideLayout2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6.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7.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8.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9.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0.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3" Type="http://schemas.openxmlformats.org/officeDocument/2006/relationships/hyperlink" Target="http://data.tdl.org/user-guide/" TargetMode="External"/><Relationship Id="rId4" Type="http://schemas.openxmlformats.org/officeDocument/2006/relationships/image" Target="../media/image22.png"/><Relationship Id="rId1" Type="http://schemas.openxmlformats.org/officeDocument/2006/relationships/slideLayout" Target="../slideLayouts/slideLayout8.xml"/><Relationship Id="rId2" Type="http://schemas.openxmlformats.org/officeDocument/2006/relationships/hyperlink" Target="https://digital.library.txstate.edu/" TargetMode="External"/></Relationships>
</file>

<file path=ppt/slides/_rels/slide78.xml.rels><?xml version="1.0" encoding="UTF-8" standalone="yes"?>
<Relationships xmlns="http://schemas.openxmlformats.org/package/2006/relationships"><Relationship Id="rId3" Type="http://schemas.openxmlformats.org/officeDocument/2006/relationships/hyperlink" Target="http://www.library.cmu.edu/datapub/sc/publicaccess/policies/usgovfunders" TargetMode="External"/><Relationship Id="rId4" Type="http://schemas.openxmlformats.org/officeDocument/2006/relationships/hyperlink" Target="https://www.youtube.com/watch?v=ZEkqF8cL2qQ" TargetMode="External"/><Relationship Id="rId5" Type="http://schemas.openxmlformats.org/officeDocument/2006/relationships/hyperlink" Target="http://www.library.txstate.edu/services/faculty.html" TargetMode="External"/><Relationship Id="rId6" Type="http://schemas.openxmlformats.org/officeDocument/2006/relationships/hyperlink" Target="http://www.txstate.edu/research/avpr/data_mgmt" TargetMode="External"/><Relationship Id="rId1" Type="http://schemas.openxmlformats.org/officeDocument/2006/relationships/slideLayout" Target="../slideLayouts/slideLayout8.xml"/><Relationship Id="rId2" Type="http://schemas.openxmlformats.org/officeDocument/2006/relationships/hyperlink" Target="https://project-open-data.cio.gov/" TargetMode="Externa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diannamorganti@txstate.edu" TargetMode="External"/><Relationship Id="rId3" Type="http://schemas.openxmlformats.org/officeDocument/2006/relationships/hyperlink" Target="mailto:lwaugh@txstate.edu"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1" Type="http://schemas.openxmlformats.org/officeDocument/2006/relationships/slideLayout" Target="../slideLayouts/slideLayout2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BA80D0F-57D5-4611-B2A3-098331CC3AEA}"/>
              </a:ext>
            </a:extLst>
          </p:cNvPr>
          <p:cNvSpPr>
            <a:spLocks noGrp="1"/>
          </p:cNvSpPr>
          <p:nvPr>
            <p:ph type="title"/>
          </p:nvPr>
        </p:nvSpPr>
        <p:spPr/>
        <p:txBody>
          <a:bodyPr/>
          <a:lstStyle/>
          <a:p>
            <a:r>
              <a:rPr lang="en-US" dirty="0">
                <a:solidFill>
                  <a:srgbClr val="B69B5A"/>
                </a:solidFill>
                <a:latin typeface="Arial" charset="0"/>
                <a:ea typeface="Arial" charset="0"/>
                <a:cs typeface="Arial" charset="0"/>
              </a:rPr>
              <a:t>Increasing Access and Impact </a:t>
            </a:r>
            <a:r>
              <a:rPr lang="en-US" dirty="0" smtClean="0">
                <a:solidFill>
                  <a:srgbClr val="B69B5A"/>
                </a:solidFill>
                <a:latin typeface="Arial" charset="0"/>
                <a:ea typeface="Arial" charset="0"/>
                <a:cs typeface="Arial" charset="0"/>
              </a:rPr>
              <a:t/>
            </a:r>
            <a:br>
              <a:rPr lang="en-US" dirty="0" smtClean="0">
                <a:solidFill>
                  <a:srgbClr val="B69B5A"/>
                </a:solidFill>
                <a:latin typeface="Arial" charset="0"/>
                <a:ea typeface="Arial" charset="0"/>
                <a:cs typeface="Arial" charset="0"/>
              </a:rPr>
            </a:br>
            <a:r>
              <a:rPr lang="en-US" dirty="0" smtClean="0">
                <a:solidFill>
                  <a:srgbClr val="B69B5A"/>
                </a:solidFill>
                <a:latin typeface="Arial" charset="0"/>
                <a:ea typeface="Arial" charset="0"/>
                <a:cs typeface="Arial" charset="0"/>
              </a:rPr>
              <a:t>and </a:t>
            </a:r>
            <a:r>
              <a:rPr lang="en-US" dirty="0">
                <a:solidFill>
                  <a:srgbClr val="B69B5A"/>
                </a:solidFill>
                <a:latin typeface="Arial" charset="0"/>
                <a:ea typeface="Arial" charset="0"/>
                <a:cs typeface="Arial" charset="0"/>
              </a:rPr>
              <a:t>Meeting Funder Mandates</a:t>
            </a:r>
            <a:endParaRPr lang="en-US" dirty="0">
              <a:solidFill>
                <a:srgbClr val="B69B5A"/>
              </a:solidFill>
            </a:endParaRPr>
          </a:p>
        </p:txBody>
      </p:sp>
    </p:spTree>
    <p:extLst>
      <p:ext uri="{BB962C8B-B14F-4D97-AF65-F5344CB8AC3E}">
        <p14:creationId xmlns:p14="http://schemas.microsoft.com/office/powerpoint/2010/main" val="32037076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C642F4-E9DA-4D4E-95F5-91E7571209BF}"/>
              </a:ext>
            </a:extLst>
          </p:cNvPr>
          <p:cNvSpPr>
            <a:spLocks noGrp="1"/>
          </p:cNvSpPr>
          <p:nvPr>
            <p:ph type="title"/>
          </p:nvPr>
        </p:nvSpPr>
        <p:spPr/>
        <p:txBody>
          <a:bodyPr/>
          <a:lstStyle/>
          <a:p>
            <a:r>
              <a:rPr lang="en-US" dirty="0"/>
              <a:t>Learn More:</a:t>
            </a:r>
          </a:p>
        </p:txBody>
      </p:sp>
      <p:sp>
        <p:nvSpPr>
          <p:cNvPr id="3" name="Slide Number Placeholder 2">
            <a:extLst>
              <a:ext uri="{FF2B5EF4-FFF2-40B4-BE49-F238E27FC236}">
                <a16:creationId xmlns:a16="http://schemas.microsoft.com/office/drawing/2014/main" xmlns="" id="{302ADDDA-4B2C-49BA-BFA2-69FF5B0BBF26}"/>
              </a:ext>
            </a:extLst>
          </p:cNvPr>
          <p:cNvSpPr>
            <a:spLocks noGrp="1"/>
          </p:cNvSpPr>
          <p:nvPr>
            <p:ph type="sldNum" sz="quarter" idx="10"/>
          </p:nvPr>
        </p:nvSpPr>
        <p:spPr/>
        <p:txBody>
          <a:bodyPr/>
          <a:lstStyle/>
          <a:p>
            <a:fld id="{1FAA210B-82E4-D740-A1D4-408CB6227599}" type="slidenum">
              <a:rPr lang="en-US" smtClean="0">
                <a:solidFill>
                  <a:srgbClr val="000000">
                    <a:tint val="75000"/>
                  </a:srgbClr>
                </a:solidFill>
              </a:rPr>
              <a:pPr/>
              <a:t>10</a:t>
            </a:fld>
            <a:endParaRPr lang="en-US">
              <a:solidFill>
                <a:srgbClr val="000000">
                  <a:tint val="75000"/>
                </a:srgbClr>
              </a:solidFill>
            </a:endParaRPr>
          </a:p>
        </p:txBody>
      </p:sp>
      <p:sp>
        <p:nvSpPr>
          <p:cNvPr id="4" name="Content Placeholder 3">
            <a:extLst>
              <a:ext uri="{FF2B5EF4-FFF2-40B4-BE49-F238E27FC236}">
                <a16:creationId xmlns:a16="http://schemas.microsoft.com/office/drawing/2014/main" xmlns="" id="{DB996888-883F-4D8E-B74C-01E535537DB4}"/>
              </a:ext>
            </a:extLst>
          </p:cNvPr>
          <p:cNvSpPr>
            <a:spLocks noGrp="1"/>
          </p:cNvSpPr>
          <p:nvPr>
            <p:ph idx="1"/>
          </p:nvPr>
        </p:nvSpPr>
        <p:spPr/>
        <p:txBody>
          <a:bodyPr/>
          <a:lstStyle/>
          <a:p>
            <a:r>
              <a:rPr lang="en-US" dirty="0"/>
              <a:t>From Office</a:t>
            </a:r>
            <a:r>
              <a:rPr lang="en-US" baseline="0" dirty="0"/>
              <a:t> of the White House Chief Information </a:t>
            </a:r>
            <a:r>
              <a:rPr lang="en-US" dirty="0"/>
              <a:t>Officer: </a:t>
            </a:r>
            <a:r>
              <a:rPr lang="en-US" dirty="0">
                <a:hlinkClick r:id="rId3"/>
              </a:rPr>
              <a:t>https://project-open-data.cio.gov/</a:t>
            </a:r>
            <a:endParaRPr lang="en-US" dirty="0"/>
          </a:p>
          <a:p>
            <a:r>
              <a:rPr lang="en-US" dirty="0"/>
              <a:t> Links to Federal Agency Open Mandates:</a:t>
            </a:r>
            <a:r>
              <a:rPr lang="en-US" baseline="0" dirty="0"/>
              <a:t> </a:t>
            </a:r>
            <a:r>
              <a:rPr lang="en-US" baseline="0" dirty="0">
                <a:hlinkClick r:id="rId4"/>
              </a:rPr>
              <a:t>http://www.library.cmu.edu/datapub/sc/publicaccess/policies/usgovfunders</a:t>
            </a:r>
            <a:endParaRPr lang="en-US" baseline="0" dirty="0"/>
          </a:p>
          <a:p>
            <a:r>
              <a:rPr lang="en-US" baseline="0" dirty="0"/>
              <a:t>ICPSR: What is </a:t>
            </a:r>
            <a:r>
              <a:rPr lang="en-US" dirty="0"/>
              <a:t>data curation? </a:t>
            </a:r>
            <a:r>
              <a:rPr lang="en-US" dirty="0">
                <a:hlinkClick r:id="rId5"/>
              </a:rPr>
              <a:t>https://www.youtube.com/watch?v=ZEkqF8cL2qQ</a:t>
            </a:r>
            <a:r>
              <a:rPr lang="en-US" dirty="0"/>
              <a:t> </a:t>
            </a:r>
          </a:p>
          <a:p>
            <a:r>
              <a:rPr lang="en-US" baseline="0" dirty="0"/>
              <a:t>Find the Texas State University Dataverse on the library website under “Services to </a:t>
            </a:r>
            <a:r>
              <a:rPr lang="en-US" dirty="0"/>
              <a:t>Faculty”: </a:t>
            </a:r>
            <a:r>
              <a:rPr lang="en-US" dirty="0">
                <a:hlinkClick r:id="rId6"/>
              </a:rPr>
              <a:t>http://www.library.txstate.edu/services/faculty.html</a:t>
            </a:r>
            <a:r>
              <a:rPr lang="en-US" dirty="0"/>
              <a:t> </a:t>
            </a:r>
            <a:endParaRPr lang="en-US" baseline="0" dirty="0"/>
          </a:p>
          <a:p>
            <a:r>
              <a:rPr lang="en-US" dirty="0"/>
              <a:t>Find Research Data information from the Office of Research and Sponsored Services at </a:t>
            </a:r>
            <a:r>
              <a:rPr lang="en-US" dirty="0">
                <a:hlinkClick r:id="rId7"/>
              </a:rPr>
              <a:t>http://www.txstate.edu/research/avpr/data_mgmt</a:t>
            </a:r>
            <a:r>
              <a:rPr lang="en-US" dirty="0"/>
              <a:t> </a:t>
            </a:r>
            <a:endParaRPr lang="en-US" baseline="0" dirty="0"/>
          </a:p>
          <a:p>
            <a:pPr marL="0" indent="0">
              <a:buNone/>
            </a:pPr>
            <a:endParaRPr lang="en-US" dirty="0"/>
          </a:p>
        </p:txBody>
      </p:sp>
    </p:spTree>
    <p:extLst>
      <p:ext uri="{BB962C8B-B14F-4D97-AF65-F5344CB8AC3E}">
        <p14:creationId xmlns:p14="http://schemas.microsoft.com/office/powerpoint/2010/main" val="28854557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3B1418"/>
                </a:solidFill>
                <a:latin typeface="Arial" charset="0"/>
                <a:ea typeface="Arial" charset="0"/>
                <a:cs typeface="Arial" charset="0"/>
              </a:rPr>
              <a:t>Digital Repositories</a:t>
            </a:r>
            <a:endParaRPr lang="en-US" dirty="0">
              <a:solidFill>
                <a:srgbClr val="3B1418"/>
              </a:solidFill>
              <a:latin typeface="Arial" charset="0"/>
              <a:ea typeface="Arial" charset="0"/>
              <a:cs typeface="Arial" charset="0"/>
            </a:endParaRPr>
          </a:p>
        </p:txBody>
      </p:sp>
      <p:sp>
        <p:nvSpPr>
          <p:cNvPr id="3" name="Content Placeholder 2"/>
          <p:cNvSpPr>
            <a:spLocks noGrp="1"/>
          </p:cNvSpPr>
          <p:nvPr>
            <p:ph idx="1"/>
          </p:nvPr>
        </p:nvSpPr>
        <p:spPr>
          <a:xfrm>
            <a:off x="1086923" y="2271592"/>
            <a:ext cx="7819333" cy="736420"/>
          </a:xfrm>
        </p:spPr>
        <p:txBody>
          <a:bodyPr>
            <a:normAutofit/>
          </a:bodyPr>
          <a:lstStyle/>
          <a:p>
            <a:r>
              <a:rPr lang="en-US" sz="3600" dirty="0" smtClean="0">
                <a:latin typeface="Arial" charset="0"/>
                <a:ea typeface="Arial" charset="0"/>
                <a:cs typeface="Arial" charset="0"/>
              </a:rPr>
              <a:t>TXST Digital Collections Repository</a:t>
            </a:r>
          </a:p>
          <a:p>
            <a:endParaRPr lang="en-US" sz="4800" dirty="0">
              <a:latin typeface="Arial" charset="0"/>
              <a:ea typeface="Arial" charset="0"/>
              <a:cs typeface="Arial" charset="0"/>
            </a:endParaRPr>
          </a:p>
        </p:txBody>
      </p:sp>
      <p:pic>
        <p:nvPicPr>
          <p:cNvPr id="4"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41323" y="2077040"/>
            <a:ext cx="1288422" cy="930972"/>
          </a:xfrm>
          <a:prstGeom prst="rect">
            <a:avLst/>
          </a:prstGeom>
        </p:spPr>
      </p:pic>
      <p:pic>
        <p:nvPicPr>
          <p:cNvPr id="5" name="Content Placeholder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41323" y="3870587"/>
            <a:ext cx="2179683" cy="780050"/>
          </a:xfrm>
          <a:prstGeom prst="rect">
            <a:avLst/>
          </a:prstGeom>
        </p:spPr>
      </p:pic>
      <p:sp>
        <p:nvSpPr>
          <p:cNvPr id="6" name="Content Placeholder 2"/>
          <p:cNvSpPr txBox="1">
            <a:spLocks/>
          </p:cNvSpPr>
          <p:nvPr/>
        </p:nvSpPr>
        <p:spPr>
          <a:xfrm>
            <a:off x="1086922" y="3870587"/>
            <a:ext cx="7819333" cy="7364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r>
              <a:rPr lang="en-US" sz="3600" dirty="0" smtClean="0">
                <a:latin typeface="Arial" charset="0"/>
                <a:ea typeface="Arial" charset="0"/>
                <a:cs typeface="Arial" charset="0"/>
              </a:rPr>
              <a:t>TXST </a:t>
            </a:r>
            <a:r>
              <a:rPr lang="en-US" sz="3600" dirty="0" err="1" smtClean="0">
                <a:latin typeface="Arial" charset="0"/>
                <a:ea typeface="Arial" charset="0"/>
                <a:cs typeface="Arial" charset="0"/>
              </a:rPr>
              <a:t>Dataverse</a:t>
            </a:r>
            <a:r>
              <a:rPr lang="en-US" sz="3600" dirty="0" smtClean="0">
                <a:latin typeface="Arial" charset="0"/>
                <a:ea typeface="Arial" charset="0"/>
                <a:cs typeface="Arial" charset="0"/>
              </a:rPr>
              <a:t> Repository</a:t>
            </a:r>
          </a:p>
          <a:p>
            <a:endParaRPr lang="en-US" sz="4800" dirty="0">
              <a:latin typeface="Arial" charset="0"/>
              <a:ea typeface="Arial" charset="0"/>
              <a:cs typeface="Arial" charset="0"/>
            </a:endParaRPr>
          </a:p>
        </p:txBody>
      </p:sp>
    </p:spTree>
    <p:extLst>
      <p:ext uri="{BB962C8B-B14F-4D97-AF65-F5344CB8AC3E}">
        <p14:creationId xmlns:p14="http://schemas.microsoft.com/office/powerpoint/2010/main" val="823378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1938527"/>
          </a:xfrm>
        </p:spPr>
        <p:txBody>
          <a:bodyPr/>
          <a:lstStyle/>
          <a:p>
            <a:r>
              <a:rPr lang="en-US" dirty="0" smtClean="0">
                <a:solidFill>
                  <a:srgbClr val="3B1418"/>
                </a:solidFill>
                <a:latin typeface="Arial" charset="0"/>
                <a:ea typeface="Arial" charset="0"/>
                <a:cs typeface="Arial" charset="0"/>
              </a:rPr>
              <a:t>TXST Digital Collections Repository</a:t>
            </a:r>
            <a:endParaRPr lang="en-US" dirty="0">
              <a:solidFill>
                <a:srgbClr val="3B1418"/>
              </a:solidFill>
              <a:latin typeface="Arial" charset="0"/>
              <a:ea typeface="Arial" charset="0"/>
              <a:cs typeface="Arial" charset="0"/>
            </a:endParaRPr>
          </a:p>
        </p:txBody>
      </p:sp>
    </p:spTree>
    <p:extLst>
      <p:ext uri="{BB962C8B-B14F-4D97-AF65-F5344CB8AC3E}">
        <p14:creationId xmlns:p14="http://schemas.microsoft.com/office/powerpoint/2010/main" val="1357642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TXST Digital Collections Repository</a:t>
            </a:r>
            <a:endParaRPr lang="en-US" sz="4000" dirty="0">
              <a:solidFill>
                <a:srgbClr val="3B1418"/>
              </a:solidFill>
              <a:latin typeface="Arial" charset="0"/>
              <a:ea typeface="Arial" charset="0"/>
              <a:cs typeface="Arial" charset="0"/>
            </a:endParaRPr>
          </a:p>
        </p:txBody>
      </p:sp>
      <p:sp>
        <p:nvSpPr>
          <p:cNvPr id="4" name="Text Placeholder 3"/>
          <p:cNvSpPr>
            <a:spLocks noGrp="1"/>
          </p:cNvSpPr>
          <p:nvPr>
            <p:ph type="body" sz="half" idx="2"/>
          </p:nvPr>
        </p:nvSpPr>
        <p:spPr>
          <a:xfrm>
            <a:off x="774692" y="5857654"/>
            <a:ext cx="10563775" cy="661029"/>
          </a:xfrm>
        </p:spPr>
        <p:txBody>
          <a:bodyPr>
            <a:normAutofit/>
          </a:bodyPr>
          <a:lstStyle/>
          <a:p>
            <a:r>
              <a:rPr lang="en-US" sz="2800" b="1" dirty="0" smtClean="0">
                <a:solidFill>
                  <a:srgbClr val="3B1418"/>
                </a:solidFill>
                <a:latin typeface="Arial" charset="0"/>
                <a:ea typeface="Arial" charset="0"/>
                <a:cs typeface="Arial" charset="0"/>
                <a:hlinkClick r:id="rId2"/>
              </a:rPr>
              <a:t>https://</a:t>
            </a:r>
            <a:r>
              <a:rPr lang="en-US" sz="2800" b="1" dirty="0" err="1" smtClean="0">
                <a:solidFill>
                  <a:srgbClr val="3B1418"/>
                </a:solidFill>
                <a:latin typeface="Arial" charset="0"/>
                <a:ea typeface="Arial" charset="0"/>
                <a:cs typeface="Arial" charset="0"/>
                <a:hlinkClick r:id="rId2"/>
              </a:rPr>
              <a:t>digital.library.txstate.edu</a:t>
            </a:r>
            <a:endParaRPr lang="en-US" sz="2800" b="1" dirty="0">
              <a:solidFill>
                <a:srgbClr val="3B1418"/>
              </a:solidFill>
              <a:latin typeface="Arial" charset="0"/>
              <a:ea typeface="Arial" charset="0"/>
              <a:cs typeface="Arial"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98643" y="474186"/>
            <a:ext cx="1144452" cy="82694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25433" y="1535862"/>
            <a:ext cx="7250282" cy="4087060"/>
          </a:xfrm>
          <a:prstGeom prst="rect">
            <a:avLst/>
          </a:prstGeom>
          <a:ln>
            <a:solidFill>
              <a:schemeClr val="tx1"/>
            </a:solidFill>
          </a:ln>
        </p:spPr>
      </p:pic>
    </p:spTree>
    <p:extLst>
      <p:ext uri="{BB962C8B-B14F-4D97-AF65-F5344CB8AC3E}">
        <p14:creationId xmlns:p14="http://schemas.microsoft.com/office/powerpoint/2010/main" val="754415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TXST Digital Collections Repository</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4" name="Text Placeholder 3"/>
          <p:cNvSpPr>
            <a:spLocks noGrp="1"/>
          </p:cNvSpPr>
          <p:nvPr>
            <p:ph type="body" sz="half" idx="2"/>
          </p:nvPr>
        </p:nvSpPr>
        <p:spPr>
          <a:xfrm>
            <a:off x="774692" y="5857654"/>
            <a:ext cx="10563775" cy="661029"/>
          </a:xfrm>
        </p:spPr>
        <p:txBody>
          <a:bodyPr>
            <a:normAutofit/>
          </a:bodyPr>
          <a:lstStyle/>
          <a:p>
            <a:r>
              <a:rPr lang="en-US" sz="2800" b="1" dirty="0" smtClean="0">
                <a:solidFill>
                  <a:srgbClr val="3B1418"/>
                </a:solidFill>
                <a:latin typeface="Arial" charset="0"/>
                <a:ea typeface="Arial" charset="0"/>
                <a:cs typeface="Arial" charset="0"/>
                <a:hlinkClick r:id="rId2"/>
              </a:rPr>
              <a:t>https://</a:t>
            </a:r>
            <a:r>
              <a:rPr lang="en-US" sz="2800" b="1" dirty="0" err="1" smtClean="0">
                <a:solidFill>
                  <a:srgbClr val="3B1418"/>
                </a:solidFill>
                <a:latin typeface="Arial" charset="0"/>
                <a:ea typeface="Arial" charset="0"/>
                <a:cs typeface="Arial" charset="0"/>
                <a:hlinkClick r:id="rId2"/>
              </a:rPr>
              <a:t>digital.library.txstate.edu</a:t>
            </a:r>
            <a:endParaRPr lang="en-US" sz="2800" b="1" dirty="0">
              <a:solidFill>
                <a:srgbClr val="3B1418"/>
              </a:solidFill>
              <a:latin typeface="Arial" charset="0"/>
              <a:ea typeface="Arial" charset="0"/>
              <a:cs typeface="Arial"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98643" y="474186"/>
            <a:ext cx="1144452" cy="826943"/>
          </a:xfrm>
          <a:prstGeom prst="rect">
            <a:avLst/>
          </a:prstGeom>
        </p:spPr>
      </p:pic>
      <p:sp>
        <p:nvSpPr>
          <p:cNvPr id="6" name="Content Placeholder 2"/>
          <p:cNvSpPr txBox="1">
            <a:spLocks/>
          </p:cNvSpPr>
          <p:nvPr/>
        </p:nvSpPr>
        <p:spPr>
          <a:xfrm>
            <a:off x="764174" y="1556309"/>
            <a:ext cx="10972800" cy="416977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Font typeface="Courier New" pitchFamily="49" charset="0"/>
              <a:buNone/>
            </a:pPr>
            <a:r>
              <a:rPr lang="en-US" sz="3600" dirty="0" smtClean="0">
                <a:solidFill>
                  <a:srgbClr val="3B1418"/>
                </a:solidFill>
                <a:latin typeface="Arial"/>
                <a:cs typeface="Arial"/>
              </a:rPr>
              <a:t>Scholarly Work of TXST Community</a:t>
            </a:r>
          </a:p>
          <a:p>
            <a:pPr lvl="2">
              <a:buFont typeface="Wingdings" charset="2"/>
              <a:buChar char="§"/>
            </a:pPr>
            <a:r>
              <a:rPr lang="en-US" sz="2800" dirty="0" smtClean="0">
                <a:solidFill>
                  <a:srgbClr val="000000"/>
                </a:solidFill>
                <a:latin typeface="Arial"/>
                <a:cs typeface="Arial"/>
              </a:rPr>
              <a:t>Articles</a:t>
            </a:r>
          </a:p>
          <a:p>
            <a:pPr lvl="2">
              <a:buFont typeface="Wingdings" charset="2"/>
              <a:buChar char="§"/>
            </a:pPr>
            <a:r>
              <a:rPr lang="en-US" sz="2800" dirty="0" smtClean="0">
                <a:solidFill>
                  <a:srgbClr val="000000"/>
                </a:solidFill>
                <a:latin typeface="Arial"/>
                <a:cs typeface="Arial"/>
              </a:rPr>
              <a:t>Books and chapters</a:t>
            </a:r>
          </a:p>
          <a:p>
            <a:pPr lvl="2">
              <a:buFont typeface="Wingdings" charset="2"/>
              <a:buChar char="§"/>
            </a:pPr>
            <a:r>
              <a:rPr lang="en-US" sz="2800" dirty="0" smtClean="0">
                <a:solidFill>
                  <a:srgbClr val="000000"/>
                </a:solidFill>
                <a:latin typeface="Arial"/>
                <a:cs typeface="Arial"/>
              </a:rPr>
              <a:t>Working papers</a:t>
            </a:r>
          </a:p>
          <a:p>
            <a:pPr lvl="2">
              <a:buFont typeface="Wingdings" charset="2"/>
              <a:buChar char="§"/>
            </a:pPr>
            <a:r>
              <a:rPr lang="en-US" sz="2800" dirty="0" smtClean="0">
                <a:solidFill>
                  <a:srgbClr val="000000"/>
                </a:solidFill>
                <a:latin typeface="Arial"/>
                <a:cs typeface="Arial"/>
              </a:rPr>
              <a:t>Presentations</a:t>
            </a:r>
          </a:p>
          <a:p>
            <a:pPr lvl="2">
              <a:buFont typeface="Wingdings" charset="2"/>
              <a:buChar char="§"/>
            </a:pPr>
            <a:r>
              <a:rPr lang="en-US" sz="2800" dirty="0" smtClean="0">
                <a:solidFill>
                  <a:srgbClr val="000000"/>
                </a:solidFill>
                <a:latin typeface="Arial"/>
                <a:cs typeface="Arial"/>
              </a:rPr>
              <a:t>Conference posters</a:t>
            </a:r>
          </a:p>
          <a:p>
            <a:pPr lvl="2">
              <a:buFont typeface="Wingdings" charset="2"/>
              <a:buChar char="§"/>
            </a:pPr>
            <a:r>
              <a:rPr lang="en-US" sz="2800" dirty="0" smtClean="0">
                <a:solidFill>
                  <a:srgbClr val="000000"/>
                </a:solidFill>
                <a:latin typeface="Arial"/>
                <a:cs typeface="Arial"/>
              </a:rPr>
              <a:t>Reports</a:t>
            </a:r>
          </a:p>
        </p:txBody>
      </p:sp>
    </p:spTree>
    <p:extLst>
      <p:ext uri="{BB962C8B-B14F-4D97-AF65-F5344CB8AC3E}">
        <p14:creationId xmlns:p14="http://schemas.microsoft.com/office/powerpoint/2010/main" val="784558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TXST Digital Collections Repository</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4" name="Text Placeholder 3"/>
          <p:cNvSpPr>
            <a:spLocks noGrp="1"/>
          </p:cNvSpPr>
          <p:nvPr>
            <p:ph type="body" sz="half" idx="2"/>
          </p:nvPr>
        </p:nvSpPr>
        <p:spPr>
          <a:xfrm>
            <a:off x="774692" y="5857654"/>
            <a:ext cx="10563775" cy="661029"/>
          </a:xfrm>
        </p:spPr>
        <p:txBody>
          <a:bodyPr>
            <a:normAutofit/>
          </a:bodyPr>
          <a:lstStyle/>
          <a:p>
            <a:r>
              <a:rPr lang="en-US" sz="2800" b="1" dirty="0" smtClean="0">
                <a:solidFill>
                  <a:srgbClr val="3B1418"/>
                </a:solidFill>
                <a:latin typeface="Arial" charset="0"/>
                <a:ea typeface="Arial" charset="0"/>
                <a:cs typeface="Arial" charset="0"/>
                <a:hlinkClick r:id="rId2"/>
              </a:rPr>
              <a:t>https://</a:t>
            </a:r>
            <a:r>
              <a:rPr lang="en-US" sz="2800" b="1" dirty="0" err="1" smtClean="0">
                <a:solidFill>
                  <a:srgbClr val="3B1418"/>
                </a:solidFill>
                <a:latin typeface="Arial" charset="0"/>
                <a:ea typeface="Arial" charset="0"/>
                <a:cs typeface="Arial" charset="0"/>
                <a:hlinkClick r:id="rId2"/>
              </a:rPr>
              <a:t>digital.library.txstate.edu</a:t>
            </a:r>
            <a:endParaRPr lang="en-US" sz="2800" b="1" dirty="0">
              <a:solidFill>
                <a:srgbClr val="3B1418"/>
              </a:solidFill>
              <a:latin typeface="Arial" charset="0"/>
              <a:ea typeface="Arial" charset="0"/>
              <a:cs typeface="Arial"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98643" y="474186"/>
            <a:ext cx="1144452" cy="826943"/>
          </a:xfrm>
          <a:prstGeom prst="rect">
            <a:avLst/>
          </a:prstGeom>
        </p:spPr>
      </p:pic>
      <p:sp>
        <p:nvSpPr>
          <p:cNvPr id="6" name="Content Placeholder 2"/>
          <p:cNvSpPr txBox="1">
            <a:spLocks/>
          </p:cNvSpPr>
          <p:nvPr/>
        </p:nvSpPr>
        <p:spPr>
          <a:xfrm>
            <a:off x="764174" y="1556309"/>
            <a:ext cx="10972800" cy="416977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Font typeface="Courier New" pitchFamily="49" charset="0"/>
              <a:buNone/>
            </a:pPr>
            <a:r>
              <a:rPr lang="en-US" sz="3600" dirty="0" smtClean="0">
                <a:solidFill>
                  <a:srgbClr val="3B1418"/>
                </a:solidFill>
                <a:latin typeface="Arial"/>
                <a:cs typeface="Arial"/>
              </a:rPr>
              <a:t>Benefits and Features</a:t>
            </a:r>
          </a:p>
          <a:p>
            <a:pPr lvl="2">
              <a:buFont typeface="Wingdings" charset="2"/>
              <a:buChar char="§"/>
            </a:pPr>
            <a:r>
              <a:rPr lang="en-US" sz="2800" dirty="0" smtClean="0">
                <a:solidFill>
                  <a:srgbClr val="000000"/>
                </a:solidFill>
                <a:latin typeface="Arial"/>
                <a:cs typeface="Arial"/>
              </a:rPr>
              <a:t>Showcase for research output of TXST</a:t>
            </a:r>
          </a:p>
          <a:p>
            <a:pPr lvl="2">
              <a:buFont typeface="Wingdings" charset="2"/>
              <a:buChar char="§"/>
            </a:pPr>
            <a:r>
              <a:rPr lang="en-US" sz="2800" dirty="0" smtClean="0">
                <a:solidFill>
                  <a:srgbClr val="000000"/>
                </a:solidFill>
                <a:latin typeface="Arial"/>
                <a:cs typeface="Arial"/>
              </a:rPr>
              <a:t>Permanent URL (handles)</a:t>
            </a:r>
          </a:p>
          <a:p>
            <a:pPr lvl="2">
              <a:buFont typeface="Wingdings" charset="2"/>
              <a:buChar char="§"/>
            </a:pPr>
            <a:r>
              <a:rPr lang="en-US" sz="2800" dirty="0" smtClean="0">
                <a:solidFill>
                  <a:srgbClr val="000000"/>
                </a:solidFill>
                <a:latin typeface="Arial"/>
                <a:cs typeface="Arial"/>
              </a:rPr>
              <a:t>Organize and archive</a:t>
            </a:r>
          </a:p>
          <a:p>
            <a:pPr lvl="2">
              <a:buFont typeface="Wingdings" charset="2"/>
              <a:buChar char="§"/>
            </a:pPr>
            <a:r>
              <a:rPr lang="en-US" sz="2800" dirty="0" smtClean="0">
                <a:solidFill>
                  <a:srgbClr val="000000"/>
                </a:solidFill>
                <a:latin typeface="Arial"/>
                <a:cs typeface="Arial"/>
              </a:rPr>
              <a:t>Increase citations and impact</a:t>
            </a:r>
          </a:p>
          <a:p>
            <a:pPr lvl="2">
              <a:buFont typeface="Wingdings" charset="2"/>
              <a:buChar char="§"/>
            </a:pPr>
            <a:r>
              <a:rPr lang="en-US" sz="2800" dirty="0" smtClean="0">
                <a:solidFill>
                  <a:srgbClr val="000000"/>
                </a:solidFill>
                <a:latin typeface="Arial"/>
                <a:cs typeface="Arial"/>
              </a:rPr>
              <a:t>Viewable statistics</a:t>
            </a:r>
          </a:p>
        </p:txBody>
      </p:sp>
    </p:spTree>
    <p:extLst>
      <p:ext uri="{BB962C8B-B14F-4D97-AF65-F5344CB8AC3E}">
        <p14:creationId xmlns:p14="http://schemas.microsoft.com/office/powerpoint/2010/main" val="596514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1938527"/>
          </a:xfrm>
        </p:spPr>
        <p:txBody>
          <a:bodyPr/>
          <a:lstStyle/>
          <a:p>
            <a:r>
              <a:rPr lang="en-US" dirty="0" smtClean="0">
                <a:solidFill>
                  <a:srgbClr val="3B1418"/>
                </a:solidFill>
                <a:latin typeface="Arial" charset="0"/>
                <a:ea typeface="Arial" charset="0"/>
                <a:cs typeface="Arial" charset="0"/>
              </a:rPr>
              <a:t>A Look Around Digital Collections</a:t>
            </a:r>
            <a:endParaRPr lang="en-US" dirty="0">
              <a:solidFill>
                <a:srgbClr val="3B1418"/>
              </a:solidFill>
              <a:latin typeface="Arial" charset="0"/>
              <a:ea typeface="Arial" charset="0"/>
              <a:cs typeface="Arial" charset="0"/>
            </a:endParaRPr>
          </a:p>
        </p:txBody>
      </p:sp>
    </p:spTree>
    <p:extLst>
      <p:ext uri="{BB962C8B-B14F-4D97-AF65-F5344CB8AC3E}">
        <p14:creationId xmlns:p14="http://schemas.microsoft.com/office/powerpoint/2010/main" val="122058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8899"/>
          <a:stretch/>
        </p:blipFill>
        <p:spPr>
          <a:xfrm>
            <a:off x="768436" y="382772"/>
            <a:ext cx="10868255" cy="6188150"/>
          </a:xfrm>
          <a:prstGeom prst="rect">
            <a:avLst/>
          </a:prstGeom>
          <a:ln>
            <a:solidFill>
              <a:schemeClr val="tx1"/>
            </a:solidFill>
          </a:ln>
        </p:spPr>
      </p:pic>
    </p:spTree>
    <p:extLst>
      <p:ext uri="{BB962C8B-B14F-4D97-AF65-F5344CB8AC3E}">
        <p14:creationId xmlns:p14="http://schemas.microsoft.com/office/powerpoint/2010/main" val="1688267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8899"/>
          <a:stretch/>
        </p:blipFill>
        <p:spPr>
          <a:xfrm>
            <a:off x="768436" y="382772"/>
            <a:ext cx="10868255" cy="6188150"/>
          </a:xfrm>
          <a:prstGeom prst="rect">
            <a:avLst/>
          </a:prstGeom>
          <a:ln>
            <a:solidFill>
              <a:schemeClr val="tx1"/>
            </a:solidFill>
          </a:ln>
        </p:spPr>
      </p:pic>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31247" t="41405" r="29425" b="49829"/>
          <a:stretch/>
        </p:blipFill>
        <p:spPr>
          <a:xfrm>
            <a:off x="3763926" y="2413591"/>
            <a:ext cx="7632662" cy="1063256"/>
          </a:xfrm>
          <a:prstGeom prst="rect">
            <a:avLst/>
          </a:prstGeom>
          <a:ln>
            <a:solidFill>
              <a:schemeClr val="tx1"/>
            </a:solidFill>
          </a:ln>
        </p:spPr>
      </p:pic>
    </p:spTree>
    <p:extLst>
      <p:ext uri="{BB962C8B-B14F-4D97-AF65-F5344CB8AC3E}">
        <p14:creationId xmlns:p14="http://schemas.microsoft.com/office/powerpoint/2010/main" val="1280000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907" y="382772"/>
            <a:ext cx="9760688" cy="6188150"/>
          </a:xfrm>
          <a:prstGeom prst="rect">
            <a:avLst/>
          </a:prstGeom>
          <a:ln>
            <a:solidFill>
              <a:schemeClr val="tx1"/>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5442" t="13791" r="55388" b="83747"/>
          <a:stretch/>
        </p:blipFill>
        <p:spPr>
          <a:xfrm>
            <a:off x="3589865" y="1093258"/>
            <a:ext cx="4469935" cy="364067"/>
          </a:xfrm>
          <a:prstGeom prst="rect">
            <a:avLst/>
          </a:prstGeom>
          <a:ln>
            <a:solidFill>
              <a:schemeClr val="tx1"/>
            </a:solidFill>
          </a:ln>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25914" t="19981" r="61498" b="77451"/>
          <a:stretch/>
        </p:blipFill>
        <p:spPr>
          <a:xfrm>
            <a:off x="3589865" y="1643061"/>
            <a:ext cx="2982385" cy="385763"/>
          </a:xfrm>
          <a:prstGeom prst="rect">
            <a:avLst/>
          </a:prstGeom>
          <a:ln>
            <a:solidFill>
              <a:schemeClr val="tx1"/>
            </a:solidFill>
          </a:ln>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26060" t="55076" r="51837" b="42153"/>
          <a:stretch/>
        </p:blipFill>
        <p:spPr>
          <a:xfrm>
            <a:off x="3589865" y="3500437"/>
            <a:ext cx="5033964" cy="400050"/>
          </a:xfrm>
          <a:prstGeom prst="rect">
            <a:avLst/>
          </a:prstGeom>
          <a:ln>
            <a:solidFill>
              <a:schemeClr val="tx1"/>
            </a:solidFill>
          </a:ln>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5767" t="86016" r="54252" b="11677"/>
          <a:stretch/>
        </p:blipFill>
        <p:spPr>
          <a:xfrm>
            <a:off x="3589865" y="5586414"/>
            <a:ext cx="4875608" cy="357186"/>
          </a:xfrm>
          <a:prstGeom prst="rect">
            <a:avLst/>
          </a:prstGeom>
          <a:ln>
            <a:solidFill>
              <a:schemeClr val="tx1"/>
            </a:solidFill>
          </a:ln>
        </p:spPr>
      </p:pic>
    </p:spTree>
    <p:extLst>
      <p:ext uri="{BB962C8B-B14F-4D97-AF65-F5344CB8AC3E}">
        <p14:creationId xmlns:p14="http://schemas.microsoft.com/office/powerpoint/2010/main" val="1040255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74AAAD58-8DD3-4F86-B45E-316583E163EE}"/>
              </a:ext>
            </a:extLst>
          </p:cNvPr>
          <p:cNvSpPr>
            <a:spLocks noGrp="1"/>
          </p:cNvSpPr>
          <p:nvPr>
            <p:ph type="title"/>
          </p:nvPr>
        </p:nvSpPr>
        <p:spPr>
          <a:xfrm>
            <a:off x="3363591" y="99294"/>
            <a:ext cx="6858000" cy="914400"/>
          </a:xfrm>
        </p:spPr>
        <p:txBody>
          <a:bodyPr/>
          <a:lstStyle/>
          <a:p>
            <a:r>
              <a:rPr lang="en-US" dirty="0"/>
              <a:t>How</a:t>
            </a:r>
            <a:r>
              <a:rPr lang="en-US" baseline="0" dirty="0"/>
              <a:t> it all got started:</a:t>
            </a:r>
            <a:endParaRPr lang="en-US" dirty="0"/>
          </a:p>
        </p:txBody>
      </p:sp>
      <p:sp>
        <p:nvSpPr>
          <p:cNvPr id="2" name="Slide Number Placeholder 1">
            <a:extLst>
              <a:ext uri="{FF2B5EF4-FFF2-40B4-BE49-F238E27FC236}">
                <a16:creationId xmlns:a16="http://schemas.microsoft.com/office/drawing/2014/main" xmlns="" id="{DDE46297-47AE-4C75-8F4E-8EB493BD3CA1}"/>
              </a:ext>
            </a:extLst>
          </p:cNvPr>
          <p:cNvSpPr>
            <a:spLocks noGrp="1"/>
          </p:cNvSpPr>
          <p:nvPr>
            <p:ph type="sldNum" sz="quarter" idx="10"/>
          </p:nvPr>
        </p:nvSpPr>
        <p:spPr/>
        <p:txBody>
          <a:bodyPr/>
          <a:lstStyle/>
          <a:p>
            <a:fld id="{1FAA210B-82E4-D740-A1D4-408CB6227599}" type="slidenum">
              <a:rPr lang="en-US" smtClean="0">
                <a:solidFill>
                  <a:srgbClr val="000000">
                    <a:tint val="75000"/>
                  </a:srgbClr>
                </a:solidFill>
              </a:rPr>
              <a:pPr/>
              <a:t>2</a:t>
            </a:fld>
            <a:endParaRPr lang="en-US">
              <a:solidFill>
                <a:srgbClr val="000000">
                  <a:tint val="75000"/>
                </a:srgbClr>
              </a:solidFill>
            </a:endParaRPr>
          </a:p>
        </p:txBody>
      </p:sp>
      <p:pic>
        <p:nvPicPr>
          <p:cNvPr id="14" name="Picture 12">
            <a:extLst>
              <a:ext uri="{FF2B5EF4-FFF2-40B4-BE49-F238E27FC236}">
                <a16:creationId xmlns:a16="http://schemas.microsoft.com/office/drawing/2014/main" xmlns="" id="{ECCFE753-1152-44D8-A722-3930414432A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697200" y="1983191"/>
            <a:ext cx="1114969" cy="111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Group 7">
            <a:extLst>
              <a:ext uri="{FF2B5EF4-FFF2-40B4-BE49-F238E27FC236}">
                <a16:creationId xmlns:a16="http://schemas.microsoft.com/office/drawing/2014/main" xmlns="" id="{5F1EAE76-5691-417A-BBD1-67B4EBE9C8FC}"/>
              </a:ext>
            </a:extLst>
          </p:cNvPr>
          <p:cNvGrpSpPr>
            <a:grpSpLocks/>
          </p:cNvGrpSpPr>
          <p:nvPr/>
        </p:nvGrpSpPr>
        <p:grpSpPr bwMode="auto">
          <a:xfrm>
            <a:off x="7588041" y="5963490"/>
            <a:ext cx="1111183" cy="737351"/>
            <a:chOff x="477666" y="-734957"/>
            <a:chExt cx="1825247" cy="1286159"/>
          </a:xfrm>
        </p:grpSpPr>
        <p:pic>
          <p:nvPicPr>
            <p:cNvPr id="23" name="Picture 3">
              <a:extLst>
                <a:ext uri="{FF2B5EF4-FFF2-40B4-BE49-F238E27FC236}">
                  <a16:creationId xmlns:a16="http://schemas.microsoft.com/office/drawing/2014/main" xmlns="" id="{50E48261-6438-4C6A-AE53-3A2AC6E6A0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666" y="-734957"/>
              <a:ext cx="1166396" cy="947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4">
              <a:extLst>
                <a:ext uri="{FF2B5EF4-FFF2-40B4-BE49-F238E27FC236}">
                  <a16:creationId xmlns:a16="http://schemas.microsoft.com/office/drawing/2014/main" xmlns="" id="{9B3FA945-A1FA-4A8D-B06D-1937230D84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2937" y="174987"/>
              <a:ext cx="1569976" cy="376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6" name="Picture 25">
            <a:extLst>
              <a:ext uri="{FF2B5EF4-FFF2-40B4-BE49-F238E27FC236}">
                <a16:creationId xmlns:a16="http://schemas.microsoft.com/office/drawing/2014/main" xmlns="" id="{D07C4525-E3C8-4A50-ADC3-D107F67325F4}"/>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812169" y="3325668"/>
            <a:ext cx="742775" cy="748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 descr="https://sparcdev.s3.amazonaws.com/uploads/agency/logo/12/DOE_logo.png">
            <a:extLst>
              <a:ext uri="{FF2B5EF4-FFF2-40B4-BE49-F238E27FC236}">
                <a16:creationId xmlns:a16="http://schemas.microsoft.com/office/drawing/2014/main" xmlns="" id="{E6ED5CA5-722A-4939-BD12-4D98D669913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10268" y="5925967"/>
            <a:ext cx="645868" cy="63914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https://sparcdev.s3.amazonaws.com/uploads/agency/logo/5/NASA_logo.svg.png">
            <a:extLst>
              <a:ext uri="{FF2B5EF4-FFF2-40B4-BE49-F238E27FC236}">
                <a16:creationId xmlns:a16="http://schemas.microsoft.com/office/drawing/2014/main" xmlns="" id="{198C876E-5D90-479E-93B6-AB9E1E03954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662404" y="5966103"/>
            <a:ext cx="723602" cy="59900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https://sparcdev.s3.amazonaws.com/uploads/agency/logo/11/2000px-US-DeptOfEducation-Seal.svg__1_.png">
            <a:extLst>
              <a:ext uri="{FF2B5EF4-FFF2-40B4-BE49-F238E27FC236}">
                <a16:creationId xmlns:a16="http://schemas.microsoft.com/office/drawing/2014/main" xmlns="" id="{ED454562-2941-4B5E-BBCA-A22935A26420}"/>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56772" y="5915778"/>
            <a:ext cx="639140" cy="63914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0" descr="https://sparcdev.s3.amazonaws.com/uploads/agency/logo/10/United_States_Department_of_Defense_Seal.svg.png">
            <a:extLst>
              <a:ext uri="{FF2B5EF4-FFF2-40B4-BE49-F238E27FC236}">
                <a16:creationId xmlns:a16="http://schemas.microsoft.com/office/drawing/2014/main" xmlns="" id="{49F52292-3E44-4F45-B21B-4971E78B7D12}"/>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28125" y="5915778"/>
            <a:ext cx="660178" cy="65951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2" descr="https://sparcdev.s3.amazonaws.com/uploads/agency/logo/18/2000px-NSF.svg.png">
            <a:extLst>
              <a:ext uri="{FF2B5EF4-FFF2-40B4-BE49-F238E27FC236}">
                <a16:creationId xmlns:a16="http://schemas.microsoft.com/office/drawing/2014/main" xmlns="" id="{09968961-EA15-40CB-ACF5-ACF05A7A1C90}"/>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5883296" y="3699726"/>
            <a:ext cx="742775" cy="74277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4" descr="https://sparcdev.s3.amazonaws.com/uploads/agency/logo/9/1280px-US_CDC_logo.svg.png">
            <a:extLst>
              <a:ext uri="{FF2B5EF4-FFF2-40B4-BE49-F238E27FC236}">
                <a16:creationId xmlns:a16="http://schemas.microsoft.com/office/drawing/2014/main" xmlns="" id="{22A5242E-D0D4-4C36-AA8C-6C1AD6FA3B4D}"/>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784164" y="6016036"/>
            <a:ext cx="608666" cy="4584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429001" y="1013695"/>
            <a:ext cx="7010400" cy="4708981"/>
          </a:xfrm>
          <a:prstGeom prst="rect">
            <a:avLst/>
          </a:prstGeom>
          <a:noFill/>
        </p:spPr>
        <p:txBody>
          <a:bodyPr wrap="square" rtlCol="0">
            <a:spAutoFit/>
          </a:bodyPr>
          <a:lstStyle/>
          <a:p>
            <a:pPr eaLnBrk="0" fontAlgn="base" hangingPunct="0">
              <a:spcBef>
                <a:spcPct val="0"/>
              </a:spcBef>
              <a:spcAft>
                <a:spcPct val="0"/>
              </a:spcAft>
            </a:pPr>
            <a:r>
              <a:rPr lang="en-US" sz="2000" b="1" dirty="0">
                <a:solidFill>
                  <a:srgbClr val="000000"/>
                </a:solidFill>
              </a:rPr>
              <a:t>Open Data Executive Order </a:t>
            </a:r>
            <a:r>
              <a:rPr lang="en-US" sz="2000" dirty="0">
                <a:solidFill>
                  <a:srgbClr val="000000"/>
                </a:solidFill>
              </a:rPr>
              <a:t>May 9, 2013  </a:t>
            </a:r>
          </a:p>
          <a:p>
            <a:pPr eaLnBrk="0" fontAlgn="base" hangingPunct="0">
              <a:spcBef>
                <a:spcPct val="0"/>
              </a:spcBef>
              <a:spcAft>
                <a:spcPct val="0"/>
              </a:spcAft>
            </a:pPr>
            <a:r>
              <a:rPr lang="en-US" sz="2000" dirty="0">
                <a:solidFill>
                  <a:srgbClr val="000000"/>
                </a:solidFill>
              </a:rPr>
              <a:t>The Obama Administration took steps to make information generated and stored by the Federal Government more open and accessible to innovators and the public, to fuel entrepreneurship and economic growth while increasing government transparency and efficiency.</a:t>
            </a:r>
          </a:p>
          <a:p>
            <a:pPr eaLnBrk="0" fontAlgn="base" hangingPunct="0">
              <a:spcBef>
                <a:spcPct val="0"/>
              </a:spcBef>
              <a:spcAft>
                <a:spcPct val="0"/>
              </a:spcAft>
            </a:pPr>
            <a:endParaRPr lang="en-US" sz="2000" dirty="0">
              <a:solidFill>
                <a:srgbClr val="000000"/>
              </a:solidFill>
            </a:endParaRPr>
          </a:p>
          <a:p>
            <a:pPr eaLnBrk="0" fontAlgn="base" hangingPunct="0">
              <a:spcBef>
                <a:spcPct val="0"/>
              </a:spcBef>
              <a:spcAft>
                <a:spcPct val="0"/>
              </a:spcAft>
            </a:pPr>
            <a:r>
              <a:rPr lang="en-US" sz="2000" dirty="0">
                <a:solidFill>
                  <a:srgbClr val="000000"/>
                </a:solidFill>
              </a:rPr>
              <a:t>The public access requirement applies now to new awards resulting from proposals submitted, or due, on or </a:t>
            </a:r>
            <a:r>
              <a:rPr lang="en-US" sz="2000" u="sng" dirty="0">
                <a:solidFill>
                  <a:srgbClr val="000000"/>
                </a:solidFill>
              </a:rPr>
              <a:t>after January 25, 2016.</a:t>
            </a:r>
          </a:p>
          <a:p>
            <a:pPr eaLnBrk="0" fontAlgn="base" hangingPunct="0">
              <a:spcBef>
                <a:spcPct val="0"/>
              </a:spcBef>
              <a:spcAft>
                <a:spcPct val="0"/>
              </a:spcAft>
            </a:pPr>
            <a:endParaRPr lang="en-US" sz="2000" u="sng" dirty="0">
              <a:solidFill>
                <a:srgbClr val="000000"/>
              </a:solidFill>
            </a:endParaRPr>
          </a:p>
          <a:p>
            <a:pPr eaLnBrk="0" fontAlgn="base" hangingPunct="0">
              <a:spcBef>
                <a:spcPct val="0"/>
              </a:spcBef>
              <a:spcAft>
                <a:spcPct val="0"/>
              </a:spcAft>
            </a:pPr>
            <a:r>
              <a:rPr lang="en-US" sz="2000" dirty="0">
                <a:solidFill>
                  <a:srgbClr val="000000"/>
                </a:solidFill>
              </a:rPr>
              <a:t>Since that time Texas State University has received approx. 135 awards under this requirement.</a:t>
            </a:r>
          </a:p>
          <a:p>
            <a:pPr eaLnBrk="0" fontAlgn="base" hangingPunct="0">
              <a:spcBef>
                <a:spcPct val="0"/>
              </a:spcBef>
              <a:spcAft>
                <a:spcPct val="0"/>
              </a:spcAft>
            </a:pPr>
            <a:endParaRPr lang="en-US" sz="2000" dirty="0">
              <a:solidFill>
                <a:srgbClr val="000000"/>
              </a:solidFill>
            </a:endParaRPr>
          </a:p>
          <a:p>
            <a:pPr eaLnBrk="0" fontAlgn="base" hangingPunct="0">
              <a:spcBef>
                <a:spcPct val="0"/>
              </a:spcBef>
              <a:spcAft>
                <a:spcPct val="0"/>
              </a:spcAft>
            </a:pPr>
            <a:endParaRPr lang="en-US" sz="2000" dirty="0">
              <a:solidFill>
                <a:srgbClr val="000000"/>
              </a:solidFill>
            </a:endParaRPr>
          </a:p>
        </p:txBody>
      </p:sp>
    </p:spTree>
    <p:extLst>
      <p:ext uri="{BB962C8B-B14F-4D97-AF65-F5344CB8AC3E}">
        <p14:creationId xmlns:p14="http://schemas.microsoft.com/office/powerpoint/2010/main" val="26680589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907" y="382772"/>
            <a:ext cx="9760688" cy="6188150"/>
          </a:xfrm>
          <a:prstGeom prst="rect">
            <a:avLst/>
          </a:prstGeom>
          <a:ln>
            <a:solidFill>
              <a:schemeClr val="tx1"/>
            </a:solidFill>
          </a:ln>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5767" t="86016" r="54252" b="11677"/>
          <a:stretch/>
        </p:blipFill>
        <p:spPr>
          <a:xfrm>
            <a:off x="3589864" y="5431536"/>
            <a:ext cx="6989701" cy="512064"/>
          </a:xfrm>
          <a:prstGeom prst="rect">
            <a:avLst/>
          </a:prstGeom>
          <a:ln>
            <a:solidFill>
              <a:schemeClr val="tx1"/>
            </a:solidFill>
          </a:ln>
        </p:spPr>
      </p:pic>
    </p:spTree>
    <p:extLst>
      <p:ext uri="{BB962C8B-B14F-4D97-AF65-F5344CB8AC3E}">
        <p14:creationId xmlns:p14="http://schemas.microsoft.com/office/powerpoint/2010/main" val="652113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907" y="963446"/>
            <a:ext cx="9760688" cy="5026801"/>
          </a:xfrm>
          <a:prstGeom prst="rect">
            <a:avLst/>
          </a:prstGeom>
          <a:ln>
            <a:solidFill>
              <a:schemeClr val="tx1"/>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3402" t="23279" r="8585" b="42523"/>
          <a:stretch/>
        </p:blipFill>
        <p:spPr>
          <a:xfrm>
            <a:off x="2561856" y="2176273"/>
            <a:ext cx="8121625" cy="2103119"/>
          </a:xfrm>
          <a:prstGeom prst="rect">
            <a:avLst/>
          </a:prstGeom>
          <a:ln>
            <a:solidFill>
              <a:schemeClr val="tx1"/>
            </a:solidFill>
          </a:ln>
        </p:spPr>
      </p:pic>
    </p:spTree>
    <p:extLst>
      <p:ext uri="{BB962C8B-B14F-4D97-AF65-F5344CB8AC3E}">
        <p14:creationId xmlns:p14="http://schemas.microsoft.com/office/powerpoint/2010/main" val="957246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944" y="256006"/>
            <a:ext cx="10689463" cy="6345962"/>
          </a:xfrm>
          <a:prstGeom prst="rect">
            <a:avLst/>
          </a:prstGeom>
          <a:ln>
            <a:solidFill>
              <a:schemeClr val="tx1"/>
            </a:solidFill>
          </a:ln>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42714" t="10856" r="12804" b="40730"/>
          <a:stretch/>
        </p:blipFill>
        <p:spPr>
          <a:xfrm>
            <a:off x="4661696" y="859535"/>
            <a:ext cx="6000209" cy="3877057"/>
          </a:xfrm>
          <a:prstGeom prst="rect">
            <a:avLst/>
          </a:prstGeom>
          <a:ln>
            <a:solidFill>
              <a:schemeClr val="tx1"/>
            </a:solidFill>
          </a:ln>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41859" t="59559" r="29912" b="33152"/>
          <a:stretch/>
        </p:blipFill>
        <p:spPr>
          <a:xfrm>
            <a:off x="5096907" y="4343400"/>
            <a:ext cx="5129786" cy="786384"/>
          </a:xfrm>
          <a:prstGeom prst="rect">
            <a:avLst/>
          </a:prstGeom>
          <a:ln>
            <a:solidFill>
              <a:schemeClr val="tx1"/>
            </a:solidFill>
          </a:ln>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2526" t="74400" r="40519"/>
          <a:stretch/>
        </p:blipFill>
        <p:spPr>
          <a:xfrm>
            <a:off x="3121803" y="4811268"/>
            <a:ext cx="3950208" cy="1624584"/>
          </a:xfrm>
          <a:prstGeom prst="rect">
            <a:avLst/>
          </a:prstGeom>
          <a:ln>
            <a:solidFill>
              <a:schemeClr val="tx1"/>
            </a:solidFill>
          </a:ln>
        </p:spPr>
      </p:pic>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l="21277" t="33317" r="65188" b="58675"/>
          <a:stretch/>
        </p:blipFill>
        <p:spPr>
          <a:xfrm>
            <a:off x="2884058" y="2478024"/>
            <a:ext cx="2577318" cy="905256"/>
          </a:xfrm>
          <a:prstGeom prst="rect">
            <a:avLst/>
          </a:prstGeom>
          <a:ln>
            <a:solidFill>
              <a:schemeClr val="tx1"/>
            </a:solidFill>
          </a:ln>
        </p:spPr>
      </p:pic>
    </p:spTree>
    <p:extLst>
      <p:ext uri="{BB962C8B-B14F-4D97-AF65-F5344CB8AC3E}">
        <p14:creationId xmlns:p14="http://schemas.microsoft.com/office/powerpoint/2010/main" val="575018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6665" y="256006"/>
            <a:ext cx="9106020" cy="6345962"/>
          </a:xfrm>
          <a:prstGeom prst="rect">
            <a:avLst/>
          </a:prstGeom>
          <a:ln>
            <a:solidFill>
              <a:schemeClr val="tx1"/>
            </a:solidFill>
          </a:ln>
        </p:spPr>
      </p:pic>
    </p:spTree>
    <p:extLst>
      <p:ext uri="{BB962C8B-B14F-4D97-AF65-F5344CB8AC3E}">
        <p14:creationId xmlns:p14="http://schemas.microsoft.com/office/powerpoint/2010/main" val="801879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944" y="256006"/>
            <a:ext cx="10689463" cy="6345962"/>
          </a:xfrm>
          <a:prstGeom prst="rect">
            <a:avLst/>
          </a:prstGeom>
          <a:ln>
            <a:solidFill>
              <a:schemeClr val="tx1"/>
            </a:solidFill>
          </a:ln>
        </p:spPr>
      </p:pic>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21276" t="18060" r="65840" b="64937"/>
          <a:stretch/>
        </p:blipFill>
        <p:spPr>
          <a:xfrm>
            <a:off x="2951642" y="1572767"/>
            <a:ext cx="1975104" cy="1547605"/>
          </a:xfrm>
          <a:prstGeom prst="rect">
            <a:avLst/>
          </a:prstGeom>
          <a:ln>
            <a:solidFill>
              <a:schemeClr val="tx1"/>
            </a:solidFill>
          </a:ln>
        </p:spPr>
      </p:pic>
    </p:spTree>
    <p:extLst>
      <p:ext uri="{BB962C8B-B14F-4D97-AF65-F5344CB8AC3E}">
        <p14:creationId xmlns:p14="http://schemas.microsoft.com/office/powerpoint/2010/main" val="42042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r="8498"/>
          <a:stretch/>
        </p:blipFill>
        <p:spPr>
          <a:xfrm>
            <a:off x="841249" y="1737360"/>
            <a:ext cx="10387584" cy="3784100"/>
          </a:xfrm>
          <a:prstGeom prst="rect">
            <a:avLst/>
          </a:prstGeom>
          <a:ln>
            <a:solidFill>
              <a:schemeClr val="tx1"/>
            </a:solidFill>
          </a:ln>
        </p:spPr>
      </p:pic>
      <p:sp>
        <p:nvSpPr>
          <p:cNvPr id="9"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Author Profile Information</a:t>
            </a:r>
            <a:endParaRPr lang="en-US" sz="4000" dirty="0">
              <a:solidFill>
                <a:srgbClr val="3B1418"/>
              </a:solidFill>
              <a:latin typeface="Arial" charset="0"/>
              <a:ea typeface="Arial" charset="0"/>
              <a:cs typeface="Arial" charset="0"/>
            </a:endParaRPr>
          </a:p>
        </p:txBody>
      </p:sp>
    </p:spTree>
    <p:extLst>
      <p:ext uri="{BB962C8B-B14F-4D97-AF65-F5344CB8AC3E}">
        <p14:creationId xmlns:p14="http://schemas.microsoft.com/office/powerpoint/2010/main" val="177775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1938527"/>
          </a:xfrm>
        </p:spPr>
        <p:txBody>
          <a:bodyPr/>
          <a:lstStyle/>
          <a:p>
            <a:r>
              <a:rPr lang="en-US" dirty="0" smtClean="0">
                <a:solidFill>
                  <a:srgbClr val="3B1418"/>
                </a:solidFill>
                <a:latin typeface="Arial" charset="0"/>
                <a:ea typeface="Arial" charset="0"/>
                <a:cs typeface="Arial" charset="0"/>
              </a:rPr>
              <a:t>Citations and Impact</a:t>
            </a:r>
            <a:endParaRPr lang="en-US" dirty="0">
              <a:solidFill>
                <a:srgbClr val="3B1418"/>
              </a:solidFill>
              <a:latin typeface="Arial" charset="0"/>
              <a:ea typeface="Arial" charset="0"/>
              <a:cs typeface="Arial" charset="0"/>
            </a:endParaRPr>
          </a:p>
        </p:txBody>
      </p:sp>
    </p:spTree>
    <p:extLst>
      <p:ext uri="{BB962C8B-B14F-4D97-AF65-F5344CB8AC3E}">
        <p14:creationId xmlns:p14="http://schemas.microsoft.com/office/powerpoint/2010/main" val="1583410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944" y="477085"/>
            <a:ext cx="10689463" cy="5903803"/>
          </a:xfrm>
          <a:prstGeom prst="rect">
            <a:avLst/>
          </a:prstGeom>
          <a:ln>
            <a:solidFill>
              <a:schemeClr val="tx1"/>
            </a:solidFill>
          </a:ln>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6786" t="44476" r="4934" b="49018"/>
          <a:stretch/>
        </p:blipFill>
        <p:spPr>
          <a:xfrm>
            <a:off x="822960" y="3076935"/>
            <a:ext cx="10721575" cy="448070"/>
          </a:xfrm>
          <a:prstGeom prst="rect">
            <a:avLst/>
          </a:prstGeom>
          <a:ln>
            <a:solidFill>
              <a:schemeClr val="tx1"/>
            </a:solidFill>
          </a:ln>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45451" t="15048" r="44626" b="78137"/>
          <a:stretch/>
        </p:blipFill>
        <p:spPr>
          <a:xfrm>
            <a:off x="5632704" y="1170432"/>
            <a:ext cx="1880339" cy="713232"/>
          </a:xfrm>
          <a:prstGeom prst="rect">
            <a:avLst/>
          </a:prstGeom>
          <a:ln>
            <a:solidFill>
              <a:schemeClr val="tx1"/>
            </a:solidFill>
          </a:ln>
        </p:spPr>
      </p:pic>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l="89846" t="44587" r="4934" b="49018"/>
          <a:stretch/>
        </p:blipFill>
        <p:spPr>
          <a:xfrm>
            <a:off x="10290048" y="2876602"/>
            <a:ext cx="1254487" cy="848736"/>
          </a:xfrm>
          <a:prstGeom prst="rect">
            <a:avLst/>
          </a:prstGeom>
          <a:ln>
            <a:solidFill>
              <a:schemeClr val="tx1"/>
            </a:solidFill>
          </a:ln>
        </p:spPr>
      </p:pic>
    </p:spTree>
    <p:extLst>
      <p:ext uri="{BB962C8B-B14F-4D97-AF65-F5344CB8AC3E}">
        <p14:creationId xmlns:p14="http://schemas.microsoft.com/office/powerpoint/2010/main" val="62226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944" y="477085"/>
            <a:ext cx="10689463" cy="5903803"/>
          </a:xfrm>
          <a:prstGeom prst="rect">
            <a:avLst/>
          </a:prstGeom>
          <a:ln>
            <a:solidFill>
              <a:schemeClr val="tx1"/>
            </a:solidFill>
          </a:ln>
        </p:spPr>
      </p:pic>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45794" t="57796" r="44283" b="36029"/>
          <a:stretch/>
        </p:blipFill>
        <p:spPr>
          <a:xfrm>
            <a:off x="5632704" y="3725338"/>
            <a:ext cx="1880339" cy="646307"/>
          </a:xfrm>
          <a:prstGeom prst="rect">
            <a:avLst/>
          </a:prstGeom>
          <a:ln>
            <a:solidFill>
              <a:schemeClr val="tx1"/>
            </a:solidFill>
          </a:ln>
        </p:spPr>
      </p:pic>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6786" t="73284" r="4934" b="20520"/>
          <a:stretch/>
        </p:blipFill>
        <p:spPr>
          <a:xfrm>
            <a:off x="822960" y="4772762"/>
            <a:ext cx="10390743" cy="402742"/>
          </a:xfrm>
          <a:prstGeom prst="rect">
            <a:avLst/>
          </a:prstGeom>
          <a:ln>
            <a:solidFill>
              <a:schemeClr val="tx1"/>
            </a:solidFill>
          </a:ln>
        </p:spPr>
      </p:pic>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90561" t="72774" r="4934" b="20520"/>
          <a:stretch/>
        </p:blipFill>
        <p:spPr>
          <a:xfrm>
            <a:off x="10290048" y="4443483"/>
            <a:ext cx="1254487" cy="1031075"/>
          </a:xfrm>
          <a:prstGeom prst="rect">
            <a:avLst/>
          </a:prstGeom>
          <a:ln>
            <a:solidFill>
              <a:schemeClr val="tx1"/>
            </a:solidFill>
          </a:ln>
        </p:spPr>
      </p:pic>
    </p:spTree>
    <p:extLst>
      <p:ext uri="{BB962C8B-B14F-4D97-AF65-F5344CB8AC3E}">
        <p14:creationId xmlns:p14="http://schemas.microsoft.com/office/powerpoint/2010/main" val="173976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Example of Impact</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4" name="Text Placeholder 3"/>
          <p:cNvSpPr>
            <a:spLocks noGrp="1"/>
          </p:cNvSpPr>
          <p:nvPr>
            <p:ph type="body" sz="half" idx="2"/>
          </p:nvPr>
        </p:nvSpPr>
        <p:spPr>
          <a:xfrm>
            <a:off x="774692" y="5857654"/>
            <a:ext cx="10563775" cy="661029"/>
          </a:xfrm>
        </p:spPr>
        <p:txBody>
          <a:bodyPr>
            <a:normAutofit/>
          </a:bodyPr>
          <a:lstStyle/>
          <a:p>
            <a:r>
              <a:rPr lang="en-US" sz="2800" b="1" dirty="0" smtClean="0">
                <a:solidFill>
                  <a:srgbClr val="3B1418"/>
                </a:solidFill>
                <a:latin typeface="Arial" charset="0"/>
                <a:ea typeface="Arial" charset="0"/>
                <a:cs typeface="Arial" charset="0"/>
                <a:hlinkClick r:id="rId3"/>
              </a:rPr>
              <a:t>https://</a:t>
            </a:r>
            <a:r>
              <a:rPr lang="en-US" sz="2800" b="1" dirty="0" err="1" smtClean="0">
                <a:solidFill>
                  <a:srgbClr val="3B1418"/>
                </a:solidFill>
                <a:latin typeface="Arial" charset="0"/>
                <a:ea typeface="Arial" charset="0"/>
                <a:cs typeface="Arial" charset="0"/>
                <a:hlinkClick r:id="rId3"/>
              </a:rPr>
              <a:t>digital.library.txstate.edu</a:t>
            </a:r>
            <a:endParaRPr lang="en-US" sz="2800" b="1" dirty="0">
              <a:solidFill>
                <a:srgbClr val="3B1418"/>
              </a:solidFill>
              <a:latin typeface="Arial" charset="0"/>
              <a:ea typeface="Arial" charset="0"/>
              <a:cs typeface="Arial"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98643" y="474186"/>
            <a:ext cx="1144452" cy="826943"/>
          </a:xfrm>
          <a:prstGeom prst="rect">
            <a:avLst/>
          </a:prstGeom>
        </p:spPr>
      </p:pic>
      <p:sp>
        <p:nvSpPr>
          <p:cNvPr id="6" name="Content Placeholder 2"/>
          <p:cNvSpPr txBox="1">
            <a:spLocks/>
          </p:cNvSpPr>
          <p:nvPr/>
        </p:nvSpPr>
        <p:spPr>
          <a:xfrm>
            <a:off x="764174" y="1556309"/>
            <a:ext cx="10972800" cy="416977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79438" lvl="2" indent="0">
              <a:buNone/>
            </a:pPr>
            <a:r>
              <a:rPr lang="en-US" sz="3200" dirty="0" smtClean="0">
                <a:solidFill>
                  <a:srgbClr val="3B1418"/>
                </a:solidFill>
                <a:latin typeface="Arial"/>
                <a:cs typeface="Arial"/>
              </a:rPr>
              <a:t>Faculty Member: Beatrice A. Jones</a:t>
            </a:r>
          </a:p>
          <a:p>
            <a:pPr marL="1087438" lvl="3" indent="-180975">
              <a:buFont typeface="Wingdings" charset="2"/>
              <a:buChar char="§"/>
            </a:pPr>
            <a:r>
              <a:rPr lang="en-US" sz="2800" dirty="0" smtClean="0">
                <a:solidFill>
                  <a:srgbClr val="000000"/>
                </a:solidFill>
                <a:latin typeface="Arial"/>
                <a:cs typeface="Arial"/>
              </a:rPr>
              <a:t>May 2006 through March 2018</a:t>
            </a:r>
          </a:p>
          <a:p>
            <a:pPr marL="1558925" lvl="4" indent="-254000">
              <a:buFont typeface="Wingdings" charset="2"/>
              <a:buChar char="§"/>
            </a:pPr>
            <a:r>
              <a:rPr lang="en-US" sz="2600" dirty="0" smtClean="0">
                <a:solidFill>
                  <a:srgbClr val="000000"/>
                </a:solidFill>
                <a:latin typeface="Arial"/>
                <a:cs typeface="Arial"/>
              </a:rPr>
              <a:t>Item Views: 59,722 </a:t>
            </a:r>
          </a:p>
          <a:p>
            <a:pPr marL="2016125" lvl="6" indent="-254000">
              <a:buFont typeface="Wingdings" charset="2"/>
              <a:buChar char="§"/>
            </a:pPr>
            <a:r>
              <a:rPr lang="en-US" sz="2600" dirty="0" smtClean="0">
                <a:solidFill>
                  <a:srgbClr val="000000"/>
                </a:solidFill>
                <a:latin typeface="Arial"/>
                <a:cs typeface="Arial"/>
              </a:rPr>
              <a:t>29% of all Faculty Item Views</a:t>
            </a:r>
          </a:p>
          <a:p>
            <a:pPr marL="1558925" lvl="4" indent="-254000">
              <a:buFont typeface="Wingdings" charset="2"/>
              <a:buChar char="§"/>
            </a:pPr>
            <a:r>
              <a:rPr lang="en-US" sz="2600" dirty="0" smtClean="0">
                <a:solidFill>
                  <a:srgbClr val="000000"/>
                </a:solidFill>
                <a:latin typeface="Arial"/>
                <a:cs typeface="Arial"/>
              </a:rPr>
              <a:t>Downloads: 99,519</a:t>
            </a:r>
          </a:p>
          <a:p>
            <a:pPr marL="2016125" lvl="6" indent="-254000">
              <a:buFont typeface="Wingdings" charset="2"/>
              <a:buChar char="§"/>
            </a:pPr>
            <a:r>
              <a:rPr lang="en-US" sz="2600" dirty="0" smtClean="0">
                <a:solidFill>
                  <a:srgbClr val="000000"/>
                </a:solidFill>
                <a:latin typeface="Arial"/>
                <a:cs typeface="Arial"/>
              </a:rPr>
              <a:t>17% of all Faculty Downloads</a:t>
            </a:r>
          </a:p>
          <a:p>
            <a:pPr lvl="4">
              <a:buFont typeface="Wingdings" charset="2"/>
              <a:buChar char="§"/>
            </a:pPr>
            <a:endParaRPr lang="en-US" dirty="0" smtClean="0">
              <a:solidFill>
                <a:srgbClr val="000000"/>
              </a:solidFill>
              <a:latin typeface="Arial"/>
              <a:cs typeface="Arial"/>
            </a:endParaRPr>
          </a:p>
        </p:txBody>
      </p:sp>
    </p:spTree>
    <p:extLst>
      <p:ext uri="{BB962C8B-B14F-4D97-AF65-F5344CB8AC3E}">
        <p14:creationId xmlns:p14="http://schemas.microsoft.com/office/powerpoint/2010/main" val="1647474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0" y="152400"/>
            <a:ext cx="6858000" cy="914400"/>
          </a:xfrm>
        </p:spPr>
        <p:txBody>
          <a:bodyPr/>
          <a:lstStyle/>
          <a:p>
            <a:r>
              <a:rPr lang="en-US" dirty="0"/>
              <a:t>Objectives of the executive order</a:t>
            </a:r>
            <a:br>
              <a:rPr lang="en-US" dirty="0"/>
            </a:br>
            <a:r>
              <a:rPr lang="en-US" dirty="0"/>
              <a:t>(publications)</a:t>
            </a:r>
          </a:p>
        </p:txBody>
      </p:sp>
      <p:sp>
        <p:nvSpPr>
          <p:cNvPr id="3" name="Slide Number Placeholder 2"/>
          <p:cNvSpPr>
            <a:spLocks noGrp="1"/>
          </p:cNvSpPr>
          <p:nvPr>
            <p:ph type="sldNum" sz="quarter" idx="10"/>
          </p:nvPr>
        </p:nvSpPr>
        <p:spPr/>
        <p:txBody>
          <a:bodyPr/>
          <a:lstStyle/>
          <a:p>
            <a:fld id="{1FAA210B-82E4-D740-A1D4-408CB6227599}" type="slidenum">
              <a:rPr lang="en-US" smtClean="0">
                <a:solidFill>
                  <a:srgbClr val="000000">
                    <a:tint val="75000"/>
                  </a:srgbClr>
                </a:solidFill>
              </a:rPr>
              <a:pPr/>
              <a:t>3</a:t>
            </a:fld>
            <a:endParaRPr lang="en-US">
              <a:solidFill>
                <a:srgbClr val="000000">
                  <a:tint val="75000"/>
                </a:srgbClr>
              </a:solidFill>
            </a:endParaRPr>
          </a:p>
        </p:txBody>
      </p:sp>
      <p:sp>
        <p:nvSpPr>
          <p:cNvPr id="4" name="Content Placeholder 3"/>
          <p:cNvSpPr>
            <a:spLocks noGrp="1"/>
          </p:cNvSpPr>
          <p:nvPr>
            <p:ph idx="1"/>
          </p:nvPr>
        </p:nvSpPr>
        <p:spPr>
          <a:xfrm>
            <a:off x="3429000" y="1143000"/>
            <a:ext cx="6858000" cy="5715000"/>
          </a:xfrm>
        </p:spPr>
        <p:txBody>
          <a:bodyPr/>
          <a:lstStyle/>
          <a:p>
            <a:r>
              <a:rPr lang="en-US" sz="2000" dirty="0">
                <a:solidFill>
                  <a:srgbClr val="C00000"/>
                </a:solidFill>
              </a:rPr>
              <a:t>Public can read, download, analyze in digital form</a:t>
            </a:r>
          </a:p>
          <a:p>
            <a:r>
              <a:rPr lang="en-US" sz="2000" dirty="0">
                <a:solidFill>
                  <a:srgbClr val="C00000"/>
                </a:solidFill>
              </a:rPr>
              <a:t>12-month post-publication embargo as guideline, with stakeholder petitions to change</a:t>
            </a:r>
          </a:p>
          <a:p>
            <a:r>
              <a:rPr lang="en-US" sz="2000" dirty="0"/>
              <a:t>Easy public search, analysis of, and access to publications</a:t>
            </a:r>
          </a:p>
          <a:p>
            <a:r>
              <a:rPr lang="en-US" sz="2000" dirty="0"/>
              <a:t>Full public access to metadata without charge </a:t>
            </a:r>
          </a:p>
          <a:p>
            <a:pPr marL="0" indent="0">
              <a:buNone/>
            </a:pPr>
            <a:r>
              <a:rPr lang="en-US" sz="2000" dirty="0"/>
              <a:t>     upon first publication </a:t>
            </a:r>
          </a:p>
          <a:p>
            <a:r>
              <a:rPr lang="en-US" sz="2000" dirty="0"/>
              <a:t>Public-private collaboration</a:t>
            </a:r>
          </a:p>
          <a:p>
            <a:r>
              <a:rPr lang="en-US" sz="2000" dirty="0">
                <a:solidFill>
                  <a:srgbClr val="C00000"/>
                </a:solidFill>
              </a:rPr>
              <a:t>Attribution to authors, journals, and original publishers </a:t>
            </a:r>
          </a:p>
          <a:p>
            <a:r>
              <a:rPr lang="en-US" sz="2000" dirty="0"/>
              <a:t>Archival solutions that provide long-term preservation &amp; access without charge</a:t>
            </a:r>
          </a:p>
          <a:p>
            <a:r>
              <a:rPr lang="en-US" sz="2000" dirty="0"/>
              <a:t>Uses widely available, nonproprietary standards/formats</a:t>
            </a:r>
          </a:p>
          <a:p>
            <a:r>
              <a:rPr lang="en-US" sz="2000" dirty="0"/>
              <a:t>Provides access for persons with disabilities</a:t>
            </a:r>
          </a:p>
          <a:p>
            <a:r>
              <a:rPr lang="en-US" sz="2000" dirty="0"/>
              <a:t>Enables integration and interoperability with other Federal archival solutions and other appropriate archives.</a:t>
            </a:r>
          </a:p>
          <a:p>
            <a:pPr marL="0" indent="0">
              <a:buNone/>
            </a:pPr>
            <a:endParaRPr lang="en-US" dirty="0"/>
          </a:p>
        </p:txBody>
      </p:sp>
    </p:spTree>
    <p:extLst>
      <p:ext uri="{BB962C8B-B14F-4D97-AF65-F5344CB8AC3E}">
        <p14:creationId xmlns:p14="http://schemas.microsoft.com/office/powerpoint/2010/main" val="19536444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Example of Impact</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4" name="Text Placeholder 3"/>
          <p:cNvSpPr>
            <a:spLocks noGrp="1"/>
          </p:cNvSpPr>
          <p:nvPr>
            <p:ph type="body" sz="half" idx="2"/>
          </p:nvPr>
        </p:nvSpPr>
        <p:spPr>
          <a:xfrm>
            <a:off x="774692" y="5857654"/>
            <a:ext cx="10563775" cy="661029"/>
          </a:xfrm>
        </p:spPr>
        <p:txBody>
          <a:bodyPr>
            <a:normAutofit/>
          </a:bodyPr>
          <a:lstStyle/>
          <a:p>
            <a:r>
              <a:rPr lang="en-US" sz="2800" b="1" dirty="0" smtClean="0">
                <a:solidFill>
                  <a:srgbClr val="3B1418"/>
                </a:solidFill>
                <a:latin typeface="Arial" charset="0"/>
                <a:ea typeface="Arial" charset="0"/>
                <a:cs typeface="Arial" charset="0"/>
                <a:hlinkClick r:id="rId3"/>
              </a:rPr>
              <a:t>https://</a:t>
            </a:r>
            <a:r>
              <a:rPr lang="en-US" sz="2800" b="1" dirty="0" err="1" smtClean="0">
                <a:solidFill>
                  <a:srgbClr val="3B1418"/>
                </a:solidFill>
                <a:latin typeface="Arial" charset="0"/>
                <a:ea typeface="Arial" charset="0"/>
                <a:cs typeface="Arial" charset="0"/>
                <a:hlinkClick r:id="rId3"/>
              </a:rPr>
              <a:t>digital.library.txstate.edu</a:t>
            </a:r>
            <a:endParaRPr lang="en-US" sz="2800" b="1" dirty="0">
              <a:solidFill>
                <a:srgbClr val="3B1418"/>
              </a:solidFill>
              <a:latin typeface="Arial" charset="0"/>
              <a:ea typeface="Arial" charset="0"/>
              <a:cs typeface="Arial"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98643" y="474186"/>
            <a:ext cx="1144452" cy="826943"/>
          </a:xfrm>
          <a:prstGeom prst="rect">
            <a:avLst/>
          </a:prstGeom>
        </p:spPr>
      </p:pic>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l="4492" r="5545"/>
          <a:stretch/>
        </p:blipFill>
        <p:spPr>
          <a:xfrm>
            <a:off x="1371600" y="1583954"/>
            <a:ext cx="9283075" cy="4083050"/>
          </a:xfrm>
          <a:prstGeom prst="rect">
            <a:avLst/>
          </a:prstGeom>
          <a:ln>
            <a:solidFill>
              <a:schemeClr val="tx1"/>
            </a:solidFill>
          </a:ln>
        </p:spPr>
      </p:pic>
    </p:spTree>
    <p:extLst>
      <p:ext uri="{BB962C8B-B14F-4D97-AF65-F5344CB8AC3E}">
        <p14:creationId xmlns:p14="http://schemas.microsoft.com/office/powerpoint/2010/main" val="441372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1938527"/>
          </a:xfrm>
        </p:spPr>
        <p:txBody>
          <a:bodyPr/>
          <a:lstStyle/>
          <a:p>
            <a:r>
              <a:rPr lang="en-US" dirty="0" smtClean="0">
                <a:solidFill>
                  <a:srgbClr val="3B1418"/>
                </a:solidFill>
                <a:latin typeface="Arial" charset="0"/>
                <a:ea typeface="Arial" charset="0"/>
                <a:cs typeface="Arial" charset="0"/>
              </a:rPr>
              <a:t>Organization and Archiving</a:t>
            </a:r>
            <a:endParaRPr lang="en-US" dirty="0">
              <a:solidFill>
                <a:srgbClr val="3B1418"/>
              </a:solidFill>
              <a:latin typeface="Arial" charset="0"/>
              <a:ea typeface="Arial" charset="0"/>
              <a:cs typeface="Arial" charset="0"/>
            </a:endParaRPr>
          </a:p>
        </p:txBody>
      </p:sp>
    </p:spTree>
    <p:extLst>
      <p:ext uri="{BB962C8B-B14F-4D97-AF65-F5344CB8AC3E}">
        <p14:creationId xmlns:p14="http://schemas.microsoft.com/office/powerpoint/2010/main" val="1858493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320"/>
            <a:ext cx="10972800" cy="932688"/>
          </a:xfrm>
        </p:spPr>
        <p:txBody>
          <a:bodyPr/>
          <a:lstStyle/>
          <a:p>
            <a:pPr algn="l"/>
            <a:r>
              <a:rPr lang="en-US" dirty="0" smtClean="0">
                <a:solidFill>
                  <a:srgbClr val="3B1418"/>
                </a:solidFill>
                <a:latin typeface="Arial" charset="0"/>
                <a:ea typeface="Arial" charset="0"/>
                <a:cs typeface="Arial" charset="0"/>
              </a:rPr>
              <a:t>Where is that, again?</a:t>
            </a:r>
            <a:endParaRPr lang="en-US" dirty="0">
              <a:solidFill>
                <a:srgbClr val="3B1418"/>
              </a:solidFill>
              <a:latin typeface="Arial" charset="0"/>
              <a:ea typeface="Arial" charset="0"/>
              <a:cs typeface="Arial"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9600" y="1609344"/>
            <a:ext cx="5293233" cy="4526280"/>
          </a:xfrm>
        </p:spPr>
      </p:pic>
      <p:sp>
        <p:nvSpPr>
          <p:cNvPr id="4" name="Content Placeholder 3"/>
          <p:cNvSpPr>
            <a:spLocks noGrp="1"/>
          </p:cNvSpPr>
          <p:nvPr>
            <p:ph sz="quarter" idx="13"/>
          </p:nvPr>
        </p:nvSpPr>
        <p:spPr>
          <a:xfrm>
            <a:off x="6096000" y="1609344"/>
            <a:ext cx="5388864" cy="4526280"/>
          </a:xfrm>
        </p:spPr>
        <p:txBody>
          <a:bodyPr>
            <a:normAutofit/>
          </a:bodyPr>
          <a:lstStyle/>
          <a:p>
            <a:pPr>
              <a:lnSpc>
                <a:spcPct val="150000"/>
              </a:lnSpc>
            </a:pPr>
            <a:r>
              <a:rPr lang="en-US" sz="2800" dirty="0" smtClean="0">
                <a:latin typeface="Arial" charset="0"/>
                <a:ea typeface="Arial" charset="0"/>
                <a:cs typeface="Arial" charset="0"/>
              </a:rPr>
              <a:t>That article from 2012? </a:t>
            </a:r>
          </a:p>
          <a:p>
            <a:pPr>
              <a:lnSpc>
                <a:spcPct val="150000"/>
              </a:lnSpc>
            </a:pPr>
            <a:endParaRPr lang="en-US" sz="1000" dirty="0" smtClean="0">
              <a:latin typeface="Arial" charset="0"/>
              <a:ea typeface="Arial" charset="0"/>
              <a:cs typeface="Arial" charset="0"/>
            </a:endParaRPr>
          </a:p>
          <a:p>
            <a:pPr>
              <a:lnSpc>
                <a:spcPct val="150000"/>
              </a:lnSpc>
            </a:pPr>
            <a:r>
              <a:rPr lang="en-US" sz="2800" dirty="0" smtClean="0">
                <a:latin typeface="Arial" charset="0"/>
                <a:ea typeface="Arial" charset="0"/>
                <a:cs typeface="Arial" charset="0"/>
              </a:rPr>
              <a:t>Report from 2015? </a:t>
            </a:r>
          </a:p>
          <a:p>
            <a:pPr>
              <a:lnSpc>
                <a:spcPct val="150000"/>
              </a:lnSpc>
            </a:pPr>
            <a:endParaRPr lang="en-US" sz="1200" dirty="0" smtClean="0">
              <a:latin typeface="Arial" charset="0"/>
              <a:ea typeface="Arial" charset="0"/>
              <a:cs typeface="Arial" charset="0"/>
            </a:endParaRPr>
          </a:p>
          <a:p>
            <a:r>
              <a:rPr lang="en-US" sz="2800" dirty="0" smtClean="0">
                <a:latin typeface="Arial" charset="0"/>
                <a:ea typeface="Arial" charset="0"/>
                <a:cs typeface="Arial" charset="0"/>
              </a:rPr>
              <a:t>Presentation from the conference last year? </a:t>
            </a:r>
            <a:endParaRPr lang="en-US" sz="2800" dirty="0">
              <a:latin typeface="Arial" charset="0"/>
              <a:ea typeface="Arial" charset="0"/>
              <a:cs typeface="Arial" charset="0"/>
            </a:endParaRPr>
          </a:p>
        </p:txBody>
      </p:sp>
    </p:spTree>
    <p:extLst>
      <p:ext uri="{BB962C8B-B14F-4D97-AF65-F5344CB8AC3E}">
        <p14:creationId xmlns:p14="http://schemas.microsoft.com/office/powerpoint/2010/main" val="1516007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2888" y="151080"/>
            <a:ext cx="8145028" cy="6387140"/>
          </a:xfrm>
          <a:prstGeom prst="rect">
            <a:avLst/>
          </a:prstGeom>
        </p:spPr>
      </p:pic>
    </p:spTree>
    <p:extLst>
      <p:ext uri="{BB962C8B-B14F-4D97-AF65-F5344CB8AC3E}">
        <p14:creationId xmlns:p14="http://schemas.microsoft.com/office/powerpoint/2010/main" val="1077112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5267" y="151080"/>
            <a:ext cx="8760271" cy="6387140"/>
          </a:xfrm>
          <a:prstGeom prst="rect">
            <a:avLst/>
          </a:prstGeom>
        </p:spPr>
      </p:pic>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23869" t="19801" r="31201" b="71805"/>
          <a:stretch/>
        </p:blipFill>
        <p:spPr>
          <a:xfrm>
            <a:off x="2806555" y="1463040"/>
            <a:ext cx="7519255" cy="1024128"/>
          </a:xfrm>
          <a:prstGeom prst="rect">
            <a:avLst/>
          </a:prstGeom>
          <a:ln>
            <a:solidFill>
              <a:schemeClr val="tx1"/>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2558" t="39915" r="29217" b="52354"/>
          <a:stretch/>
        </p:blipFill>
        <p:spPr>
          <a:xfrm>
            <a:off x="2806555" y="2871216"/>
            <a:ext cx="7160406" cy="836931"/>
          </a:xfrm>
          <a:prstGeom prst="rect">
            <a:avLst/>
          </a:prstGeom>
          <a:ln>
            <a:solidFill>
              <a:schemeClr val="tx1"/>
            </a:solidFill>
          </a:ln>
        </p:spPr>
      </p:pic>
    </p:spTree>
    <p:extLst>
      <p:ext uri="{BB962C8B-B14F-4D97-AF65-F5344CB8AC3E}">
        <p14:creationId xmlns:p14="http://schemas.microsoft.com/office/powerpoint/2010/main" val="1372626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1938527"/>
          </a:xfrm>
        </p:spPr>
        <p:txBody>
          <a:bodyPr/>
          <a:lstStyle/>
          <a:p>
            <a:r>
              <a:rPr lang="en-US" dirty="0" smtClean="0">
                <a:solidFill>
                  <a:srgbClr val="3B1418"/>
                </a:solidFill>
                <a:latin typeface="Arial" charset="0"/>
                <a:ea typeface="Arial" charset="0"/>
                <a:cs typeface="Arial" charset="0"/>
              </a:rPr>
              <a:t>Submitting Your Work</a:t>
            </a:r>
            <a:endParaRPr lang="en-US" dirty="0">
              <a:solidFill>
                <a:srgbClr val="3B1418"/>
              </a:solidFill>
              <a:latin typeface="Arial" charset="0"/>
              <a:ea typeface="Arial" charset="0"/>
              <a:cs typeface="Arial" charset="0"/>
            </a:endParaRPr>
          </a:p>
        </p:txBody>
      </p:sp>
    </p:spTree>
    <p:extLst>
      <p:ext uri="{BB962C8B-B14F-4D97-AF65-F5344CB8AC3E}">
        <p14:creationId xmlns:p14="http://schemas.microsoft.com/office/powerpoint/2010/main" val="1702566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320"/>
            <a:ext cx="10972800" cy="932688"/>
          </a:xfrm>
        </p:spPr>
        <p:txBody>
          <a:bodyPr/>
          <a:lstStyle/>
          <a:p>
            <a:pPr algn="l"/>
            <a:r>
              <a:rPr lang="en-US" dirty="0" smtClean="0">
                <a:solidFill>
                  <a:srgbClr val="3B1418"/>
                </a:solidFill>
                <a:latin typeface="Arial" charset="0"/>
                <a:ea typeface="Arial" charset="0"/>
                <a:cs typeface="Arial" charset="0"/>
              </a:rPr>
              <a:t>Submitting Your Work</a:t>
            </a:r>
            <a:endParaRPr lang="en-US" dirty="0">
              <a:solidFill>
                <a:srgbClr val="3B1418"/>
              </a:solidFill>
              <a:latin typeface="Arial" charset="0"/>
              <a:ea typeface="Arial" charset="0"/>
              <a:cs typeface="Arial" charset="0"/>
            </a:endParaRP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2899"/>
          <a:stretch/>
        </p:blipFill>
        <p:spPr>
          <a:xfrm>
            <a:off x="667515" y="1389888"/>
            <a:ext cx="10856969" cy="4901184"/>
          </a:xfrm>
          <a:prstGeom prst="rect">
            <a:avLst/>
          </a:prstGeom>
          <a:ln>
            <a:solidFill>
              <a:schemeClr val="tx1"/>
            </a:solidFill>
          </a:ln>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555" t="42996" r="67630" b="37802"/>
          <a:stretch/>
        </p:blipFill>
        <p:spPr>
          <a:xfrm>
            <a:off x="950975" y="3364992"/>
            <a:ext cx="5863202" cy="1755648"/>
          </a:xfrm>
          <a:prstGeom prst="rect">
            <a:avLst/>
          </a:prstGeom>
          <a:ln>
            <a:solidFill>
              <a:schemeClr val="tx1"/>
            </a:solidFill>
          </a:ln>
        </p:spPr>
      </p:pic>
    </p:spTree>
    <p:extLst>
      <p:ext uri="{BB962C8B-B14F-4D97-AF65-F5344CB8AC3E}">
        <p14:creationId xmlns:p14="http://schemas.microsoft.com/office/powerpoint/2010/main" val="1239626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7021" y="164591"/>
            <a:ext cx="9331459" cy="6390985"/>
          </a:xfrm>
          <a:prstGeom prst="rect">
            <a:avLst/>
          </a:prstGeom>
          <a:ln>
            <a:solidFill>
              <a:schemeClr val="tx1"/>
            </a:solidFill>
          </a:ln>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6834" t="50268" r="261" b="27412"/>
          <a:stretch/>
        </p:blipFill>
        <p:spPr>
          <a:xfrm>
            <a:off x="2191746" y="2926080"/>
            <a:ext cx="8634750" cy="1810512"/>
          </a:xfrm>
          <a:prstGeom prst="rect">
            <a:avLst/>
          </a:prstGeom>
          <a:ln>
            <a:solidFill>
              <a:schemeClr val="tx1"/>
            </a:solidFill>
          </a:ln>
        </p:spPr>
      </p:pic>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26441" t="79455" r="45338" b="8812"/>
          <a:stretch/>
        </p:blipFill>
        <p:spPr>
          <a:xfrm>
            <a:off x="3822192" y="5088300"/>
            <a:ext cx="3918092" cy="1115568"/>
          </a:xfrm>
          <a:prstGeom prst="rect">
            <a:avLst/>
          </a:prstGeom>
          <a:ln>
            <a:solidFill>
              <a:schemeClr val="tx1"/>
            </a:solidFill>
          </a:ln>
        </p:spPr>
      </p:pic>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93048" t="65298" r="313" b="27713"/>
          <a:stretch/>
        </p:blipFill>
        <p:spPr>
          <a:xfrm>
            <a:off x="9765792" y="4042277"/>
            <a:ext cx="1207008" cy="870169"/>
          </a:xfrm>
          <a:prstGeom prst="rect">
            <a:avLst/>
          </a:prstGeom>
          <a:ln>
            <a:solidFill>
              <a:schemeClr val="tx1"/>
            </a:solidFill>
          </a:ln>
        </p:spPr>
      </p:pic>
      <p:pic>
        <p:nvPicPr>
          <p:cNvPr id="13" name="Picture 12"/>
          <p:cNvPicPr>
            <a:picLocks noChangeAspect="1"/>
          </p:cNvPicPr>
          <p:nvPr/>
        </p:nvPicPr>
        <p:blipFill rotWithShape="1">
          <a:blip r:embed="rId2">
            <a:extLst>
              <a:ext uri="{28A0092B-C50C-407E-A947-70E740481C1C}">
                <a14:useLocalDpi xmlns:a14="http://schemas.microsoft.com/office/drawing/2010/main" val="0"/>
              </a:ext>
            </a:extLst>
          </a:blip>
          <a:srcRect l="26441" t="74656" r="61408" b="20259"/>
          <a:stretch/>
        </p:blipFill>
        <p:spPr>
          <a:xfrm>
            <a:off x="3420151" y="4523490"/>
            <a:ext cx="2361087" cy="676656"/>
          </a:xfrm>
          <a:prstGeom prst="rect">
            <a:avLst/>
          </a:prstGeom>
          <a:ln>
            <a:solidFill>
              <a:schemeClr val="tx1"/>
            </a:solidFill>
          </a:ln>
        </p:spPr>
      </p:pic>
      <p:pic>
        <p:nvPicPr>
          <p:cNvPr id="14" name="Picture 13"/>
          <p:cNvPicPr>
            <a:picLocks noChangeAspect="1"/>
          </p:cNvPicPr>
          <p:nvPr/>
        </p:nvPicPr>
        <p:blipFill rotWithShape="1">
          <a:blip r:embed="rId2">
            <a:extLst>
              <a:ext uri="{28A0092B-C50C-407E-A947-70E740481C1C}">
                <a14:useLocalDpi xmlns:a14="http://schemas.microsoft.com/office/drawing/2010/main" val="0"/>
              </a:ext>
            </a:extLst>
          </a:blip>
          <a:srcRect l="26050" t="94149" r="64739" b="-1402"/>
          <a:stretch/>
        </p:blipFill>
        <p:spPr>
          <a:xfrm>
            <a:off x="3420151" y="5919762"/>
            <a:ext cx="1536192" cy="828479"/>
          </a:xfrm>
          <a:prstGeom prst="rect">
            <a:avLst/>
          </a:prstGeom>
          <a:ln>
            <a:solidFill>
              <a:schemeClr val="tx1"/>
            </a:solidFill>
          </a:ln>
        </p:spPr>
      </p:pic>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1037" t="20660" r="72984" b="59175"/>
          <a:stretch/>
        </p:blipFill>
        <p:spPr>
          <a:xfrm>
            <a:off x="1616149" y="1637413"/>
            <a:ext cx="2760254" cy="1467293"/>
          </a:xfrm>
          <a:prstGeom prst="rect">
            <a:avLst/>
          </a:prstGeom>
          <a:ln>
            <a:solidFill>
              <a:schemeClr val="tx1"/>
            </a:solidFill>
          </a:ln>
        </p:spPr>
      </p:pic>
    </p:spTree>
    <p:extLst>
      <p:ext uri="{BB962C8B-B14F-4D97-AF65-F5344CB8AC3E}">
        <p14:creationId xmlns:p14="http://schemas.microsoft.com/office/powerpoint/2010/main" val="1508202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7824" y="274320"/>
            <a:ext cx="10432442" cy="6099188"/>
          </a:xfrm>
          <a:prstGeom prst="rect">
            <a:avLst/>
          </a:prstGeom>
          <a:ln>
            <a:solidFill>
              <a:schemeClr val="tx1"/>
            </a:solidFill>
          </a:ln>
        </p:spPr>
      </p:pic>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468" t="76060" r="59389" b="-347"/>
          <a:stretch/>
        </p:blipFill>
        <p:spPr>
          <a:xfrm>
            <a:off x="1060704" y="4206240"/>
            <a:ext cx="5687342" cy="2011680"/>
          </a:xfrm>
          <a:prstGeom prst="rect">
            <a:avLst/>
          </a:prstGeom>
          <a:ln>
            <a:solidFill>
              <a:schemeClr val="tx1"/>
            </a:solidFill>
          </a:ln>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146" t="91883" r="86925" b="1493"/>
          <a:stretch/>
        </p:blipFill>
        <p:spPr>
          <a:xfrm>
            <a:off x="1267968" y="5286994"/>
            <a:ext cx="2846832" cy="1008720"/>
          </a:xfrm>
          <a:prstGeom prst="rect">
            <a:avLst/>
          </a:prstGeom>
          <a:ln>
            <a:solidFill>
              <a:schemeClr val="tx1"/>
            </a:solidFill>
          </a:ln>
        </p:spPr>
      </p:pic>
    </p:spTree>
    <p:extLst>
      <p:ext uri="{BB962C8B-B14F-4D97-AF65-F5344CB8AC3E}">
        <p14:creationId xmlns:p14="http://schemas.microsoft.com/office/powerpoint/2010/main" val="94615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7824" y="960392"/>
            <a:ext cx="10432442" cy="4727044"/>
          </a:xfrm>
          <a:prstGeom prst="rect">
            <a:avLst/>
          </a:prstGeom>
          <a:ln>
            <a:solidFill>
              <a:schemeClr val="tx1"/>
            </a:solidFill>
          </a:ln>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31056" t="21723" r="55007" b="72473"/>
          <a:stretch/>
        </p:blipFill>
        <p:spPr>
          <a:xfrm>
            <a:off x="4384117" y="1755648"/>
            <a:ext cx="3419856" cy="645256"/>
          </a:xfrm>
          <a:prstGeom prst="rect">
            <a:avLst/>
          </a:prstGeom>
          <a:ln>
            <a:solidFill>
              <a:schemeClr val="tx1"/>
            </a:solidFill>
          </a:ln>
        </p:spPr>
      </p:pic>
    </p:spTree>
    <p:extLst>
      <p:ext uri="{BB962C8B-B14F-4D97-AF65-F5344CB8AC3E}">
        <p14:creationId xmlns:p14="http://schemas.microsoft.com/office/powerpoint/2010/main" val="1626670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24984"/>
            <a:ext cx="6858000" cy="1143000"/>
          </a:xfrm>
        </p:spPr>
        <p:txBody>
          <a:bodyPr/>
          <a:lstStyle/>
          <a:p>
            <a:r>
              <a:rPr lang="en-US" dirty="0"/>
              <a:t>Objectives of the executive order</a:t>
            </a:r>
            <a:br>
              <a:rPr lang="en-US" dirty="0"/>
            </a:br>
            <a:r>
              <a:rPr lang="en-US" dirty="0"/>
              <a:t>(Digital data)</a:t>
            </a:r>
          </a:p>
        </p:txBody>
      </p:sp>
      <p:sp>
        <p:nvSpPr>
          <p:cNvPr id="3" name="Slide Number Placeholder 2"/>
          <p:cNvSpPr>
            <a:spLocks noGrp="1"/>
          </p:cNvSpPr>
          <p:nvPr>
            <p:ph type="sldNum" sz="quarter" idx="10"/>
          </p:nvPr>
        </p:nvSpPr>
        <p:spPr/>
        <p:txBody>
          <a:bodyPr/>
          <a:lstStyle/>
          <a:p>
            <a:fld id="{1FAA210B-82E4-D740-A1D4-408CB6227599}" type="slidenum">
              <a:rPr lang="en-US" smtClean="0">
                <a:solidFill>
                  <a:srgbClr val="000000">
                    <a:tint val="75000"/>
                  </a:srgbClr>
                </a:solidFill>
              </a:rPr>
              <a:pPr/>
              <a:t>4</a:t>
            </a:fld>
            <a:endParaRPr lang="en-US">
              <a:solidFill>
                <a:srgbClr val="000000">
                  <a:tint val="75000"/>
                </a:srgbClr>
              </a:solidFill>
            </a:endParaRPr>
          </a:p>
        </p:txBody>
      </p:sp>
      <p:sp>
        <p:nvSpPr>
          <p:cNvPr id="4" name="Content Placeholder 3"/>
          <p:cNvSpPr>
            <a:spLocks noGrp="1"/>
          </p:cNvSpPr>
          <p:nvPr>
            <p:ph idx="1"/>
          </p:nvPr>
        </p:nvSpPr>
        <p:spPr>
          <a:xfrm>
            <a:off x="3429000" y="1143000"/>
            <a:ext cx="6858000" cy="5486400"/>
          </a:xfrm>
        </p:spPr>
        <p:txBody>
          <a:bodyPr/>
          <a:lstStyle/>
          <a:p>
            <a:pPr>
              <a:buFont typeface="Wingdings" panose="05000000000000000000" pitchFamily="2" charset="2"/>
              <a:buChar char="v"/>
            </a:pPr>
            <a:r>
              <a:rPr lang="en-US" sz="2000" dirty="0"/>
              <a:t>Maximize free access while protecting privacy and confidentiality, national security</a:t>
            </a:r>
          </a:p>
          <a:p>
            <a:r>
              <a:rPr lang="en-US" sz="2000" dirty="0"/>
              <a:t>Recognizing intellectual property rights</a:t>
            </a:r>
          </a:p>
          <a:p>
            <a:r>
              <a:rPr lang="en-US" sz="2000" dirty="0"/>
              <a:t>Balancing costs &amp; benefits of long-term preservation</a:t>
            </a:r>
          </a:p>
          <a:p>
            <a:r>
              <a:rPr lang="en-US" sz="2000" dirty="0">
                <a:solidFill>
                  <a:srgbClr val="C00000"/>
                </a:solidFill>
              </a:rPr>
              <a:t>Require data management plans (DMPs)</a:t>
            </a:r>
          </a:p>
          <a:p>
            <a:r>
              <a:rPr lang="en-US" sz="2000" dirty="0">
                <a:solidFill>
                  <a:srgbClr val="C00000"/>
                </a:solidFill>
              </a:rPr>
              <a:t>Allow inclusion of costs in applications for funding</a:t>
            </a:r>
          </a:p>
          <a:p>
            <a:r>
              <a:rPr lang="en-US" sz="2000" dirty="0">
                <a:solidFill>
                  <a:srgbClr val="C00000"/>
                </a:solidFill>
              </a:rPr>
              <a:t>Ensure appropriate evaluation of DMPs</a:t>
            </a:r>
          </a:p>
          <a:p>
            <a:r>
              <a:rPr lang="en-US" sz="2000" dirty="0"/>
              <a:t>Monitor compliance by investigators</a:t>
            </a:r>
          </a:p>
          <a:p>
            <a:r>
              <a:rPr lang="en-US" sz="2000" dirty="0">
                <a:solidFill>
                  <a:srgbClr val="C00000"/>
                </a:solidFill>
              </a:rPr>
              <a:t>Encourage deposit of data in public repositories, where possible</a:t>
            </a:r>
          </a:p>
          <a:p>
            <a:r>
              <a:rPr lang="en-US" sz="2000" dirty="0"/>
              <a:t>Cooperate with the private sector</a:t>
            </a:r>
          </a:p>
          <a:p>
            <a:r>
              <a:rPr lang="en-US" sz="2000" dirty="0">
                <a:solidFill>
                  <a:srgbClr val="C00000"/>
                </a:solidFill>
              </a:rPr>
              <a:t>Develop approaches for data citation &amp; attribution </a:t>
            </a:r>
          </a:p>
          <a:p>
            <a:r>
              <a:rPr lang="en-US" sz="2000" dirty="0"/>
              <a:t>Support training, education and workforce development</a:t>
            </a:r>
          </a:p>
          <a:p>
            <a:r>
              <a:rPr lang="en-US" sz="2000" dirty="0"/>
              <a:t>Assess long-term needs for preservation and options for repositories</a:t>
            </a:r>
          </a:p>
          <a:p>
            <a:endParaRPr lang="en-US" dirty="0"/>
          </a:p>
        </p:txBody>
      </p:sp>
    </p:spTree>
    <p:extLst>
      <p:ext uri="{BB962C8B-B14F-4D97-AF65-F5344CB8AC3E}">
        <p14:creationId xmlns:p14="http://schemas.microsoft.com/office/powerpoint/2010/main" val="9543470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2329" y="976172"/>
            <a:ext cx="10403431" cy="4695483"/>
          </a:xfrm>
          <a:prstGeom prst="rect">
            <a:avLst/>
          </a:prstGeom>
          <a:ln>
            <a:solidFill>
              <a:schemeClr val="tx1"/>
            </a:solidFill>
          </a:ln>
        </p:spPr>
      </p:pic>
    </p:spTree>
    <p:extLst>
      <p:ext uri="{BB962C8B-B14F-4D97-AF65-F5344CB8AC3E}">
        <p14:creationId xmlns:p14="http://schemas.microsoft.com/office/powerpoint/2010/main" val="94312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232" y="208076"/>
            <a:ext cx="10753343" cy="6444935"/>
          </a:xfrm>
          <a:prstGeom prst="rect">
            <a:avLst/>
          </a:prstGeom>
          <a:ln>
            <a:solidFill>
              <a:schemeClr val="tx1"/>
            </a:solidFill>
          </a:ln>
        </p:spPr>
      </p:pic>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5284" t="8027" r="33900" b="84879"/>
          <a:stretch/>
        </p:blipFill>
        <p:spPr>
          <a:xfrm>
            <a:off x="3456432" y="658369"/>
            <a:ext cx="6847033" cy="713231"/>
          </a:xfrm>
          <a:prstGeom prst="rect">
            <a:avLst/>
          </a:prstGeom>
          <a:ln>
            <a:solidFill>
              <a:schemeClr val="tx1"/>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4093" t="19377" r="13662" b="65272"/>
          <a:stretch/>
        </p:blipFill>
        <p:spPr>
          <a:xfrm>
            <a:off x="1977504" y="1509166"/>
            <a:ext cx="8224798" cy="1215746"/>
          </a:xfrm>
          <a:prstGeom prst="rect">
            <a:avLst/>
          </a:prstGeom>
          <a:ln>
            <a:solidFill>
              <a:schemeClr val="tx1"/>
            </a:solidFill>
          </a:ln>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86826" t="24769" b="61179"/>
          <a:stretch/>
        </p:blipFill>
        <p:spPr>
          <a:xfrm>
            <a:off x="9010779" y="1666069"/>
            <a:ext cx="2228421" cy="1424603"/>
          </a:xfrm>
          <a:prstGeom prst="rect">
            <a:avLst/>
          </a:prstGeom>
          <a:ln>
            <a:solidFill>
              <a:schemeClr val="tx1"/>
            </a:solidFill>
          </a:ln>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24093" t="44797" r="1417" b="40690"/>
          <a:stretch/>
        </p:blipFill>
        <p:spPr>
          <a:xfrm>
            <a:off x="1977504" y="3247575"/>
            <a:ext cx="9253727" cy="1080541"/>
          </a:xfrm>
          <a:prstGeom prst="rect">
            <a:avLst/>
          </a:prstGeom>
          <a:ln>
            <a:solidFill>
              <a:schemeClr val="tx1"/>
            </a:solidFill>
          </a:ln>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4093" t="78967"/>
          <a:stretch/>
        </p:blipFill>
        <p:spPr>
          <a:xfrm>
            <a:off x="1962446" y="4700016"/>
            <a:ext cx="9252093" cy="1536533"/>
          </a:xfrm>
          <a:prstGeom prst="rect">
            <a:avLst/>
          </a:prstGeom>
          <a:ln>
            <a:solidFill>
              <a:schemeClr val="tx1"/>
            </a:solidFill>
          </a:ln>
        </p:spPr>
      </p:pic>
    </p:spTree>
    <p:extLst>
      <p:ext uri="{BB962C8B-B14F-4D97-AF65-F5344CB8AC3E}">
        <p14:creationId xmlns:p14="http://schemas.microsoft.com/office/powerpoint/2010/main" val="579279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174" y="208076"/>
            <a:ext cx="10175459" cy="6444935"/>
          </a:xfrm>
          <a:prstGeom prst="rect">
            <a:avLst/>
          </a:prstGeom>
          <a:ln>
            <a:solidFill>
              <a:schemeClr val="tx1"/>
            </a:solidFill>
          </a:ln>
        </p:spPr>
      </p:pic>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86065" t="20229" b="69840"/>
          <a:stretch/>
        </p:blipFill>
        <p:spPr>
          <a:xfrm>
            <a:off x="8869680" y="1325733"/>
            <a:ext cx="2167745" cy="978556"/>
          </a:xfrm>
          <a:prstGeom prst="rect">
            <a:avLst/>
          </a:prstGeom>
          <a:ln>
            <a:solidFill>
              <a:schemeClr val="tx1"/>
            </a:solidFill>
          </a:ln>
        </p:spPr>
      </p:pic>
    </p:spTree>
    <p:extLst>
      <p:ext uri="{BB962C8B-B14F-4D97-AF65-F5344CB8AC3E}">
        <p14:creationId xmlns:p14="http://schemas.microsoft.com/office/powerpoint/2010/main" val="646642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24" y="676657"/>
            <a:ext cx="11313138" cy="5137444"/>
          </a:xfrm>
          <a:prstGeom prst="rect">
            <a:avLst/>
          </a:prstGeom>
          <a:ln>
            <a:solidFill>
              <a:schemeClr val="tx1"/>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4907" t="27647" r="65556" b="59894"/>
          <a:stretch/>
        </p:blipFill>
        <p:spPr>
          <a:xfrm>
            <a:off x="3310128" y="2171345"/>
            <a:ext cx="1810512" cy="1074034"/>
          </a:xfrm>
          <a:prstGeom prst="rect">
            <a:avLst/>
          </a:prstGeom>
          <a:ln>
            <a:solidFill>
              <a:schemeClr val="tx1"/>
            </a:solidFill>
          </a:ln>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25553" t="72856" r="57150" b="13973"/>
          <a:stretch/>
        </p:blipFill>
        <p:spPr>
          <a:xfrm>
            <a:off x="3310128" y="4209715"/>
            <a:ext cx="3067437" cy="1060704"/>
          </a:xfrm>
          <a:prstGeom prst="rect">
            <a:avLst/>
          </a:prstGeom>
          <a:ln>
            <a:solidFill>
              <a:schemeClr val="tx1"/>
            </a:solidFill>
          </a:ln>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25230" t="86451" r="50684" b="2966"/>
          <a:stretch/>
        </p:blipFill>
        <p:spPr>
          <a:xfrm>
            <a:off x="3524501" y="5182454"/>
            <a:ext cx="5383015" cy="1074034"/>
          </a:xfrm>
          <a:prstGeom prst="rect">
            <a:avLst/>
          </a:prstGeom>
          <a:ln>
            <a:solidFill>
              <a:schemeClr val="tx1"/>
            </a:solidFill>
          </a:ln>
        </p:spPr>
      </p:pic>
    </p:spTree>
    <p:extLst>
      <p:ext uri="{BB962C8B-B14F-4D97-AF65-F5344CB8AC3E}">
        <p14:creationId xmlns:p14="http://schemas.microsoft.com/office/powerpoint/2010/main" val="2059517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9696" y="219456"/>
            <a:ext cx="7662672" cy="5944946"/>
          </a:xfrm>
          <a:prstGeom prst="rect">
            <a:avLst/>
          </a:prstGeom>
          <a:ln>
            <a:solidFill>
              <a:schemeClr val="tx1"/>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2513" t="84938" r="62280" b="6990"/>
          <a:stretch/>
        </p:blipFill>
        <p:spPr>
          <a:xfrm>
            <a:off x="3694175" y="4553712"/>
            <a:ext cx="2664823" cy="1097280"/>
          </a:xfrm>
          <a:prstGeom prst="rect">
            <a:avLst/>
          </a:prstGeom>
          <a:ln>
            <a:solidFill>
              <a:schemeClr val="tx1"/>
            </a:solidFill>
          </a:ln>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22289" t="93586" r="46850" b="-216"/>
          <a:stretch/>
        </p:blipFill>
        <p:spPr>
          <a:xfrm>
            <a:off x="3895344" y="5468785"/>
            <a:ext cx="5266944" cy="877824"/>
          </a:xfrm>
          <a:prstGeom prst="rect">
            <a:avLst/>
          </a:prstGeom>
          <a:ln>
            <a:solidFill>
              <a:schemeClr val="tx1"/>
            </a:solidFill>
          </a:ln>
        </p:spPr>
      </p:pic>
    </p:spTree>
    <p:extLst>
      <p:ext uri="{BB962C8B-B14F-4D97-AF65-F5344CB8AC3E}">
        <p14:creationId xmlns:p14="http://schemas.microsoft.com/office/powerpoint/2010/main" val="1524271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324" y="694944"/>
            <a:ext cx="10993360" cy="5120640"/>
          </a:xfrm>
          <a:prstGeom prst="rect">
            <a:avLst/>
          </a:prstGeom>
          <a:ln>
            <a:solidFill>
              <a:schemeClr val="tx1"/>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767" t="12522" r="75021" b="43458"/>
          <a:stretch/>
        </p:blipFill>
        <p:spPr>
          <a:xfrm>
            <a:off x="978194" y="1424761"/>
            <a:ext cx="3803649" cy="3359890"/>
          </a:xfrm>
          <a:prstGeom prst="rect">
            <a:avLst/>
          </a:prstGeom>
          <a:ln>
            <a:solidFill>
              <a:schemeClr val="tx1"/>
            </a:solidFill>
          </a:ln>
        </p:spPr>
      </p:pic>
    </p:spTree>
    <p:extLst>
      <p:ext uri="{BB962C8B-B14F-4D97-AF65-F5344CB8AC3E}">
        <p14:creationId xmlns:p14="http://schemas.microsoft.com/office/powerpoint/2010/main" val="223108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320"/>
            <a:ext cx="10972800" cy="932688"/>
          </a:xfrm>
        </p:spPr>
        <p:txBody>
          <a:bodyPr/>
          <a:lstStyle/>
          <a:p>
            <a:pPr algn="l"/>
            <a:r>
              <a:rPr lang="en-US" dirty="0" smtClean="0">
                <a:solidFill>
                  <a:srgbClr val="3B1418"/>
                </a:solidFill>
                <a:latin typeface="Arial" charset="0"/>
                <a:ea typeface="Arial" charset="0"/>
                <a:cs typeface="Arial" charset="0"/>
              </a:rPr>
              <a:t>Submitting Your Work</a:t>
            </a:r>
            <a:endParaRPr lang="en-US" dirty="0">
              <a:solidFill>
                <a:srgbClr val="3B1418"/>
              </a:solidFill>
              <a:latin typeface="Arial" charset="0"/>
              <a:ea typeface="Arial" charset="0"/>
              <a:cs typeface="Arial"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664208" y="1517905"/>
            <a:ext cx="3533154" cy="4710872"/>
          </a:xfrm>
        </p:spPr>
      </p:pic>
      <p:sp>
        <p:nvSpPr>
          <p:cNvPr id="4" name="Content Placeholder 3"/>
          <p:cNvSpPr>
            <a:spLocks noGrp="1"/>
          </p:cNvSpPr>
          <p:nvPr>
            <p:ph sz="quarter" idx="13"/>
          </p:nvPr>
        </p:nvSpPr>
        <p:spPr>
          <a:xfrm>
            <a:off x="6894576" y="1755649"/>
            <a:ext cx="5108448" cy="3776472"/>
          </a:xfrm>
        </p:spPr>
        <p:txBody>
          <a:bodyPr>
            <a:normAutofit/>
          </a:bodyPr>
          <a:lstStyle/>
          <a:p>
            <a:pPr>
              <a:lnSpc>
                <a:spcPct val="150000"/>
              </a:lnSpc>
            </a:pPr>
            <a:r>
              <a:rPr lang="en-US" sz="2800" dirty="0" smtClean="0">
                <a:latin typeface="Arial" charset="0"/>
                <a:ea typeface="Arial" charset="0"/>
                <a:cs typeface="Arial" charset="0"/>
              </a:rPr>
              <a:t>Email me your items: </a:t>
            </a:r>
          </a:p>
          <a:p>
            <a:pPr lvl="1">
              <a:lnSpc>
                <a:spcPct val="150000"/>
              </a:lnSpc>
            </a:pPr>
            <a:r>
              <a:rPr lang="en-US" sz="2400" dirty="0" smtClean="0">
                <a:latin typeface="Arial" charset="0"/>
                <a:ea typeface="Arial" charset="0"/>
                <a:cs typeface="Arial" charset="0"/>
                <a:hlinkClick r:id="rId3"/>
              </a:rPr>
              <a:t>lwaugh@txstate.edu</a:t>
            </a:r>
            <a:endParaRPr lang="en-US" sz="2400" dirty="0" smtClean="0">
              <a:latin typeface="Arial" charset="0"/>
              <a:ea typeface="Arial" charset="0"/>
              <a:cs typeface="Arial" charset="0"/>
            </a:endParaRPr>
          </a:p>
          <a:p>
            <a:pPr lvl="1">
              <a:lnSpc>
                <a:spcPct val="150000"/>
              </a:lnSpc>
            </a:pPr>
            <a:r>
              <a:rPr lang="en-US" sz="2400" dirty="0" smtClean="0">
                <a:latin typeface="Arial" charset="0"/>
                <a:ea typeface="Arial" charset="0"/>
                <a:cs typeface="Arial" charset="0"/>
                <a:hlinkClick r:id="rId4"/>
              </a:rPr>
              <a:t>digitalcollections@txstate.edu</a:t>
            </a:r>
            <a:r>
              <a:rPr lang="en-US" sz="2400" dirty="0" smtClean="0">
                <a:latin typeface="Arial" charset="0"/>
                <a:ea typeface="Arial" charset="0"/>
                <a:cs typeface="Arial" charset="0"/>
              </a:rPr>
              <a:t> </a:t>
            </a:r>
          </a:p>
          <a:p>
            <a:pPr>
              <a:lnSpc>
                <a:spcPct val="150000"/>
              </a:lnSpc>
            </a:pPr>
            <a:endParaRPr lang="en-US" sz="1000" dirty="0" smtClean="0">
              <a:latin typeface="Arial" charset="0"/>
              <a:ea typeface="Arial" charset="0"/>
              <a:cs typeface="Arial" charset="0"/>
            </a:endParaRPr>
          </a:p>
          <a:p>
            <a:r>
              <a:rPr lang="en-US" dirty="0" smtClean="0">
                <a:latin typeface="Arial" charset="0"/>
                <a:ea typeface="Arial" charset="0"/>
                <a:cs typeface="Arial" charset="0"/>
              </a:rPr>
              <a:t>We’ll upload it, normalize the file format, check copyright, add metadata – anything you need!</a:t>
            </a: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901" y="1383932"/>
            <a:ext cx="6459795" cy="4844845"/>
          </a:xfrm>
          <a:prstGeom prst="rect">
            <a:avLst/>
          </a:prstGeom>
        </p:spPr>
      </p:pic>
    </p:spTree>
    <p:extLst>
      <p:ext uri="{BB962C8B-B14F-4D97-AF65-F5344CB8AC3E}">
        <p14:creationId xmlns:p14="http://schemas.microsoft.com/office/powerpoint/2010/main" val="2043304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1938527"/>
          </a:xfrm>
        </p:spPr>
        <p:txBody>
          <a:bodyPr/>
          <a:lstStyle/>
          <a:p>
            <a:r>
              <a:rPr lang="en-US" dirty="0" smtClean="0">
                <a:solidFill>
                  <a:srgbClr val="3B1418"/>
                </a:solidFill>
                <a:latin typeface="Arial" charset="0"/>
                <a:ea typeface="Arial" charset="0"/>
                <a:cs typeface="Arial" charset="0"/>
              </a:rPr>
              <a:t>Preprint, Post-Print, Publisher PDF,</a:t>
            </a:r>
            <a:br>
              <a:rPr lang="en-US" dirty="0" smtClean="0">
                <a:solidFill>
                  <a:srgbClr val="3B1418"/>
                </a:solidFill>
                <a:latin typeface="Arial" charset="0"/>
                <a:ea typeface="Arial" charset="0"/>
                <a:cs typeface="Arial" charset="0"/>
              </a:rPr>
            </a:br>
            <a:r>
              <a:rPr lang="en-US" dirty="0" smtClean="0">
                <a:solidFill>
                  <a:srgbClr val="3B1418"/>
                </a:solidFill>
                <a:latin typeface="Arial" charset="0"/>
                <a:ea typeface="Arial" charset="0"/>
                <a:cs typeface="Arial" charset="0"/>
              </a:rPr>
              <a:t>Oh my!</a:t>
            </a:r>
            <a:endParaRPr lang="en-US" dirty="0">
              <a:solidFill>
                <a:srgbClr val="3B1418"/>
              </a:solidFill>
              <a:latin typeface="Arial" charset="0"/>
              <a:ea typeface="Arial" charset="0"/>
              <a:cs typeface="Arial" charset="0"/>
            </a:endParaRPr>
          </a:p>
        </p:txBody>
      </p:sp>
    </p:spTree>
    <p:extLst>
      <p:ext uri="{BB962C8B-B14F-4D97-AF65-F5344CB8AC3E}">
        <p14:creationId xmlns:p14="http://schemas.microsoft.com/office/powerpoint/2010/main" val="595772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320"/>
            <a:ext cx="10972800" cy="932688"/>
          </a:xfrm>
        </p:spPr>
        <p:txBody>
          <a:bodyPr/>
          <a:lstStyle/>
          <a:p>
            <a:pPr algn="l"/>
            <a:r>
              <a:rPr lang="en-US" dirty="0" smtClean="0">
                <a:solidFill>
                  <a:srgbClr val="3B1418"/>
                </a:solidFill>
                <a:latin typeface="Arial" charset="0"/>
                <a:ea typeface="Arial" charset="0"/>
                <a:cs typeface="Arial" charset="0"/>
              </a:rPr>
              <a:t>Preprint Version</a:t>
            </a:r>
            <a:endParaRPr lang="en-US" dirty="0">
              <a:solidFill>
                <a:srgbClr val="3B1418"/>
              </a:solidFill>
              <a:latin typeface="Arial" charset="0"/>
              <a:ea typeface="Arial" charset="0"/>
              <a:cs typeface="Arial" charset="0"/>
            </a:endParaRPr>
          </a:p>
        </p:txBody>
      </p:sp>
      <p:sp>
        <p:nvSpPr>
          <p:cNvPr id="4" name="Content Placeholder 3"/>
          <p:cNvSpPr>
            <a:spLocks noGrp="1"/>
          </p:cNvSpPr>
          <p:nvPr>
            <p:ph sz="quarter" idx="13"/>
          </p:nvPr>
        </p:nvSpPr>
        <p:spPr>
          <a:xfrm>
            <a:off x="7424928" y="1755649"/>
            <a:ext cx="4578096" cy="3749039"/>
          </a:xfrm>
        </p:spPr>
        <p:txBody>
          <a:bodyPr>
            <a:normAutofit/>
          </a:bodyPr>
          <a:lstStyle/>
          <a:p>
            <a:pPr>
              <a:lnSpc>
                <a:spcPct val="150000"/>
              </a:lnSpc>
            </a:pPr>
            <a:r>
              <a:rPr lang="en-US" sz="2800" dirty="0" smtClean="0">
                <a:latin typeface="Arial" charset="0"/>
                <a:ea typeface="Arial" charset="0"/>
                <a:cs typeface="Arial" charset="0"/>
              </a:rPr>
              <a:t>Preprint: </a:t>
            </a:r>
            <a:endParaRPr lang="en-US" sz="1000" dirty="0" smtClean="0">
              <a:latin typeface="Arial" charset="0"/>
              <a:ea typeface="Arial" charset="0"/>
              <a:cs typeface="Arial" charset="0"/>
            </a:endParaRPr>
          </a:p>
          <a:p>
            <a:pPr lvl="1"/>
            <a:r>
              <a:rPr lang="en-US" sz="2400" dirty="0" smtClean="0">
                <a:latin typeface="Arial" charset="0"/>
                <a:ea typeface="Arial" charset="0"/>
                <a:cs typeface="Arial" charset="0"/>
              </a:rPr>
              <a:t>Submitted manuscript </a:t>
            </a:r>
            <a:endParaRPr lang="en-US" sz="2400" dirty="0">
              <a:latin typeface="Arial" charset="0"/>
              <a:ea typeface="Arial" charset="0"/>
              <a:cs typeface="Arial" charset="0"/>
            </a:endParaRPr>
          </a:p>
          <a:p>
            <a:pPr lvl="1"/>
            <a:r>
              <a:rPr lang="en-US" sz="2400" dirty="0" smtClean="0">
                <a:latin typeface="Arial" charset="0"/>
                <a:ea typeface="Arial" charset="0"/>
                <a:cs typeface="Arial" charset="0"/>
              </a:rPr>
              <a:t>Authors’ initial, submitted version of the article before peer-review</a:t>
            </a:r>
          </a:p>
          <a:p>
            <a:pPr lvl="1"/>
            <a:r>
              <a:rPr lang="en-US" sz="2400" b="1" i="1" dirty="0" smtClean="0">
                <a:solidFill>
                  <a:schemeClr val="accent5">
                    <a:lumMod val="50000"/>
                  </a:schemeClr>
                </a:solidFill>
                <a:latin typeface="Arial" charset="0"/>
                <a:ea typeface="Arial" charset="0"/>
                <a:cs typeface="Arial" charset="0"/>
              </a:rPr>
              <a:t>Include in Repository (most cases)</a:t>
            </a:r>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5275" t="4973" r="5362" b="14029"/>
          <a:stretch/>
        </p:blipFill>
        <p:spPr>
          <a:xfrm>
            <a:off x="1871472" y="1366356"/>
            <a:ext cx="4383024" cy="5141244"/>
          </a:xfrm>
          <a:prstGeom prst="rect">
            <a:avLst/>
          </a:prstGeom>
          <a:ln>
            <a:solidFill>
              <a:schemeClr val="tx1"/>
            </a:solidFill>
          </a:ln>
        </p:spPr>
      </p:pic>
    </p:spTree>
    <p:extLst>
      <p:ext uri="{BB962C8B-B14F-4D97-AF65-F5344CB8AC3E}">
        <p14:creationId xmlns:p14="http://schemas.microsoft.com/office/powerpoint/2010/main" val="2077974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320"/>
            <a:ext cx="10972800" cy="932688"/>
          </a:xfrm>
        </p:spPr>
        <p:txBody>
          <a:bodyPr/>
          <a:lstStyle/>
          <a:p>
            <a:pPr algn="l"/>
            <a:r>
              <a:rPr lang="en-US" dirty="0" smtClean="0">
                <a:solidFill>
                  <a:srgbClr val="3B1418"/>
                </a:solidFill>
                <a:latin typeface="Arial" charset="0"/>
                <a:ea typeface="Arial" charset="0"/>
                <a:cs typeface="Arial" charset="0"/>
              </a:rPr>
              <a:t>Post-print Version</a:t>
            </a:r>
            <a:endParaRPr lang="en-US" dirty="0">
              <a:solidFill>
                <a:srgbClr val="3B1418"/>
              </a:solidFill>
              <a:latin typeface="Arial" charset="0"/>
              <a:ea typeface="Arial" charset="0"/>
              <a:cs typeface="Arial" charset="0"/>
            </a:endParaRPr>
          </a:p>
        </p:txBody>
      </p:sp>
      <p:sp>
        <p:nvSpPr>
          <p:cNvPr id="4" name="Content Placeholder 3"/>
          <p:cNvSpPr>
            <a:spLocks noGrp="1"/>
          </p:cNvSpPr>
          <p:nvPr>
            <p:ph sz="quarter" idx="13"/>
          </p:nvPr>
        </p:nvSpPr>
        <p:spPr>
          <a:xfrm>
            <a:off x="7424928" y="1755649"/>
            <a:ext cx="4578096" cy="4297679"/>
          </a:xfrm>
        </p:spPr>
        <p:txBody>
          <a:bodyPr>
            <a:normAutofit/>
          </a:bodyPr>
          <a:lstStyle/>
          <a:p>
            <a:pPr>
              <a:lnSpc>
                <a:spcPct val="150000"/>
              </a:lnSpc>
            </a:pPr>
            <a:r>
              <a:rPr lang="en-US" sz="2800" dirty="0" smtClean="0">
                <a:latin typeface="Arial" charset="0"/>
                <a:ea typeface="Arial" charset="0"/>
                <a:cs typeface="Arial" charset="0"/>
              </a:rPr>
              <a:t>Post-print: </a:t>
            </a:r>
            <a:endParaRPr lang="en-US" sz="1000" dirty="0" smtClean="0">
              <a:latin typeface="Arial" charset="0"/>
              <a:ea typeface="Arial" charset="0"/>
              <a:cs typeface="Arial" charset="0"/>
            </a:endParaRPr>
          </a:p>
          <a:p>
            <a:pPr lvl="1"/>
            <a:r>
              <a:rPr lang="en-US" sz="2400" dirty="0" smtClean="0">
                <a:latin typeface="Arial" charset="0"/>
                <a:ea typeface="Arial" charset="0"/>
                <a:cs typeface="Arial" charset="0"/>
              </a:rPr>
              <a:t>Accepted manuscript </a:t>
            </a:r>
            <a:endParaRPr lang="en-US" sz="2400" dirty="0">
              <a:latin typeface="Arial" charset="0"/>
              <a:ea typeface="Arial" charset="0"/>
              <a:cs typeface="Arial" charset="0"/>
            </a:endParaRPr>
          </a:p>
          <a:p>
            <a:pPr lvl="1"/>
            <a:r>
              <a:rPr lang="en-US" sz="2400" dirty="0" smtClean="0">
                <a:latin typeface="Arial" charset="0"/>
                <a:ea typeface="Arial" charset="0"/>
                <a:cs typeface="Arial" charset="0"/>
              </a:rPr>
              <a:t>Authors’ version of the article after accepted, peer-reviewed, and revisions, but before publishing</a:t>
            </a:r>
          </a:p>
          <a:p>
            <a:pPr lvl="1"/>
            <a:r>
              <a:rPr lang="en-US" sz="2400" b="1" i="1" dirty="0" smtClean="0">
                <a:solidFill>
                  <a:schemeClr val="accent5">
                    <a:lumMod val="50000"/>
                  </a:schemeClr>
                </a:solidFill>
                <a:latin typeface="Arial" charset="0"/>
                <a:ea typeface="Arial" charset="0"/>
                <a:cs typeface="Arial" charset="0"/>
              </a:rPr>
              <a:t>Include in Repository (most cases)</a:t>
            </a:r>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5275" t="4973" r="5362" b="14029"/>
          <a:stretch/>
        </p:blipFill>
        <p:spPr>
          <a:xfrm>
            <a:off x="1871472" y="1366356"/>
            <a:ext cx="4383024" cy="5141244"/>
          </a:xfrm>
          <a:prstGeom prst="rect">
            <a:avLst/>
          </a:prstGeom>
          <a:ln>
            <a:solidFill>
              <a:schemeClr val="tx1"/>
            </a:solidFill>
          </a:ln>
        </p:spPr>
      </p:pic>
    </p:spTree>
    <p:extLst>
      <p:ext uri="{BB962C8B-B14F-4D97-AF65-F5344CB8AC3E}">
        <p14:creationId xmlns:p14="http://schemas.microsoft.com/office/powerpoint/2010/main" val="1083082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253E1303-8E85-4964-9CA9-848D50E08967}"/>
              </a:ext>
            </a:extLst>
          </p:cNvPr>
          <p:cNvSpPr>
            <a:spLocks noGrp="1"/>
          </p:cNvSpPr>
          <p:nvPr>
            <p:ph type="sldNum" sz="quarter" idx="10"/>
          </p:nvPr>
        </p:nvSpPr>
        <p:spPr/>
        <p:txBody>
          <a:bodyPr/>
          <a:lstStyle/>
          <a:p>
            <a:fld id="{1FAA210B-82E4-D740-A1D4-408CB6227599}" type="slidenum">
              <a:rPr lang="en-US" smtClean="0">
                <a:solidFill>
                  <a:srgbClr val="000000">
                    <a:tint val="75000"/>
                  </a:srgbClr>
                </a:solidFill>
              </a:rPr>
              <a:pPr/>
              <a:t>5</a:t>
            </a:fld>
            <a:endParaRPr lang="en-US">
              <a:solidFill>
                <a:srgbClr val="000000">
                  <a:tint val="75000"/>
                </a:srgbClr>
              </a:solidFill>
            </a:endParaRPr>
          </a:p>
        </p:txBody>
      </p:sp>
      <p:sp>
        <p:nvSpPr>
          <p:cNvPr id="2" name="Title 1">
            <a:extLst>
              <a:ext uri="{FF2B5EF4-FFF2-40B4-BE49-F238E27FC236}">
                <a16:creationId xmlns:a16="http://schemas.microsoft.com/office/drawing/2014/main" xmlns="" id="{3FCB9517-2B9A-429D-AB4C-BBB908BC96A6}"/>
              </a:ext>
            </a:extLst>
          </p:cNvPr>
          <p:cNvSpPr>
            <a:spLocks noGrp="1"/>
          </p:cNvSpPr>
          <p:nvPr>
            <p:ph type="title"/>
          </p:nvPr>
        </p:nvSpPr>
        <p:spPr>
          <a:xfrm>
            <a:off x="3372292" y="152400"/>
            <a:ext cx="6858000" cy="609600"/>
          </a:xfrm>
        </p:spPr>
        <p:txBody>
          <a:bodyPr/>
          <a:lstStyle/>
          <a:p>
            <a:pPr lvl="0"/>
            <a:r>
              <a:rPr lang="en-US" dirty="0"/>
              <a:t>Available Resources</a:t>
            </a:r>
          </a:p>
        </p:txBody>
      </p:sp>
      <p:sp>
        <p:nvSpPr>
          <p:cNvPr id="5" name="Text Placeholder 4"/>
          <p:cNvSpPr>
            <a:spLocks noGrp="1"/>
          </p:cNvSpPr>
          <p:nvPr>
            <p:ph type="body" sz="half" idx="2"/>
          </p:nvPr>
        </p:nvSpPr>
        <p:spPr>
          <a:xfrm>
            <a:off x="3213580" y="1828801"/>
            <a:ext cx="6921020" cy="4724400"/>
          </a:xfrm>
        </p:spPr>
        <p:txBody>
          <a:bodyPr/>
          <a:lstStyle/>
          <a:p>
            <a:endParaRPr lang="en-US" dirty="0"/>
          </a:p>
          <a:p>
            <a:endParaRPr lang="en-US" dirty="0"/>
          </a:p>
          <a:p>
            <a:endParaRPr lang="en-US" dirty="0"/>
          </a:p>
        </p:txBody>
      </p:sp>
      <p:pic>
        <p:nvPicPr>
          <p:cNvPr id="1026" name="Picture 2" descr="C:\Users\mb29\Desktop\Capture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8706" y="914218"/>
            <a:ext cx="5845175" cy="5426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08407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320"/>
            <a:ext cx="10972800" cy="932688"/>
          </a:xfrm>
        </p:spPr>
        <p:txBody>
          <a:bodyPr/>
          <a:lstStyle/>
          <a:p>
            <a:pPr algn="l"/>
            <a:r>
              <a:rPr lang="en-US" dirty="0" smtClean="0">
                <a:solidFill>
                  <a:srgbClr val="3B1418"/>
                </a:solidFill>
                <a:latin typeface="Arial" charset="0"/>
                <a:ea typeface="Arial" charset="0"/>
                <a:cs typeface="Arial" charset="0"/>
              </a:rPr>
              <a:t>Published (PDF) Version</a:t>
            </a:r>
            <a:endParaRPr lang="en-US" dirty="0">
              <a:solidFill>
                <a:srgbClr val="3B1418"/>
              </a:solidFill>
              <a:latin typeface="Arial" charset="0"/>
              <a:ea typeface="Arial" charset="0"/>
              <a:cs typeface="Arial" charset="0"/>
            </a:endParaRPr>
          </a:p>
        </p:txBody>
      </p:sp>
      <p:sp>
        <p:nvSpPr>
          <p:cNvPr id="4" name="Content Placeholder 3"/>
          <p:cNvSpPr>
            <a:spLocks noGrp="1"/>
          </p:cNvSpPr>
          <p:nvPr>
            <p:ph sz="quarter" idx="13"/>
          </p:nvPr>
        </p:nvSpPr>
        <p:spPr>
          <a:xfrm>
            <a:off x="7424928" y="1755649"/>
            <a:ext cx="4578096" cy="3749039"/>
          </a:xfrm>
        </p:spPr>
        <p:txBody>
          <a:bodyPr>
            <a:normAutofit/>
          </a:bodyPr>
          <a:lstStyle/>
          <a:p>
            <a:pPr>
              <a:lnSpc>
                <a:spcPct val="150000"/>
              </a:lnSpc>
            </a:pPr>
            <a:r>
              <a:rPr lang="en-US" sz="2800" dirty="0" smtClean="0">
                <a:latin typeface="Arial" charset="0"/>
                <a:ea typeface="Arial" charset="0"/>
                <a:cs typeface="Arial" charset="0"/>
              </a:rPr>
              <a:t>Published (PDF): </a:t>
            </a:r>
            <a:endParaRPr lang="en-US" sz="1000" dirty="0" smtClean="0">
              <a:latin typeface="Arial" charset="0"/>
              <a:ea typeface="Arial" charset="0"/>
              <a:cs typeface="Arial" charset="0"/>
            </a:endParaRPr>
          </a:p>
          <a:p>
            <a:pPr lvl="1"/>
            <a:r>
              <a:rPr lang="en-US" sz="2400" dirty="0" smtClean="0">
                <a:latin typeface="Arial" charset="0"/>
                <a:ea typeface="Arial" charset="0"/>
                <a:cs typeface="Arial" charset="0"/>
              </a:rPr>
              <a:t>Publisher-generated</a:t>
            </a:r>
            <a:endParaRPr lang="en-US" sz="2400" dirty="0">
              <a:latin typeface="Arial" charset="0"/>
              <a:ea typeface="Arial" charset="0"/>
              <a:cs typeface="Arial" charset="0"/>
            </a:endParaRPr>
          </a:p>
          <a:p>
            <a:pPr lvl="1"/>
            <a:r>
              <a:rPr lang="en-US" sz="2400" dirty="0" smtClean="0">
                <a:latin typeface="Arial" charset="0"/>
                <a:ea typeface="Arial" charset="0"/>
                <a:cs typeface="Arial" charset="0"/>
              </a:rPr>
              <a:t>Final published version with typesetting and logos</a:t>
            </a:r>
          </a:p>
          <a:p>
            <a:pPr lvl="1"/>
            <a:r>
              <a:rPr lang="en-US" sz="2400" b="1" i="1" dirty="0" smtClean="0">
                <a:solidFill>
                  <a:schemeClr val="accent5">
                    <a:lumMod val="50000"/>
                  </a:schemeClr>
                </a:solidFill>
                <a:latin typeface="Arial" charset="0"/>
                <a:ea typeface="Arial" charset="0"/>
                <a:cs typeface="Arial" charset="0"/>
              </a:rPr>
              <a:t>Sometimes, can include in Repository (potential copyright restrictions)</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5212" y="1366356"/>
            <a:ext cx="3855544" cy="5141244"/>
          </a:xfrm>
          <a:prstGeom prst="rect">
            <a:avLst/>
          </a:prstGeom>
          <a:ln>
            <a:solidFill>
              <a:schemeClr val="tx1"/>
            </a:solidFill>
          </a:ln>
        </p:spPr>
      </p:pic>
    </p:spTree>
    <p:extLst>
      <p:ext uri="{BB962C8B-B14F-4D97-AF65-F5344CB8AC3E}">
        <p14:creationId xmlns:p14="http://schemas.microsoft.com/office/powerpoint/2010/main" val="364588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320"/>
            <a:ext cx="10972800" cy="932688"/>
          </a:xfrm>
        </p:spPr>
        <p:txBody>
          <a:bodyPr/>
          <a:lstStyle/>
          <a:p>
            <a:pPr algn="l"/>
            <a:r>
              <a:rPr lang="en-US" dirty="0" smtClean="0">
                <a:solidFill>
                  <a:srgbClr val="3B1418"/>
                </a:solidFill>
                <a:latin typeface="Arial" charset="0"/>
                <a:ea typeface="Arial" charset="0"/>
                <a:cs typeface="Arial" charset="0"/>
              </a:rPr>
              <a:t>Submit &amp; Send as You Go</a:t>
            </a:r>
            <a:endParaRPr lang="en-US" dirty="0">
              <a:solidFill>
                <a:srgbClr val="3B1418"/>
              </a:solidFill>
              <a:latin typeface="Arial" charset="0"/>
              <a:ea typeface="Arial" charset="0"/>
              <a:cs typeface="Arial"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4842" y="2374656"/>
            <a:ext cx="2403856" cy="240385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0260" y="2359660"/>
            <a:ext cx="2403856" cy="2403856"/>
          </a:xfrm>
          <a:prstGeom prst="rect">
            <a:avLst/>
          </a:prstGeom>
        </p:spPr>
      </p:pic>
      <p:sp>
        <p:nvSpPr>
          <p:cNvPr id="9" name="Right Arrow 8"/>
          <p:cNvSpPr/>
          <p:nvPr/>
        </p:nvSpPr>
        <p:spPr>
          <a:xfrm>
            <a:off x="3503168" y="3561588"/>
            <a:ext cx="877824" cy="553212"/>
          </a:xfrm>
          <a:prstGeom prst="rightArrow">
            <a:avLst/>
          </a:prstGeom>
          <a:solidFill>
            <a:schemeClr val="accent6">
              <a:lumMod val="5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ight Arrow 9"/>
          <p:cNvSpPr/>
          <p:nvPr/>
        </p:nvSpPr>
        <p:spPr>
          <a:xfrm>
            <a:off x="7263384" y="3576584"/>
            <a:ext cx="877824" cy="553212"/>
          </a:xfrm>
          <a:prstGeom prst="rightArrow">
            <a:avLst/>
          </a:prstGeom>
          <a:solidFill>
            <a:schemeClr val="accent6">
              <a:lumMod val="5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TextBox 10"/>
          <p:cNvSpPr txBox="1"/>
          <p:nvPr/>
        </p:nvSpPr>
        <p:spPr>
          <a:xfrm>
            <a:off x="8380476" y="2647629"/>
            <a:ext cx="2921508" cy="584775"/>
          </a:xfrm>
          <a:prstGeom prst="rect">
            <a:avLst/>
          </a:prstGeom>
          <a:noFill/>
          <a:ln>
            <a:solidFill>
              <a:schemeClr val="accent6">
                <a:lumMod val="50000"/>
              </a:schemeClr>
            </a:solidFill>
          </a:ln>
        </p:spPr>
        <p:txBody>
          <a:bodyPr wrap="square" rtlCol="0">
            <a:spAutoFit/>
          </a:bodyPr>
          <a:lstStyle/>
          <a:p>
            <a:pPr algn="ctr"/>
            <a:r>
              <a:rPr lang="en-US" sz="3200" b="1" dirty="0" smtClean="0">
                <a:solidFill>
                  <a:schemeClr val="accent6">
                    <a:lumMod val="50000"/>
                  </a:schemeClr>
                </a:solidFill>
                <a:latin typeface="Arial" charset="0"/>
                <a:ea typeface="Arial" charset="0"/>
                <a:cs typeface="Arial" charset="0"/>
              </a:rPr>
              <a:t>Repository</a:t>
            </a:r>
            <a:endParaRPr lang="en-US" sz="3200" b="1" dirty="0">
              <a:solidFill>
                <a:schemeClr val="accent6">
                  <a:lumMod val="50000"/>
                </a:schemeClr>
              </a:solidFill>
              <a:latin typeface="Arial" charset="0"/>
              <a:ea typeface="Arial" charset="0"/>
              <a:cs typeface="Arial" charset="0"/>
            </a:endParaRPr>
          </a:p>
        </p:txBody>
      </p:sp>
      <p:sp>
        <p:nvSpPr>
          <p:cNvPr id="12" name="TextBox 11"/>
          <p:cNvSpPr txBox="1"/>
          <p:nvPr/>
        </p:nvSpPr>
        <p:spPr>
          <a:xfrm>
            <a:off x="8380476" y="4164086"/>
            <a:ext cx="2921508" cy="584775"/>
          </a:xfrm>
          <a:prstGeom prst="rect">
            <a:avLst/>
          </a:prstGeom>
          <a:noFill/>
          <a:ln>
            <a:solidFill>
              <a:schemeClr val="accent6">
                <a:lumMod val="50000"/>
              </a:schemeClr>
            </a:solidFill>
          </a:ln>
        </p:spPr>
        <p:txBody>
          <a:bodyPr wrap="square" rtlCol="0">
            <a:spAutoFit/>
          </a:bodyPr>
          <a:lstStyle/>
          <a:p>
            <a:pPr algn="ctr"/>
            <a:r>
              <a:rPr lang="en-US" sz="3200" b="1" dirty="0" smtClean="0">
                <a:solidFill>
                  <a:schemeClr val="accent6">
                    <a:lumMod val="50000"/>
                  </a:schemeClr>
                </a:solidFill>
                <a:latin typeface="Arial" charset="0"/>
                <a:ea typeface="Arial" charset="0"/>
                <a:cs typeface="Arial" charset="0"/>
              </a:rPr>
              <a:t>Publisher</a:t>
            </a:r>
            <a:endParaRPr lang="en-US" sz="3200" b="1" dirty="0">
              <a:solidFill>
                <a:schemeClr val="accent6">
                  <a:lumMod val="50000"/>
                </a:schemeClr>
              </a:solidFill>
              <a:latin typeface="Arial" charset="0"/>
              <a:ea typeface="Arial" charset="0"/>
              <a:cs typeface="Arial" charset="0"/>
            </a:endParaRPr>
          </a:p>
        </p:txBody>
      </p:sp>
      <p:sp>
        <p:nvSpPr>
          <p:cNvPr id="13" name="TextBox 12"/>
          <p:cNvSpPr txBox="1"/>
          <p:nvPr/>
        </p:nvSpPr>
        <p:spPr>
          <a:xfrm>
            <a:off x="9585198" y="3415001"/>
            <a:ext cx="512064" cy="584775"/>
          </a:xfrm>
          <a:prstGeom prst="rect">
            <a:avLst/>
          </a:prstGeom>
          <a:noFill/>
          <a:ln>
            <a:noFill/>
          </a:ln>
        </p:spPr>
        <p:txBody>
          <a:bodyPr wrap="square" rtlCol="0">
            <a:spAutoFit/>
          </a:bodyPr>
          <a:lstStyle/>
          <a:p>
            <a:pPr algn="ctr"/>
            <a:r>
              <a:rPr lang="en-US" sz="3200" b="1" smtClean="0">
                <a:solidFill>
                  <a:schemeClr val="accent6">
                    <a:lumMod val="50000"/>
                  </a:schemeClr>
                </a:solidFill>
                <a:latin typeface="Arial" charset="0"/>
                <a:ea typeface="Arial" charset="0"/>
                <a:cs typeface="Arial" charset="0"/>
              </a:rPr>
              <a:t>&amp;</a:t>
            </a:r>
            <a:endParaRPr lang="en-US" sz="3200" b="1" dirty="0">
              <a:solidFill>
                <a:schemeClr val="accent6">
                  <a:lumMod val="50000"/>
                </a:schemeClr>
              </a:solidFill>
              <a:latin typeface="Arial" charset="0"/>
              <a:ea typeface="Arial" charset="0"/>
              <a:cs typeface="Arial" charset="0"/>
            </a:endParaRPr>
          </a:p>
        </p:txBody>
      </p:sp>
    </p:spTree>
    <p:extLst>
      <p:ext uri="{BB962C8B-B14F-4D97-AF65-F5344CB8AC3E}">
        <p14:creationId xmlns:p14="http://schemas.microsoft.com/office/powerpoint/2010/main" val="299496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1938527"/>
          </a:xfrm>
        </p:spPr>
        <p:txBody>
          <a:bodyPr/>
          <a:lstStyle/>
          <a:p>
            <a:r>
              <a:rPr lang="en-US" dirty="0" smtClean="0">
                <a:solidFill>
                  <a:srgbClr val="3B1418"/>
                </a:solidFill>
                <a:latin typeface="Arial" charset="0"/>
                <a:ea typeface="Arial" charset="0"/>
                <a:cs typeface="Arial" charset="0"/>
              </a:rPr>
              <a:t>TXST </a:t>
            </a:r>
            <a:r>
              <a:rPr lang="en-US" dirty="0" err="1" smtClean="0">
                <a:solidFill>
                  <a:srgbClr val="3B1418"/>
                </a:solidFill>
                <a:latin typeface="Arial" charset="0"/>
                <a:ea typeface="Arial" charset="0"/>
                <a:cs typeface="Arial" charset="0"/>
              </a:rPr>
              <a:t>Dataverse</a:t>
            </a:r>
            <a:r>
              <a:rPr lang="en-US" dirty="0" smtClean="0">
                <a:solidFill>
                  <a:srgbClr val="3B1418"/>
                </a:solidFill>
                <a:latin typeface="Arial" charset="0"/>
                <a:ea typeface="Arial" charset="0"/>
                <a:cs typeface="Arial" charset="0"/>
              </a:rPr>
              <a:t> Repository</a:t>
            </a:r>
            <a:endParaRPr lang="en-US" dirty="0">
              <a:solidFill>
                <a:srgbClr val="3B1418"/>
              </a:solidFill>
              <a:latin typeface="Arial" charset="0"/>
              <a:ea typeface="Arial" charset="0"/>
              <a:cs typeface="Arial" charset="0"/>
            </a:endParaRPr>
          </a:p>
        </p:txBody>
      </p:sp>
    </p:spTree>
    <p:extLst>
      <p:ext uri="{BB962C8B-B14F-4D97-AF65-F5344CB8AC3E}">
        <p14:creationId xmlns:p14="http://schemas.microsoft.com/office/powerpoint/2010/main" val="12674777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103521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What is “data”?</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7184" y="2908483"/>
            <a:ext cx="4102100" cy="240030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8054" y="1700784"/>
            <a:ext cx="6695318" cy="446912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5040" y="2036060"/>
            <a:ext cx="3891422" cy="4470147"/>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9544" y="867707"/>
            <a:ext cx="5560541" cy="1920240"/>
          </a:xfrm>
          <a:prstGeom prst="rect">
            <a:avLst/>
          </a:prstGeom>
        </p:spPr>
      </p:pic>
    </p:spTree>
    <p:extLst>
      <p:ext uri="{BB962C8B-B14F-4D97-AF65-F5344CB8AC3E}">
        <p14:creationId xmlns:p14="http://schemas.microsoft.com/office/powerpoint/2010/main" val="312715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768403"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Differs </a:t>
            </a:r>
            <a:r>
              <a:rPr lang="en-US" sz="4000" smtClean="0">
                <a:solidFill>
                  <a:srgbClr val="3B1418"/>
                </a:solidFill>
                <a:latin typeface="Arial" charset="0"/>
                <a:ea typeface="Arial" charset="0"/>
                <a:cs typeface="Arial" charset="0"/>
              </a:rPr>
              <a:t>by Discipline</a:t>
            </a:r>
            <a:endParaRPr lang="en-US" sz="4000" dirty="0" smtClean="0">
              <a:solidFill>
                <a:srgbClr val="3B1418"/>
              </a:solidFill>
              <a:latin typeface="Arial" charset="0"/>
              <a:ea typeface="Arial" charset="0"/>
              <a:cs typeface="Arial" charset="0"/>
            </a:endParaRP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2" name="TextBox 1"/>
          <p:cNvSpPr txBox="1"/>
          <p:nvPr/>
        </p:nvSpPr>
        <p:spPr>
          <a:xfrm>
            <a:off x="756886" y="1768219"/>
            <a:ext cx="3999813" cy="3323987"/>
          </a:xfrm>
          <a:prstGeom prst="rect">
            <a:avLst/>
          </a:prstGeom>
          <a:noFill/>
        </p:spPr>
        <p:txBody>
          <a:bodyPr wrap="none" rtlCol="0">
            <a:spAutoFit/>
          </a:bodyPr>
          <a:lstStyle/>
          <a:p>
            <a:r>
              <a:rPr lang="en-US" sz="2400" b="1" dirty="0" smtClean="0">
                <a:solidFill>
                  <a:srgbClr val="002060"/>
                </a:solidFill>
                <a:latin typeface="Arial" charset="0"/>
                <a:ea typeface="Arial" charset="0"/>
                <a:cs typeface="Arial" charset="0"/>
              </a:rPr>
              <a:t>Natural/Physical Sciences</a:t>
            </a:r>
          </a:p>
          <a:p>
            <a:endParaRPr lang="en-US" b="1" dirty="0">
              <a:solidFill>
                <a:srgbClr val="002060"/>
              </a:solidFill>
              <a:latin typeface="Arial" charset="0"/>
              <a:ea typeface="Arial" charset="0"/>
              <a:cs typeface="Arial" charset="0"/>
            </a:endParaRPr>
          </a:p>
          <a:p>
            <a:pPr marL="800100" lvl="1" indent="-342900">
              <a:buFont typeface="Arial" charset="0"/>
              <a:buChar char="•"/>
            </a:pPr>
            <a:r>
              <a:rPr lang="en-US" sz="2400" dirty="0" smtClean="0">
                <a:latin typeface="Arial" charset="0"/>
                <a:ea typeface="Arial" charset="0"/>
                <a:cs typeface="Arial" charset="0"/>
              </a:rPr>
              <a:t>Observational</a:t>
            </a:r>
          </a:p>
          <a:p>
            <a:pPr marL="800100" lvl="1" indent="-342900">
              <a:buFont typeface="Arial" charset="0"/>
              <a:buChar char="•"/>
            </a:pPr>
            <a:endParaRPr lang="en-US" sz="2400" dirty="0">
              <a:latin typeface="Arial" charset="0"/>
              <a:ea typeface="Arial" charset="0"/>
              <a:cs typeface="Arial" charset="0"/>
            </a:endParaRPr>
          </a:p>
          <a:p>
            <a:pPr marL="800100" lvl="1" indent="-342900">
              <a:buFont typeface="Arial" charset="0"/>
              <a:buChar char="•"/>
            </a:pPr>
            <a:r>
              <a:rPr lang="en-US" sz="2400" dirty="0" smtClean="0">
                <a:latin typeface="Arial" charset="0"/>
                <a:ea typeface="Arial" charset="0"/>
                <a:cs typeface="Arial" charset="0"/>
              </a:rPr>
              <a:t>Experimental</a:t>
            </a:r>
          </a:p>
          <a:p>
            <a:pPr marL="800100" lvl="1" indent="-342900">
              <a:buFont typeface="Arial" charset="0"/>
              <a:buChar char="•"/>
            </a:pPr>
            <a:endParaRPr lang="en-US" sz="2400" dirty="0">
              <a:latin typeface="Arial" charset="0"/>
              <a:ea typeface="Arial" charset="0"/>
              <a:cs typeface="Arial" charset="0"/>
            </a:endParaRPr>
          </a:p>
          <a:p>
            <a:pPr marL="800100" lvl="1" indent="-342900">
              <a:buFont typeface="Arial" charset="0"/>
              <a:buChar char="•"/>
            </a:pPr>
            <a:r>
              <a:rPr lang="en-US" sz="2400" dirty="0" smtClean="0">
                <a:latin typeface="Arial" charset="0"/>
                <a:ea typeface="Arial" charset="0"/>
                <a:cs typeface="Arial" charset="0"/>
              </a:rPr>
              <a:t>Simulation</a:t>
            </a:r>
          </a:p>
          <a:p>
            <a:pPr marL="800100" lvl="1" indent="-342900">
              <a:buFont typeface="Arial" charset="0"/>
              <a:buChar char="•"/>
            </a:pPr>
            <a:endParaRPr lang="en-US" sz="2400" dirty="0">
              <a:latin typeface="Arial" charset="0"/>
              <a:ea typeface="Arial" charset="0"/>
              <a:cs typeface="Arial" charset="0"/>
            </a:endParaRPr>
          </a:p>
          <a:p>
            <a:pPr marL="800100" lvl="1" indent="-342900">
              <a:buFont typeface="Arial" charset="0"/>
              <a:buChar char="•"/>
            </a:pPr>
            <a:r>
              <a:rPr lang="en-US" sz="2400" dirty="0" smtClean="0">
                <a:latin typeface="Arial" charset="0"/>
                <a:ea typeface="Arial" charset="0"/>
                <a:cs typeface="Arial" charset="0"/>
              </a:rPr>
              <a:t>Compiled</a:t>
            </a:r>
          </a:p>
        </p:txBody>
      </p:sp>
      <p:sp>
        <p:nvSpPr>
          <p:cNvPr id="8" name="TextBox 7"/>
          <p:cNvSpPr txBox="1"/>
          <p:nvPr/>
        </p:nvSpPr>
        <p:spPr>
          <a:xfrm>
            <a:off x="5268851" y="1768219"/>
            <a:ext cx="2510624" cy="1938992"/>
          </a:xfrm>
          <a:prstGeom prst="rect">
            <a:avLst/>
          </a:prstGeom>
          <a:noFill/>
        </p:spPr>
        <p:txBody>
          <a:bodyPr wrap="none" rtlCol="0">
            <a:spAutoFit/>
          </a:bodyPr>
          <a:lstStyle/>
          <a:p>
            <a:r>
              <a:rPr lang="en-US" sz="2400" b="1" dirty="0" smtClean="0">
                <a:solidFill>
                  <a:srgbClr val="002060"/>
                </a:solidFill>
                <a:latin typeface="Arial" charset="0"/>
                <a:ea typeface="Arial" charset="0"/>
                <a:cs typeface="Arial" charset="0"/>
              </a:rPr>
              <a:t>Social Sciences</a:t>
            </a:r>
          </a:p>
          <a:p>
            <a:endParaRPr lang="en-US" sz="2400" dirty="0" smtClean="0">
              <a:latin typeface="Arial" charset="0"/>
              <a:ea typeface="Arial" charset="0"/>
              <a:cs typeface="Arial" charset="0"/>
            </a:endParaRPr>
          </a:p>
          <a:p>
            <a:pPr marL="342900" indent="-342900">
              <a:buFont typeface="Arial" charset="0"/>
              <a:buChar char="•"/>
            </a:pPr>
            <a:r>
              <a:rPr lang="en-US" sz="2400" dirty="0" smtClean="0">
                <a:latin typeface="Arial" charset="0"/>
                <a:ea typeface="Arial" charset="0"/>
                <a:cs typeface="Arial" charset="0"/>
              </a:rPr>
              <a:t>Qualitative</a:t>
            </a:r>
          </a:p>
          <a:p>
            <a:pPr marL="342900" indent="-342900">
              <a:buFont typeface="Arial" charset="0"/>
              <a:buChar char="•"/>
            </a:pPr>
            <a:endParaRPr lang="en-US" sz="2400" dirty="0">
              <a:latin typeface="Arial" charset="0"/>
              <a:ea typeface="Arial" charset="0"/>
              <a:cs typeface="Arial" charset="0"/>
            </a:endParaRPr>
          </a:p>
          <a:p>
            <a:pPr marL="342900" indent="-342900">
              <a:buFont typeface="Arial" charset="0"/>
              <a:buChar char="•"/>
            </a:pPr>
            <a:r>
              <a:rPr lang="en-US" sz="2400" dirty="0" smtClean="0">
                <a:latin typeface="Arial" charset="0"/>
                <a:ea typeface="Arial" charset="0"/>
                <a:cs typeface="Arial" charset="0"/>
              </a:rPr>
              <a:t>Quantitative</a:t>
            </a:r>
            <a:endParaRPr lang="en-US" sz="2400" dirty="0">
              <a:latin typeface="Arial" charset="0"/>
              <a:ea typeface="Arial" charset="0"/>
              <a:cs typeface="Arial" charset="0"/>
            </a:endParaRPr>
          </a:p>
        </p:txBody>
      </p:sp>
      <p:sp>
        <p:nvSpPr>
          <p:cNvPr id="9" name="TextBox 8"/>
          <p:cNvSpPr txBox="1"/>
          <p:nvPr/>
        </p:nvSpPr>
        <p:spPr>
          <a:xfrm>
            <a:off x="8291627" y="1768219"/>
            <a:ext cx="3197086" cy="2677656"/>
          </a:xfrm>
          <a:prstGeom prst="rect">
            <a:avLst/>
          </a:prstGeom>
          <a:noFill/>
        </p:spPr>
        <p:txBody>
          <a:bodyPr wrap="square" rtlCol="0">
            <a:spAutoFit/>
          </a:bodyPr>
          <a:lstStyle/>
          <a:p>
            <a:r>
              <a:rPr lang="en-US" sz="2400" b="1" dirty="0" smtClean="0">
                <a:solidFill>
                  <a:srgbClr val="002060"/>
                </a:solidFill>
                <a:latin typeface="Arial" charset="0"/>
                <a:ea typeface="Arial" charset="0"/>
                <a:cs typeface="Arial" charset="0"/>
              </a:rPr>
              <a:t>Humanities</a:t>
            </a:r>
          </a:p>
          <a:p>
            <a:endParaRPr lang="en-US" sz="2400" dirty="0">
              <a:solidFill>
                <a:srgbClr val="002060"/>
              </a:solidFill>
              <a:latin typeface="Arial" charset="0"/>
              <a:ea typeface="Arial" charset="0"/>
              <a:cs typeface="Arial" charset="0"/>
            </a:endParaRPr>
          </a:p>
          <a:p>
            <a:pPr marL="342900" indent="-342900">
              <a:buFont typeface="Arial" charset="0"/>
              <a:buChar char="•"/>
            </a:pPr>
            <a:r>
              <a:rPr lang="en-US" sz="2400" dirty="0" smtClean="0">
                <a:latin typeface="Arial" charset="0"/>
                <a:ea typeface="Arial" charset="0"/>
                <a:cs typeface="Arial" charset="0"/>
              </a:rPr>
              <a:t>Raw</a:t>
            </a:r>
          </a:p>
          <a:p>
            <a:pPr marL="342900" indent="-342900">
              <a:buFont typeface="Arial" charset="0"/>
              <a:buChar char="•"/>
            </a:pPr>
            <a:endParaRPr lang="en-US" sz="2400" dirty="0">
              <a:latin typeface="Arial" charset="0"/>
              <a:ea typeface="Arial" charset="0"/>
              <a:cs typeface="Arial" charset="0"/>
            </a:endParaRPr>
          </a:p>
          <a:p>
            <a:pPr marL="342900" indent="-342900">
              <a:buFont typeface="Arial" charset="0"/>
              <a:buChar char="•"/>
            </a:pPr>
            <a:r>
              <a:rPr lang="en-US" sz="2400" dirty="0" smtClean="0">
                <a:latin typeface="Arial" charset="0"/>
                <a:ea typeface="Arial" charset="0"/>
                <a:cs typeface="Arial" charset="0"/>
              </a:rPr>
              <a:t>Primary</a:t>
            </a:r>
          </a:p>
          <a:p>
            <a:pPr marL="342900" indent="-342900">
              <a:buFont typeface="Arial" charset="0"/>
              <a:buChar char="•"/>
            </a:pPr>
            <a:endParaRPr lang="en-US" sz="2400" dirty="0">
              <a:latin typeface="Arial" charset="0"/>
              <a:ea typeface="Arial" charset="0"/>
              <a:cs typeface="Arial" charset="0"/>
            </a:endParaRPr>
          </a:p>
          <a:p>
            <a:pPr marL="342900" indent="-342900">
              <a:buFont typeface="Arial" charset="0"/>
              <a:buChar char="•"/>
            </a:pPr>
            <a:r>
              <a:rPr lang="en-US" sz="2400" dirty="0" smtClean="0">
                <a:latin typeface="Arial" charset="0"/>
                <a:ea typeface="Arial" charset="0"/>
                <a:cs typeface="Arial" charset="0"/>
              </a:rPr>
              <a:t>Interpretive/Derived</a:t>
            </a:r>
          </a:p>
        </p:txBody>
      </p:sp>
      <p:sp>
        <p:nvSpPr>
          <p:cNvPr id="5" name="TextBox 4"/>
          <p:cNvSpPr txBox="1"/>
          <p:nvPr/>
        </p:nvSpPr>
        <p:spPr>
          <a:xfrm>
            <a:off x="3583786" y="6509508"/>
            <a:ext cx="4945585" cy="246221"/>
          </a:xfrm>
          <a:prstGeom prst="rect">
            <a:avLst/>
          </a:prstGeom>
          <a:noFill/>
        </p:spPr>
        <p:txBody>
          <a:bodyPr wrap="none" rtlCol="0">
            <a:spAutoFit/>
          </a:bodyPr>
          <a:lstStyle/>
          <a:p>
            <a:r>
              <a:rPr lang="en-US" sz="1000" dirty="0" smtClean="0">
                <a:latin typeface="Arial" charset="0"/>
                <a:ea typeface="Arial" charset="0"/>
                <a:cs typeface="Arial" charset="0"/>
              </a:rPr>
              <a:t>2016, Jessica </a:t>
            </a:r>
            <a:r>
              <a:rPr lang="en-US" sz="1000" dirty="0" err="1" smtClean="0">
                <a:latin typeface="Arial" charset="0"/>
                <a:ea typeface="Arial" charset="0"/>
                <a:cs typeface="Arial" charset="0"/>
              </a:rPr>
              <a:t>Trelogan</a:t>
            </a:r>
            <a:r>
              <a:rPr lang="en-US" sz="1000" dirty="0" smtClean="0">
                <a:latin typeface="Arial" charset="0"/>
                <a:ea typeface="Arial" charset="0"/>
                <a:cs typeface="Arial" charset="0"/>
              </a:rPr>
              <a:t>, Managing Research Data, </a:t>
            </a:r>
            <a:r>
              <a:rPr lang="en-US" sz="1000" u="sng" dirty="0">
                <a:solidFill>
                  <a:srgbClr val="415262"/>
                </a:solidFill>
                <a:latin typeface="Arial" charset="0"/>
                <a:ea typeface="Arial" charset="0"/>
                <a:cs typeface="Arial" charset="0"/>
                <a:hlinkClick r:id="rId2"/>
              </a:rPr>
              <a:t>http://hdl.handle.net/2152/41279</a:t>
            </a:r>
            <a:r>
              <a:rPr lang="en-US" sz="1000" dirty="0" smtClean="0">
                <a:latin typeface="Arial" charset="0"/>
                <a:ea typeface="Arial" charset="0"/>
                <a:cs typeface="Arial" charset="0"/>
              </a:rPr>
              <a:t> </a:t>
            </a:r>
            <a:endParaRPr lang="en-US" sz="1000" dirty="0">
              <a:latin typeface="Arial" charset="0"/>
              <a:ea typeface="Arial" charset="0"/>
              <a:cs typeface="Arial" charset="0"/>
            </a:endParaRPr>
          </a:p>
        </p:txBody>
      </p:sp>
    </p:spTree>
    <p:extLst>
      <p:ext uri="{BB962C8B-B14F-4D97-AF65-F5344CB8AC3E}">
        <p14:creationId xmlns:p14="http://schemas.microsoft.com/office/powerpoint/2010/main" val="103360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965722"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Examples of Data</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6" name="Content Placeholder 2"/>
          <p:cNvSpPr txBox="1">
            <a:spLocks/>
          </p:cNvSpPr>
          <p:nvPr/>
        </p:nvSpPr>
        <p:spPr>
          <a:xfrm>
            <a:off x="764174" y="1556309"/>
            <a:ext cx="10972800" cy="455188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600" dirty="0" smtClean="0">
                <a:solidFill>
                  <a:srgbClr val="000000"/>
                </a:solidFill>
                <a:latin typeface="Arial"/>
                <a:cs typeface="Arial"/>
              </a:rPr>
              <a:t>“</a:t>
            </a:r>
            <a:r>
              <a:rPr lang="is-IS" sz="2600" dirty="0" smtClean="0">
                <a:solidFill>
                  <a:srgbClr val="000000"/>
                </a:solidFill>
                <a:latin typeface="Arial"/>
                <a:cs typeface="Arial"/>
              </a:rPr>
              <a:t>…materials generated or collected during the course of conducting research.” (National Endowment for the Humanities)</a:t>
            </a:r>
          </a:p>
          <a:p>
            <a:pPr marL="914400" lvl="2" indent="0">
              <a:buNone/>
            </a:pPr>
            <a:endParaRPr lang="en-US" sz="900" dirty="0" smtClean="0">
              <a:solidFill>
                <a:srgbClr val="000000"/>
              </a:solidFill>
              <a:latin typeface="Arial"/>
              <a:cs typeface="Arial"/>
            </a:endParaRPr>
          </a:p>
          <a:p>
            <a:pPr lvl="3">
              <a:buFont typeface="Wingdings" charset="2"/>
              <a:buChar char="§"/>
            </a:pPr>
            <a:r>
              <a:rPr lang="en-US" sz="2800" dirty="0" smtClean="0">
                <a:solidFill>
                  <a:srgbClr val="000000"/>
                </a:solidFill>
                <a:latin typeface="Arial"/>
                <a:cs typeface="Arial"/>
              </a:rPr>
              <a:t>Databases</a:t>
            </a:r>
          </a:p>
          <a:p>
            <a:pPr lvl="3">
              <a:buFont typeface="Wingdings" charset="2"/>
              <a:buChar char="§"/>
            </a:pPr>
            <a:r>
              <a:rPr lang="en-US" sz="2800" dirty="0" smtClean="0">
                <a:solidFill>
                  <a:srgbClr val="000000"/>
                </a:solidFill>
                <a:latin typeface="Arial"/>
                <a:cs typeface="Arial"/>
              </a:rPr>
              <a:t>Recordings</a:t>
            </a:r>
          </a:p>
          <a:p>
            <a:pPr lvl="3">
              <a:buFont typeface="Wingdings" charset="2"/>
              <a:buChar char="§"/>
            </a:pPr>
            <a:r>
              <a:rPr lang="en-US" sz="2800" dirty="0" smtClean="0">
                <a:solidFill>
                  <a:srgbClr val="000000"/>
                </a:solidFill>
                <a:latin typeface="Arial"/>
                <a:cs typeface="Arial"/>
              </a:rPr>
              <a:t>Geospatial coordinates</a:t>
            </a:r>
          </a:p>
          <a:p>
            <a:pPr lvl="3">
              <a:buFont typeface="Wingdings" charset="2"/>
              <a:buChar char="§"/>
            </a:pPr>
            <a:r>
              <a:rPr lang="en-US" sz="2800" dirty="0" smtClean="0">
                <a:solidFill>
                  <a:srgbClr val="000000"/>
                </a:solidFill>
                <a:latin typeface="Arial"/>
                <a:cs typeface="Arial"/>
              </a:rPr>
              <a:t>Documentation</a:t>
            </a:r>
          </a:p>
          <a:p>
            <a:pPr lvl="3">
              <a:buFont typeface="Wingdings" charset="2"/>
              <a:buChar char="§"/>
            </a:pPr>
            <a:r>
              <a:rPr lang="en-US" sz="2800" dirty="0" smtClean="0">
                <a:solidFill>
                  <a:srgbClr val="000000"/>
                </a:solidFill>
                <a:latin typeface="Arial"/>
                <a:cs typeface="Arial"/>
              </a:rPr>
              <a:t>Software code</a:t>
            </a:r>
          </a:p>
        </p:txBody>
      </p:sp>
    </p:spTree>
    <p:extLst>
      <p:ext uri="{BB962C8B-B14F-4D97-AF65-F5344CB8AC3E}">
        <p14:creationId xmlns:p14="http://schemas.microsoft.com/office/powerpoint/2010/main" val="1696792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Why bother with this?</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smtClean="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2" name="TextBox 1"/>
          <p:cNvSpPr txBox="1"/>
          <p:nvPr/>
        </p:nvSpPr>
        <p:spPr>
          <a:xfrm>
            <a:off x="958054" y="1887336"/>
            <a:ext cx="9742109" cy="3970318"/>
          </a:xfrm>
          <a:prstGeom prst="rect">
            <a:avLst/>
          </a:prstGeom>
          <a:noFill/>
        </p:spPr>
        <p:txBody>
          <a:bodyPr wrap="square" rtlCol="0">
            <a:spAutoFit/>
          </a:bodyPr>
          <a:lstStyle/>
          <a:p>
            <a:pPr marL="342900" indent="-342900">
              <a:buFont typeface="Arial" charset="0"/>
              <a:buChar char="•"/>
            </a:pPr>
            <a:r>
              <a:rPr lang="en-US" sz="2800" dirty="0" smtClean="0">
                <a:latin typeface="Arial" charset="0"/>
                <a:ea typeface="Arial" charset="0"/>
                <a:cs typeface="Arial" charset="0"/>
              </a:rPr>
              <a:t>Save time and money</a:t>
            </a:r>
          </a:p>
          <a:p>
            <a:pPr marL="342900" indent="-342900">
              <a:buFont typeface="Arial" charset="0"/>
              <a:buChar char="•"/>
            </a:pPr>
            <a:endParaRPr lang="en-US" sz="2800" dirty="0">
              <a:latin typeface="Arial" charset="0"/>
              <a:ea typeface="Arial" charset="0"/>
              <a:cs typeface="Arial" charset="0"/>
            </a:endParaRPr>
          </a:p>
          <a:p>
            <a:pPr marL="342900" indent="-342900">
              <a:buFont typeface="Arial" charset="0"/>
              <a:buChar char="•"/>
            </a:pPr>
            <a:r>
              <a:rPr lang="en-US" sz="2800" dirty="0" smtClean="0">
                <a:latin typeface="Arial" charset="0"/>
                <a:ea typeface="Arial" charset="0"/>
                <a:cs typeface="Arial" charset="0"/>
              </a:rPr>
              <a:t>Maximize your impact</a:t>
            </a:r>
          </a:p>
          <a:p>
            <a:pPr marL="342900" indent="-342900">
              <a:buFont typeface="Arial" charset="0"/>
              <a:buChar char="•"/>
            </a:pPr>
            <a:endParaRPr lang="en-US" sz="2800" dirty="0">
              <a:latin typeface="Arial" charset="0"/>
              <a:ea typeface="Arial" charset="0"/>
              <a:cs typeface="Arial" charset="0"/>
            </a:endParaRPr>
          </a:p>
          <a:p>
            <a:pPr marL="342900" indent="-342900">
              <a:buFont typeface="Arial" charset="0"/>
              <a:buChar char="•"/>
            </a:pPr>
            <a:r>
              <a:rPr lang="en-US" sz="2800" dirty="0" smtClean="0">
                <a:latin typeface="Arial" charset="0"/>
                <a:ea typeface="Arial" charset="0"/>
                <a:cs typeface="Arial" charset="0"/>
              </a:rPr>
              <a:t>Allow for reuse</a:t>
            </a:r>
          </a:p>
          <a:p>
            <a:pPr marL="342900" indent="-342900">
              <a:buFont typeface="Arial" charset="0"/>
              <a:buChar char="•"/>
            </a:pPr>
            <a:endParaRPr lang="en-US" sz="2800" dirty="0">
              <a:latin typeface="Arial" charset="0"/>
              <a:ea typeface="Arial" charset="0"/>
              <a:cs typeface="Arial" charset="0"/>
            </a:endParaRPr>
          </a:p>
          <a:p>
            <a:pPr marL="342900" indent="-342900">
              <a:buFont typeface="Arial" charset="0"/>
              <a:buChar char="•"/>
            </a:pPr>
            <a:r>
              <a:rPr lang="en-US" sz="2800" dirty="0" smtClean="0">
                <a:latin typeface="Arial" charset="0"/>
                <a:ea typeface="Arial" charset="0"/>
                <a:cs typeface="Arial" charset="0"/>
              </a:rPr>
              <a:t>Do better research</a:t>
            </a:r>
          </a:p>
          <a:p>
            <a:pPr marL="342900" indent="-342900">
              <a:buFont typeface="Arial" charset="0"/>
              <a:buChar char="•"/>
            </a:pPr>
            <a:endParaRPr lang="en-US" sz="2800" dirty="0" smtClean="0">
              <a:latin typeface="Arial" charset="0"/>
              <a:ea typeface="Arial" charset="0"/>
              <a:cs typeface="Arial" charset="0"/>
            </a:endParaRPr>
          </a:p>
          <a:p>
            <a:pPr marL="344488" lvl="1"/>
            <a:r>
              <a:rPr lang="en-US" sz="2600" i="1" dirty="0" smtClean="0">
                <a:latin typeface="Arial" charset="0"/>
                <a:ea typeface="Arial" charset="0"/>
                <a:cs typeface="Arial" charset="0"/>
              </a:rPr>
              <a:t>And, it’s required!</a:t>
            </a:r>
            <a:endParaRPr lang="en-US" sz="2600" i="1" dirty="0">
              <a:latin typeface="Arial" charset="0"/>
              <a:ea typeface="Arial" charset="0"/>
              <a:cs typeface="Arial" charset="0"/>
            </a:endParaRPr>
          </a:p>
        </p:txBody>
      </p:sp>
    </p:spTree>
    <p:extLst>
      <p:ext uri="{BB962C8B-B14F-4D97-AF65-F5344CB8AC3E}">
        <p14:creationId xmlns:p14="http://schemas.microsoft.com/office/powerpoint/2010/main" val="1767796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8" end="8"/>
                                            </p:txEl>
                                          </p:spTgt>
                                        </p:tgtEl>
                                        <p:attrNameLst>
                                          <p:attrName>style.visibility</p:attrName>
                                        </p:attrNameLst>
                                      </p:cBhvr>
                                      <p:to>
                                        <p:strVal val="visible"/>
                                      </p:to>
                                    </p:set>
                                    <p:anim calcmode="lin" valueType="num">
                                      <p:cBhvr additive="base">
                                        <p:cTn id="7" dur="500" fill="hold"/>
                                        <p:tgtEl>
                                          <p:spTgt spid="2">
                                            <p:txEl>
                                              <p:pRg st="8" end="8"/>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File Format Considerations</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6" name="Content Placeholder 2"/>
          <p:cNvSpPr txBox="1">
            <a:spLocks/>
          </p:cNvSpPr>
          <p:nvPr/>
        </p:nvSpPr>
        <p:spPr>
          <a:xfrm>
            <a:off x="764174" y="1556309"/>
            <a:ext cx="7192985" cy="506394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buFont typeface="Wingdings" charset="2"/>
              <a:buChar char="§"/>
            </a:pPr>
            <a:r>
              <a:rPr lang="en-US" dirty="0" err="1" smtClean="0">
                <a:solidFill>
                  <a:srgbClr val="000000"/>
                </a:solidFill>
                <a:latin typeface="Arial"/>
                <a:cs typeface="Arial"/>
              </a:rPr>
              <a:t>Dataverse</a:t>
            </a:r>
            <a:r>
              <a:rPr lang="en-US" dirty="0" smtClean="0">
                <a:solidFill>
                  <a:srgbClr val="000000"/>
                </a:solidFill>
                <a:latin typeface="Arial"/>
                <a:cs typeface="Arial"/>
              </a:rPr>
              <a:t> accepts any format</a:t>
            </a:r>
          </a:p>
          <a:p>
            <a:pPr lvl="1">
              <a:buFont typeface="Wingdings" charset="2"/>
              <a:buChar char="§"/>
            </a:pPr>
            <a:r>
              <a:rPr lang="en-US" dirty="0" smtClean="0">
                <a:solidFill>
                  <a:srgbClr val="000000"/>
                </a:solidFill>
                <a:latin typeface="Arial"/>
                <a:cs typeface="Arial"/>
              </a:rPr>
              <a:t>Use what’s common in your discipline</a:t>
            </a:r>
          </a:p>
          <a:p>
            <a:pPr lvl="1">
              <a:buFont typeface="Wingdings" charset="2"/>
              <a:buChar char="§"/>
            </a:pPr>
            <a:r>
              <a:rPr lang="en-US" dirty="0">
                <a:solidFill>
                  <a:srgbClr val="000000"/>
                </a:solidFill>
                <a:latin typeface="Arial"/>
                <a:cs typeface="Arial"/>
              </a:rPr>
              <a:t>Non-proprietary, open standards</a:t>
            </a:r>
          </a:p>
          <a:p>
            <a:pPr marL="1614488" lvl="2" indent="-254000">
              <a:buFont typeface="Wingdings" charset="2"/>
              <a:buChar char="§"/>
            </a:pPr>
            <a:r>
              <a:rPr lang="en-US" dirty="0" smtClean="0">
                <a:solidFill>
                  <a:srgbClr val="000000"/>
                </a:solidFill>
                <a:latin typeface="Arial"/>
                <a:cs typeface="Arial"/>
              </a:rPr>
              <a:t>Suggested formats:</a:t>
            </a:r>
          </a:p>
          <a:p>
            <a:pPr marL="2066925" lvl="3" indent="-254000">
              <a:buFont typeface="Wingdings" charset="2"/>
              <a:buChar char="§"/>
            </a:pPr>
            <a:r>
              <a:rPr lang="en-US" dirty="0">
                <a:solidFill>
                  <a:srgbClr val="000000"/>
                </a:solidFill>
                <a:latin typeface="Arial"/>
                <a:cs typeface="Arial"/>
              </a:rPr>
              <a:t>Comma-Separated Values (.csv)</a:t>
            </a:r>
          </a:p>
          <a:p>
            <a:pPr marL="2066925" lvl="3" indent="-254000">
              <a:buFont typeface="Wingdings" charset="2"/>
              <a:buChar char="§"/>
            </a:pPr>
            <a:r>
              <a:rPr lang="en-US" dirty="0">
                <a:solidFill>
                  <a:srgbClr val="000000"/>
                </a:solidFill>
                <a:latin typeface="Arial"/>
                <a:cs typeface="Arial"/>
              </a:rPr>
              <a:t>Plain Text (US-ASCII, UTF-8 (.txt)</a:t>
            </a:r>
          </a:p>
          <a:p>
            <a:pPr marL="2066925" lvl="3" indent="-254000">
              <a:buFont typeface="Wingdings" charset="2"/>
              <a:buChar char="§"/>
            </a:pPr>
            <a:r>
              <a:rPr lang="en-US" dirty="0">
                <a:solidFill>
                  <a:srgbClr val="000000"/>
                </a:solidFill>
                <a:latin typeface="Arial"/>
                <a:cs typeface="Arial"/>
              </a:rPr>
              <a:t>XML (.xml)</a:t>
            </a:r>
          </a:p>
          <a:p>
            <a:pPr marL="2066925" lvl="3" indent="-254000">
              <a:buFont typeface="Wingdings" charset="2"/>
              <a:buChar char="§"/>
            </a:pPr>
            <a:r>
              <a:rPr lang="en-US" dirty="0">
                <a:solidFill>
                  <a:srgbClr val="000000"/>
                </a:solidFill>
                <a:latin typeface="Arial"/>
                <a:cs typeface="Arial"/>
              </a:rPr>
              <a:t>JPEG (.jpg)</a:t>
            </a:r>
          </a:p>
          <a:p>
            <a:pPr marL="2066925" lvl="3" indent="-254000">
              <a:buFont typeface="Wingdings" charset="2"/>
              <a:buChar char="§"/>
            </a:pPr>
            <a:r>
              <a:rPr lang="en-US" dirty="0">
                <a:solidFill>
                  <a:srgbClr val="000000"/>
                </a:solidFill>
                <a:latin typeface="Arial"/>
                <a:cs typeface="Arial"/>
              </a:rPr>
              <a:t>PNG (.</a:t>
            </a:r>
            <a:r>
              <a:rPr lang="en-US" dirty="0" err="1">
                <a:solidFill>
                  <a:srgbClr val="000000"/>
                </a:solidFill>
                <a:latin typeface="Arial"/>
                <a:cs typeface="Arial"/>
              </a:rPr>
              <a:t>png</a:t>
            </a:r>
            <a:r>
              <a:rPr lang="en-US" dirty="0">
                <a:solidFill>
                  <a:srgbClr val="000000"/>
                </a:solidFill>
                <a:latin typeface="Arial"/>
                <a:cs typeface="Arial"/>
              </a:rPr>
              <a:t>)</a:t>
            </a:r>
          </a:p>
          <a:p>
            <a:pPr marL="2066925" lvl="3" indent="-254000">
              <a:buFont typeface="Wingdings" charset="2"/>
              <a:buChar char="§"/>
            </a:pPr>
            <a:r>
              <a:rPr lang="en-US" dirty="0">
                <a:solidFill>
                  <a:srgbClr val="000000"/>
                </a:solidFill>
                <a:latin typeface="Arial"/>
                <a:cs typeface="Arial"/>
              </a:rPr>
              <a:t>AIFF (.</a:t>
            </a:r>
            <a:r>
              <a:rPr lang="en-US" dirty="0" err="1">
                <a:solidFill>
                  <a:srgbClr val="000000"/>
                </a:solidFill>
                <a:latin typeface="Arial"/>
                <a:cs typeface="Arial"/>
              </a:rPr>
              <a:t>aif</a:t>
            </a:r>
            <a:r>
              <a:rPr lang="en-US" dirty="0">
                <a:solidFill>
                  <a:srgbClr val="000000"/>
                </a:solidFill>
                <a:latin typeface="Arial"/>
                <a:cs typeface="Arial"/>
              </a:rPr>
              <a:t>, .</a:t>
            </a:r>
            <a:r>
              <a:rPr lang="en-US" dirty="0" err="1">
                <a:solidFill>
                  <a:srgbClr val="000000"/>
                </a:solidFill>
                <a:latin typeface="Arial"/>
                <a:cs typeface="Arial"/>
              </a:rPr>
              <a:t>aiff</a:t>
            </a:r>
            <a:r>
              <a:rPr lang="en-US" dirty="0">
                <a:solidFill>
                  <a:srgbClr val="000000"/>
                </a:solidFill>
                <a:latin typeface="Arial"/>
                <a:cs typeface="Arial"/>
              </a:rPr>
              <a:t>)</a:t>
            </a:r>
          </a:p>
          <a:p>
            <a:pPr marL="2066925" lvl="3" indent="-254000">
              <a:buFont typeface="Wingdings" charset="2"/>
              <a:buChar char="§"/>
            </a:pPr>
            <a:r>
              <a:rPr lang="en-US" dirty="0">
                <a:solidFill>
                  <a:srgbClr val="000000"/>
                </a:solidFill>
                <a:latin typeface="Arial"/>
                <a:cs typeface="Arial"/>
              </a:rPr>
              <a:t>WAVE (.wav)</a:t>
            </a:r>
          </a:p>
          <a:p>
            <a:pPr marL="2066925" lvl="3" indent="-254000">
              <a:buFont typeface="Wingdings" charset="2"/>
              <a:buChar char="§"/>
            </a:pPr>
            <a:r>
              <a:rPr lang="en-US" dirty="0">
                <a:solidFill>
                  <a:srgbClr val="000000"/>
                </a:solidFill>
                <a:latin typeface="Arial"/>
                <a:cs typeface="Arial"/>
              </a:rPr>
              <a:t>AVI (uncompressed) (.</a:t>
            </a:r>
            <a:r>
              <a:rPr lang="en-US" dirty="0" err="1">
                <a:solidFill>
                  <a:srgbClr val="000000"/>
                </a:solidFill>
                <a:latin typeface="Arial"/>
                <a:cs typeface="Arial"/>
              </a:rPr>
              <a:t>avi</a:t>
            </a:r>
            <a:r>
              <a:rPr lang="en-US" dirty="0">
                <a:solidFill>
                  <a:srgbClr val="000000"/>
                </a:solidFill>
                <a:latin typeface="Arial"/>
                <a:cs typeface="Arial"/>
              </a:rPr>
              <a:t>)</a:t>
            </a:r>
          </a:p>
          <a:p>
            <a:pPr lvl="2">
              <a:buFont typeface="Wingdings" charset="2"/>
              <a:buChar char="§"/>
            </a:pPr>
            <a:endParaRPr lang="en-US" sz="2800" dirty="0" smtClean="0">
              <a:solidFill>
                <a:srgbClr val="000000"/>
              </a:solidFill>
              <a:latin typeface="Arial"/>
              <a:cs typeface="Arial"/>
            </a:endParaRPr>
          </a:p>
          <a:p>
            <a:pPr lvl="2">
              <a:buFont typeface="Wingdings" charset="2"/>
              <a:buChar char="§"/>
            </a:pPr>
            <a:endParaRPr lang="en-US" sz="2800" dirty="0" smtClean="0">
              <a:solidFill>
                <a:srgbClr val="000000"/>
              </a:solidFill>
              <a:latin typeface="Arial"/>
              <a:cs typeface="Aria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64138" y="1326837"/>
            <a:ext cx="1603054" cy="1470803"/>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11157" y="2979143"/>
            <a:ext cx="1259993" cy="1361423"/>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57159" y="611685"/>
            <a:ext cx="1627629" cy="1627629"/>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63366" y="4792272"/>
            <a:ext cx="1410937" cy="1424852"/>
          </a:xfrm>
          <a:prstGeom prst="rect">
            <a:avLst/>
          </a:prstGeom>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668400" y="3218529"/>
            <a:ext cx="1213350" cy="1213350"/>
          </a:xfrm>
          <a:prstGeom prst="rect">
            <a:avLst/>
          </a:prstGeom>
        </p:spPr>
      </p:pic>
    </p:spTree>
    <p:extLst>
      <p:ext uri="{BB962C8B-B14F-4D97-AF65-F5344CB8AC3E}">
        <p14:creationId xmlns:p14="http://schemas.microsoft.com/office/powerpoint/2010/main" val="956227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4902" y="640080"/>
            <a:ext cx="10585041" cy="987552"/>
          </a:xfrm>
        </p:spPr>
        <p:txBody>
          <a:bodyP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600" dirty="0" smtClean="0">
                <a:solidFill>
                  <a:srgbClr val="3B1418"/>
                </a:solidFill>
                <a:latin typeface="Arial" charset="0"/>
                <a:ea typeface="Arial" charset="0"/>
                <a:cs typeface="Arial" charset="0"/>
              </a:rPr>
              <a:t>Finally, the moment you’ve all been waiting for</a:t>
            </a:r>
            <a:r>
              <a:rPr lang="is-IS" sz="3600" dirty="0" smtClean="0">
                <a:solidFill>
                  <a:srgbClr val="3B1418"/>
                </a:solidFill>
                <a:latin typeface="Arial" charset="0"/>
                <a:ea typeface="Arial" charset="0"/>
                <a:cs typeface="Arial" charset="0"/>
              </a:rPr>
              <a:t>…</a:t>
            </a:r>
            <a:endParaRPr lang="en-US" sz="3600" dirty="0">
              <a:solidFill>
                <a:srgbClr val="3B1418"/>
              </a:solidFill>
              <a:latin typeface="Arial" charset="0"/>
              <a:ea typeface="Arial" charset="0"/>
              <a:cs typeface="Arial"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8048" y="1463040"/>
            <a:ext cx="7958747" cy="5070780"/>
          </a:xfrm>
          <a:prstGeom prst="rect">
            <a:avLst/>
          </a:prstGeom>
          <a:ln>
            <a:solidFill>
              <a:schemeClr val="tx1"/>
            </a:solidFill>
          </a:ln>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59448" b="70546"/>
          <a:stretch/>
        </p:blipFill>
        <p:spPr>
          <a:xfrm>
            <a:off x="2350448" y="1615440"/>
            <a:ext cx="5677575" cy="2627376"/>
          </a:xfrm>
          <a:prstGeom prst="rect">
            <a:avLst/>
          </a:prstGeom>
          <a:ln>
            <a:solidFill>
              <a:schemeClr val="tx1"/>
            </a:solidFill>
          </a:ln>
        </p:spPr>
      </p:pic>
    </p:spTree>
    <p:extLst>
      <p:ext uri="{BB962C8B-B14F-4D97-AF65-F5344CB8AC3E}">
        <p14:creationId xmlns:p14="http://schemas.microsoft.com/office/powerpoint/2010/main" val="1586037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TXST </a:t>
            </a:r>
            <a:r>
              <a:rPr lang="en-US" sz="4000" dirty="0" err="1" smtClean="0">
                <a:solidFill>
                  <a:srgbClr val="3B1418"/>
                </a:solidFill>
                <a:latin typeface="Arial" charset="0"/>
                <a:ea typeface="Arial" charset="0"/>
                <a:cs typeface="Arial" charset="0"/>
              </a:rPr>
              <a:t>Dataverse</a:t>
            </a:r>
            <a:r>
              <a:rPr lang="en-US" sz="4000" dirty="0" smtClean="0">
                <a:solidFill>
                  <a:srgbClr val="3B1418"/>
                </a:solidFill>
                <a:latin typeface="Arial" charset="0"/>
                <a:ea typeface="Arial" charset="0"/>
                <a:cs typeface="Arial" charset="0"/>
              </a:rPr>
              <a:t> Repository</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4" name="Text Placeholder 3"/>
          <p:cNvSpPr>
            <a:spLocks noGrp="1"/>
          </p:cNvSpPr>
          <p:nvPr>
            <p:ph type="body" sz="half" idx="2"/>
          </p:nvPr>
        </p:nvSpPr>
        <p:spPr>
          <a:xfrm>
            <a:off x="774692" y="5857654"/>
            <a:ext cx="10563775" cy="661029"/>
          </a:xfrm>
        </p:spPr>
        <p:txBody>
          <a:bodyPr>
            <a:normAutofit/>
          </a:bodyPr>
          <a:lstStyle/>
          <a:p>
            <a:r>
              <a:rPr lang="en-US" sz="2800" b="1" dirty="0" smtClean="0">
                <a:solidFill>
                  <a:srgbClr val="3B1418"/>
                </a:solidFill>
                <a:latin typeface="Arial" charset="0"/>
                <a:ea typeface="Arial" charset="0"/>
                <a:cs typeface="Arial" charset="0"/>
                <a:hlinkClick r:id="rId2"/>
              </a:rPr>
              <a:t>https://</a:t>
            </a:r>
            <a:r>
              <a:rPr lang="en-US" sz="2800" b="1" dirty="0" err="1" smtClean="0">
                <a:solidFill>
                  <a:srgbClr val="3B1418"/>
                </a:solidFill>
                <a:latin typeface="Arial" charset="0"/>
                <a:ea typeface="Arial" charset="0"/>
                <a:cs typeface="Arial" charset="0"/>
                <a:hlinkClick r:id="rId2"/>
              </a:rPr>
              <a:t>digital.library.txstate.edu</a:t>
            </a:r>
            <a:endParaRPr lang="en-US" sz="2800" b="1" dirty="0">
              <a:solidFill>
                <a:srgbClr val="3B1418"/>
              </a:solidFill>
              <a:latin typeface="Arial" charset="0"/>
              <a:ea typeface="Arial" charset="0"/>
              <a:cs typeface="Arial" charset="0"/>
            </a:endParaRPr>
          </a:p>
        </p:txBody>
      </p:sp>
      <p:sp>
        <p:nvSpPr>
          <p:cNvPr id="6" name="Content Placeholder 2"/>
          <p:cNvSpPr txBox="1">
            <a:spLocks/>
          </p:cNvSpPr>
          <p:nvPr/>
        </p:nvSpPr>
        <p:spPr>
          <a:xfrm>
            <a:off x="764174" y="1556309"/>
            <a:ext cx="10972800" cy="416977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Font typeface="Courier New" pitchFamily="49" charset="0"/>
              <a:buNone/>
            </a:pPr>
            <a:r>
              <a:rPr lang="en-US" sz="3600" dirty="0" smtClean="0">
                <a:solidFill>
                  <a:srgbClr val="3B1418"/>
                </a:solidFill>
                <a:latin typeface="Arial"/>
                <a:cs typeface="Arial"/>
              </a:rPr>
              <a:t>Benefits and Features</a:t>
            </a:r>
          </a:p>
          <a:p>
            <a:pPr lvl="2">
              <a:buFont typeface="Wingdings" charset="2"/>
              <a:buChar char="§"/>
            </a:pPr>
            <a:r>
              <a:rPr lang="en-US" sz="2800" dirty="0" smtClean="0">
                <a:solidFill>
                  <a:srgbClr val="000000"/>
                </a:solidFill>
                <a:latin typeface="Arial"/>
                <a:cs typeface="Arial"/>
              </a:rPr>
              <a:t>Meeting funder mandates</a:t>
            </a:r>
          </a:p>
          <a:p>
            <a:pPr lvl="2">
              <a:buFont typeface="Wingdings" charset="2"/>
              <a:buChar char="§"/>
            </a:pPr>
            <a:r>
              <a:rPr lang="en-US" sz="2800" dirty="0" smtClean="0">
                <a:solidFill>
                  <a:srgbClr val="000000"/>
                </a:solidFill>
                <a:latin typeface="Arial"/>
                <a:cs typeface="Arial"/>
              </a:rPr>
              <a:t>Permanent URL (</a:t>
            </a:r>
            <a:r>
              <a:rPr lang="en-US" sz="2800" dirty="0" err="1" smtClean="0">
                <a:solidFill>
                  <a:srgbClr val="000000"/>
                </a:solidFill>
                <a:latin typeface="Arial"/>
                <a:cs typeface="Arial"/>
              </a:rPr>
              <a:t>doi</a:t>
            </a:r>
            <a:r>
              <a:rPr lang="en-US" sz="2800" dirty="0" smtClean="0">
                <a:solidFill>
                  <a:srgbClr val="000000"/>
                </a:solidFill>
                <a:latin typeface="Arial"/>
                <a:cs typeface="Arial"/>
              </a:rPr>
              <a:t>)</a:t>
            </a:r>
          </a:p>
          <a:p>
            <a:pPr lvl="2">
              <a:buFont typeface="Wingdings" charset="2"/>
              <a:buChar char="§"/>
            </a:pPr>
            <a:r>
              <a:rPr lang="en-US" sz="2800" dirty="0">
                <a:solidFill>
                  <a:srgbClr val="000000"/>
                </a:solidFill>
                <a:latin typeface="Arial"/>
                <a:cs typeface="Arial"/>
              </a:rPr>
              <a:t>Organize and archive</a:t>
            </a:r>
          </a:p>
          <a:p>
            <a:pPr lvl="2">
              <a:buFont typeface="Wingdings" charset="2"/>
              <a:buChar char="§"/>
            </a:pPr>
            <a:r>
              <a:rPr lang="en-US" sz="2800" dirty="0">
                <a:solidFill>
                  <a:srgbClr val="000000"/>
                </a:solidFill>
                <a:latin typeface="Arial"/>
                <a:cs typeface="Arial"/>
              </a:rPr>
              <a:t>Increase citations and </a:t>
            </a:r>
            <a:r>
              <a:rPr lang="en-US" sz="2800" dirty="0" smtClean="0">
                <a:solidFill>
                  <a:srgbClr val="000000"/>
                </a:solidFill>
                <a:latin typeface="Arial"/>
                <a:cs typeface="Arial"/>
              </a:rPr>
              <a:t>impact </a:t>
            </a:r>
          </a:p>
          <a:p>
            <a:pPr lvl="3">
              <a:buFont typeface="Wingdings" charset="2"/>
              <a:buChar char="§"/>
            </a:pPr>
            <a:r>
              <a:rPr lang="en-US" i="1" dirty="0" smtClean="0">
                <a:solidFill>
                  <a:srgbClr val="000000"/>
                </a:solidFill>
                <a:latin typeface="Arial"/>
                <a:cs typeface="Arial"/>
              </a:rPr>
              <a:t>(receive credit for you work)</a:t>
            </a:r>
            <a:endParaRPr lang="en-US" i="1" dirty="0">
              <a:solidFill>
                <a:srgbClr val="000000"/>
              </a:solidFill>
              <a:latin typeface="Arial"/>
              <a:cs typeface="Arial"/>
            </a:endParaRPr>
          </a:p>
          <a:p>
            <a:pPr lvl="2">
              <a:buFont typeface="Wingdings" charset="2"/>
              <a:buChar char="§"/>
            </a:pPr>
            <a:r>
              <a:rPr lang="en-US" sz="2800" dirty="0">
                <a:solidFill>
                  <a:srgbClr val="000000"/>
                </a:solidFill>
                <a:latin typeface="Arial"/>
                <a:cs typeface="Arial"/>
              </a:rPr>
              <a:t>Viewable </a:t>
            </a:r>
            <a:r>
              <a:rPr lang="en-US" sz="2800" dirty="0" smtClean="0">
                <a:solidFill>
                  <a:srgbClr val="000000"/>
                </a:solidFill>
                <a:latin typeface="Arial"/>
                <a:cs typeface="Arial"/>
              </a:rPr>
              <a:t>statistics</a:t>
            </a:r>
          </a:p>
          <a:p>
            <a:pPr lvl="2">
              <a:buFont typeface="Wingdings" charset="2"/>
              <a:buChar char="§"/>
            </a:pPr>
            <a:endParaRPr lang="en-US" sz="2800" dirty="0" smtClean="0">
              <a:solidFill>
                <a:srgbClr val="000000"/>
              </a:solidFill>
              <a:latin typeface="Arial"/>
              <a:cs typeface="Aria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98867" y="665571"/>
            <a:ext cx="1727590" cy="618257"/>
          </a:xfrm>
          <a:prstGeom prst="rect">
            <a:avLst/>
          </a:prstGeom>
        </p:spPr>
      </p:pic>
    </p:spTree>
    <p:extLst>
      <p:ext uri="{BB962C8B-B14F-4D97-AF65-F5344CB8AC3E}">
        <p14:creationId xmlns:p14="http://schemas.microsoft.com/office/powerpoint/2010/main" val="566424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FAA210B-82E4-D740-A1D4-408CB6227599}" type="slidenum">
              <a:rPr lang="en-US" smtClean="0">
                <a:solidFill>
                  <a:srgbClr val="000000">
                    <a:tint val="75000"/>
                  </a:srgbClr>
                </a:solidFill>
              </a:rPr>
              <a:pPr/>
              <a:t>6</a:t>
            </a:fld>
            <a:endParaRPr lang="en-US">
              <a:solidFill>
                <a:srgbClr val="000000">
                  <a:tint val="75000"/>
                </a:srgbClr>
              </a:solidFill>
            </a:endParaRPr>
          </a:p>
        </p:txBody>
      </p:sp>
      <p:sp>
        <p:nvSpPr>
          <p:cNvPr id="3" name="Title 2"/>
          <p:cNvSpPr>
            <a:spLocks noGrp="1"/>
          </p:cNvSpPr>
          <p:nvPr>
            <p:ph type="title"/>
          </p:nvPr>
        </p:nvSpPr>
        <p:spPr/>
        <p:txBody>
          <a:bodyPr/>
          <a:lstStyle/>
          <a:p>
            <a:r>
              <a:rPr lang="en-US" dirty="0"/>
              <a:t>Data Management Plans</a:t>
            </a:r>
          </a:p>
        </p:txBody>
      </p:sp>
      <p:sp>
        <p:nvSpPr>
          <p:cNvPr id="4" name="Text Placeholder 3"/>
          <p:cNvSpPr>
            <a:spLocks noGrp="1"/>
          </p:cNvSpPr>
          <p:nvPr>
            <p:ph type="body" sz="half" idx="2"/>
          </p:nvPr>
        </p:nvSpPr>
        <p:spPr/>
        <p:txBody>
          <a:bodyPr/>
          <a:lstStyle/>
          <a:p>
            <a:endParaRPr lang="en-US" sz="2000" dirty="0"/>
          </a:p>
          <a:p>
            <a:pPr marL="342900" indent="-342900">
              <a:buFont typeface="Wingdings" panose="05000000000000000000" pitchFamily="2" charset="2"/>
              <a:buChar char="v"/>
            </a:pPr>
            <a:r>
              <a:rPr lang="en-US" sz="2400" dirty="0"/>
              <a:t>Different funders = Different requirements</a:t>
            </a:r>
          </a:p>
          <a:p>
            <a:pPr marL="342900" indent="-342900">
              <a:buFont typeface="Wingdings" panose="05000000000000000000" pitchFamily="2" charset="2"/>
              <a:buChar char="v"/>
            </a:pPr>
            <a:r>
              <a:rPr lang="en-US" sz="2400" dirty="0"/>
              <a:t>Types of data produced</a:t>
            </a:r>
          </a:p>
          <a:p>
            <a:pPr marL="342900" indent="-342900">
              <a:buFont typeface="Wingdings" panose="05000000000000000000" pitchFamily="2" charset="2"/>
              <a:buChar char="v"/>
            </a:pPr>
            <a:r>
              <a:rPr lang="en-US" sz="2400" dirty="0"/>
              <a:t>Data and metadata standards</a:t>
            </a:r>
          </a:p>
          <a:p>
            <a:pPr marL="342900" indent="-342900">
              <a:buFont typeface="Wingdings" panose="05000000000000000000" pitchFamily="2" charset="2"/>
              <a:buChar char="v"/>
            </a:pPr>
            <a:r>
              <a:rPr lang="en-US" sz="2400" dirty="0"/>
              <a:t>Policies for access</a:t>
            </a:r>
          </a:p>
          <a:p>
            <a:pPr marL="342900" indent="-342900">
              <a:buFont typeface="Wingdings" panose="05000000000000000000" pitchFamily="2" charset="2"/>
              <a:buChar char="v"/>
            </a:pPr>
            <a:r>
              <a:rPr lang="en-US" sz="2400" dirty="0"/>
              <a:t>Policies for reuse</a:t>
            </a:r>
          </a:p>
          <a:p>
            <a:pPr marL="342900" indent="-342900">
              <a:buFont typeface="Wingdings" panose="05000000000000000000" pitchFamily="2" charset="2"/>
              <a:buChar char="v"/>
            </a:pPr>
            <a:r>
              <a:rPr lang="en-US" sz="2400" dirty="0"/>
              <a:t>Plans for archiving</a:t>
            </a:r>
          </a:p>
          <a:p>
            <a:pPr marL="342900" indent="-342900">
              <a:buFont typeface="Wingdings" panose="05000000000000000000" pitchFamily="2" charset="2"/>
              <a:buChar char="v"/>
            </a:pPr>
            <a:r>
              <a:rPr lang="en-US" sz="2400" dirty="0"/>
              <a:t>Roles and responsibilities</a:t>
            </a:r>
          </a:p>
          <a:p>
            <a:endParaRPr lang="en-US" dirty="0"/>
          </a:p>
        </p:txBody>
      </p:sp>
    </p:spTree>
    <p:extLst>
      <p:ext uri="{BB962C8B-B14F-4D97-AF65-F5344CB8AC3E}">
        <p14:creationId xmlns:p14="http://schemas.microsoft.com/office/powerpoint/2010/main" val="4386847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1938527"/>
          </a:xfrm>
        </p:spPr>
        <p:txBody>
          <a:bodyPr/>
          <a:lstStyle/>
          <a:p>
            <a:r>
              <a:rPr lang="en-US" dirty="0" smtClean="0">
                <a:solidFill>
                  <a:srgbClr val="3B1418"/>
                </a:solidFill>
                <a:latin typeface="Arial" charset="0"/>
                <a:ea typeface="Arial" charset="0"/>
                <a:cs typeface="Arial" charset="0"/>
              </a:rPr>
              <a:t>Structure of </a:t>
            </a:r>
            <a:r>
              <a:rPr lang="en-US" dirty="0" err="1" smtClean="0">
                <a:solidFill>
                  <a:srgbClr val="3B1418"/>
                </a:solidFill>
                <a:latin typeface="Arial" charset="0"/>
                <a:ea typeface="Arial" charset="0"/>
                <a:cs typeface="Arial" charset="0"/>
              </a:rPr>
              <a:t>Dataverse</a:t>
            </a:r>
            <a:endParaRPr lang="en-US" dirty="0">
              <a:solidFill>
                <a:srgbClr val="3B1418"/>
              </a:solidFill>
              <a:latin typeface="Arial" charset="0"/>
              <a:ea typeface="Arial" charset="0"/>
              <a:cs typeface="Arial" charset="0"/>
            </a:endParaRPr>
          </a:p>
        </p:txBody>
      </p:sp>
    </p:spTree>
    <p:extLst>
      <p:ext uri="{BB962C8B-B14F-4D97-AF65-F5344CB8AC3E}">
        <p14:creationId xmlns:p14="http://schemas.microsoft.com/office/powerpoint/2010/main" val="1872579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4985" y="616177"/>
            <a:ext cx="7022026" cy="5766053"/>
          </a:xfrm>
          <a:prstGeom prst="rect">
            <a:avLst/>
          </a:prstGeom>
        </p:spPr>
      </p:pic>
    </p:spTree>
    <p:extLst>
      <p:ext uri="{BB962C8B-B14F-4D97-AF65-F5344CB8AC3E}">
        <p14:creationId xmlns:p14="http://schemas.microsoft.com/office/powerpoint/2010/main" val="111879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64338" y="637954"/>
            <a:ext cx="7603321" cy="5722500"/>
          </a:xfrm>
        </p:spPr>
      </p:pic>
    </p:spTree>
    <p:extLst>
      <p:ext uri="{BB962C8B-B14F-4D97-AF65-F5344CB8AC3E}">
        <p14:creationId xmlns:p14="http://schemas.microsoft.com/office/powerpoint/2010/main" val="186332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TXST </a:t>
            </a:r>
            <a:r>
              <a:rPr lang="en-US" sz="4000" dirty="0" err="1" smtClean="0">
                <a:solidFill>
                  <a:srgbClr val="3B1418"/>
                </a:solidFill>
                <a:latin typeface="Arial" charset="0"/>
                <a:ea typeface="Arial" charset="0"/>
                <a:cs typeface="Arial" charset="0"/>
              </a:rPr>
              <a:t>Dataverse</a:t>
            </a:r>
            <a:r>
              <a:rPr lang="en-US" sz="4000" dirty="0" smtClean="0">
                <a:solidFill>
                  <a:srgbClr val="3B1418"/>
                </a:solidFill>
                <a:latin typeface="Arial" charset="0"/>
                <a:ea typeface="Arial" charset="0"/>
                <a:cs typeface="Arial" charset="0"/>
              </a:rPr>
              <a:t> Repository</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4" name="Text Placeholder 3"/>
          <p:cNvSpPr>
            <a:spLocks noGrp="1"/>
          </p:cNvSpPr>
          <p:nvPr>
            <p:ph type="body" sz="half" idx="2"/>
          </p:nvPr>
        </p:nvSpPr>
        <p:spPr>
          <a:xfrm>
            <a:off x="774692" y="5857654"/>
            <a:ext cx="10563775" cy="661029"/>
          </a:xfrm>
        </p:spPr>
        <p:txBody>
          <a:bodyPr>
            <a:normAutofit/>
          </a:bodyPr>
          <a:lstStyle/>
          <a:p>
            <a:r>
              <a:rPr lang="en-US" sz="2800" b="1" dirty="0" smtClean="0">
                <a:solidFill>
                  <a:srgbClr val="3B1418"/>
                </a:solidFill>
                <a:latin typeface="Arial" charset="0"/>
                <a:ea typeface="Arial" charset="0"/>
                <a:cs typeface="Arial" charset="0"/>
                <a:hlinkClick r:id="rId2"/>
              </a:rPr>
              <a:t>https://</a:t>
            </a:r>
            <a:r>
              <a:rPr lang="en-US" sz="2800" b="1" dirty="0" err="1" smtClean="0">
                <a:solidFill>
                  <a:srgbClr val="3B1418"/>
                </a:solidFill>
                <a:latin typeface="Arial" charset="0"/>
                <a:ea typeface="Arial" charset="0"/>
                <a:cs typeface="Arial" charset="0"/>
                <a:hlinkClick r:id="rId2"/>
              </a:rPr>
              <a:t>digital.library.txstate.edu</a:t>
            </a:r>
            <a:endParaRPr lang="en-US" sz="2800" b="1" dirty="0">
              <a:solidFill>
                <a:srgbClr val="3B1418"/>
              </a:solidFill>
              <a:latin typeface="Arial" charset="0"/>
              <a:ea typeface="Arial" charset="0"/>
              <a:cs typeface="Arial" charset="0"/>
            </a:endParaRPr>
          </a:p>
        </p:txBody>
      </p:sp>
      <p:sp>
        <p:nvSpPr>
          <p:cNvPr id="6" name="Content Placeholder 2"/>
          <p:cNvSpPr txBox="1">
            <a:spLocks/>
          </p:cNvSpPr>
          <p:nvPr/>
        </p:nvSpPr>
        <p:spPr>
          <a:xfrm>
            <a:off x="764174" y="1556309"/>
            <a:ext cx="10972800" cy="416977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Font typeface="Courier New" pitchFamily="49" charset="0"/>
              <a:buNone/>
            </a:pPr>
            <a:r>
              <a:rPr lang="en-US" sz="3600" dirty="0" smtClean="0">
                <a:solidFill>
                  <a:srgbClr val="3B1418"/>
                </a:solidFill>
                <a:latin typeface="Arial"/>
                <a:cs typeface="Arial"/>
              </a:rPr>
              <a:t>Option 1: </a:t>
            </a:r>
          </a:p>
          <a:p>
            <a:pPr lvl="2"/>
            <a:r>
              <a:rPr lang="en-US" sz="3200" dirty="0" smtClean="0">
                <a:solidFill>
                  <a:srgbClr val="3B1418"/>
                </a:solidFill>
                <a:latin typeface="Arial"/>
                <a:cs typeface="Arial"/>
              </a:rPr>
              <a:t>Deposit data directly into TXST </a:t>
            </a:r>
            <a:r>
              <a:rPr lang="en-US" sz="3200" dirty="0" err="1" smtClean="0">
                <a:solidFill>
                  <a:srgbClr val="3B1418"/>
                </a:solidFill>
                <a:latin typeface="Arial"/>
                <a:cs typeface="Arial"/>
              </a:rPr>
              <a:t>Dataverse</a:t>
            </a:r>
            <a:endParaRPr lang="en-US" sz="3200" dirty="0" smtClean="0">
              <a:solidFill>
                <a:srgbClr val="3B1418"/>
              </a:solidFill>
              <a:latin typeface="Arial"/>
              <a:cs typeface="Arial"/>
            </a:endParaRPr>
          </a:p>
          <a:p>
            <a:pPr lvl="2"/>
            <a:endParaRPr lang="en-US" sz="3200" dirty="0">
              <a:solidFill>
                <a:srgbClr val="3B1418"/>
              </a:solidFill>
              <a:latin typeface="Arial"/>
              <a:cs typeface="Arial"/>
            </a:endParaRPr>
          </a:p>
          <a:p>
            <a:pPr marL="457200" lvl="1" indent="0">
              <a:spcBef>
                <a:spcPts val="0"/>
              </a:spcBef>
              <a:buNone/>
            </a:pPr>
            <a:r>
              <a:rPr lang="en-US" sz="3600" dirty="0">
                <a:solidFill>
                  <a:srgbClr val="3B1418"/>
                </a:solidFill>
                <a:latin typeface="Arial"/>
                <a:cs typeface="Arial"/>
              </a:rPr>
              <a:t>Option </a:t>
            </a:r>
            <a:r>
              <a:rPr lang="en-US" sz="3600" dirty="0" smtClean="0">
                <a:solidFill>
                  <a:srgbClr val="3B1418"/>
                </a:solidFill>
                <a:latin typeface="Arial"/>
                <a:cs typeface="Arial"/>
              </a:rPr>
              <a:t>2:</a:t>
            </a:r>
          </a:p>
          <a:p>
            <a:pPr lvl="2">
              <a:spcBef>
                <a:spcPts val="0"/>
              </a:spcBef>
            </a:pPr>
            <a:r>
              <a:rPr lang="en-US" sz="3200" dirty="0" smtClean="0">
                <a:solidFill>
                  <a:srgbClr val="3B1418"/>
                </a:solidFill>
                <a:latin typeface="Arial"/>
                <a:cs typeface="Arial"/>
              </a:rPr>
              <a:t>Create a ‘</a:t>
            </a:r>
            <a:r>
              <a:rPr lang="en-US" sz="3200" dirty="0" err="1" smtClean="0">
                <a:solidFill>
                  <a:srgbClr val="3B1418"/>
                </a:solidFill>
                <a:latin typeface="Arial"/>
                <a:cs typeface="Arial"/>
              </a:rPr>
              <a:t>dataverse</a:t>
            </a:r>
            <a:r>
              <a:rPr lang="en-US" sz="3200" dirty="0" smtClean="0">
                <a:solidFill>
                  <a:srgbClr val="3B1418"/>
                </a:solidFill>
                <a:latin typeface="Arial"/>
                <a:cs typeface="Arial"/>
              </a:rPr>
              <a:t>’ inside the TXST </a:t>
            </a:r>
            <a:r>
              <a:rPr lang="en-US" sz="3200" dirty="0" err="1" smtClean="0">
                <a:solidFill>
                  <a:srgbClr val="3B1418"/>
                </a:solidFill>
                <a:latin typeface="Arial"/>
                <a:cs typeface="Arial"/>
              </a:rPr>
              <a:t>Dataverse</a:t>
            </a:r>
            <a:r>
              <a:rPr lang="en-US" sz="3200" dirty="0" smtClean="0">
                <a:solidFill>
                  <a:srgbClr val="3B1418"/>
                </a:solidFill>
                <a:latin typeface="Arial"/>
                <a:cs typeface="Arial"/>
              </a:rPr>
              <a:t> and deposit all your data </a:t>
            </a:r>
          </a:p>
          <a:p>
            <a:pPr lvl="3">
              <a:spcBef>
                <a:spcPts val="0"/>
              </a:spcBef>
            </a:pPr>
            <a:r>
              <a:rPr lang="en-US" sz="2800" dirty="0" smtClean="0">
                <a:solidFill>
                  <a:srgbClr val="3B1418"/>
                </a:solidFill>
                <a:latin typeface="Arial"/>
                <a:cs typeface="Arial"/>
              </a:rPr>
              <a:t>(e.g., research project, grant, department, group, etc.)</a:t>
            </a:r>
            <a:endParaRPr lang="en-US" sz="2800" dirty="0">
              <a:solidFill>
                <a:srgbClr val="3B1418"/>
              </a:solidFill>
              <a:latin typeface="Arial"/>
              <a:cs typeface="Arial"/>
            </a:endParaRPr>
          </a:p>
          <a:p>
            <a:pPr marL="400050" lvl="1" indent="0">
              <a:buNone/>
            </a:pPr>
            <a:endParaRPr lang="en-US" sz="2000" dirty="0" smtClean="0">
              <a:solidFill>
                <a:srgbClr val="000000"/>
              </a:solidFill>
              <a:latin typeface="Arial"/>
              <a:cs typeface="Arial"/>
            </a:endParaRPr>
          </a:p>
          <a:p>
            <a:pPr lvl="2">
              <a:buFont typeface="Wingdings" charset="2"/>
              <a:buChar char="§"/>
            </a:pPr>
            <a:endParaRPr lang="en-US" sz="2800" dirty="0" smtClean="0">
              <a:solidFill>
                <a:srgbClr val="000000"/>
              </a:solidFill>
              <a:latin typeface="Arial"/>
              <a:cs typeface="Aria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98867" y="665571"/>
            <a:ext cx="1727590" cy="618257"/>
          </a:xfrm>
          <a:prstGeom prst="rect">
            <a:avLst/>
          </a:prstGeom>
        </p:spPr>
      </p:pic>
    </p:spTree>
    <p:extLst>
      <p:ext uri="{BB962C8B-B14F-4D97-AF65-F5344CB8AC3E}">
        <p14:creationId xmlns:p14="http://schemas.microsoft.com/office/powerpoint/2010/main" val="136601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8140" y="503903"/>
            <a:ext cx="8939624" cy="5695729"/>
          </a:xfrm>
          <a:prstGeom prst="rect">
            <a:avLst/>
          </a:prstGeom>
        </p:spPr>
      </p:pic>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5561" t="35676" r="73368" b="46344"/>
          <a:stretch/>
        </p:blipFill>
        <p:spPr>
          <a:xfrm>
            <a:off x="2157983" y="2395728"/>
            <a:ext cx="3229139" cy="1755648"/>
          </a:xfrm>
          <a:prstGeom prst="rect">
            <a:avLst/>
          </a:prstGeom>
          <a:ln>
            <a:solidFill>
              <a:schemeClr val="tx1"/>
            </a:solidFill>
          </a:ln>
        </p:spPr>
      </p:pic>
    </p:spTree>
    <p:extLst>
      <p:ext uri="{BB962C8B-B14F-4D97-AF65-F5344CB8AC3E}">
        <p14:creationId xmlns:p14="http://schemas.microsoft.com/office/powerpoint/2010/main" val="1887021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0307" y="669765"/>
            <a:ext cx="9602522" cy="5624710"/>
          </a:xfrm>
          <a:prstGeom prst="rect">
            <a:avLst/>
          </a:prstGeom>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492" r="34729" b="81725"/>
          <a:stretch/>
        </p:blipFill>
        <p:spPr>
          <a:xfrm>
            <a:off x="1446026" y="822165"/>
            <a:ext cx="7898159" cy="1325612"/>
          </a:xfrm>
          <a:prstGeom prst="rect">
            <a:avLst/>
          </a:prstGeom>
          <a:ln>
            <a:solidFill>
              <a:schemeClr val="tx1"/>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050" t="28483" r="76582" b="20857"/>
          <a:stretch/>
        </p:blipFill>
        <p:spPr>
          <a:xfrm>
            <a:off x="1446027" y="1701209"/>
            <a:ext cx="3232297" cy="4288396"/>
          </a:xfrm>
          <a:prstGeom prst="rect">
            <a:avLst/>
          </a:prstGeom>
          <a:ln>
            <a:solidFill>
              <a:schemeClr val="tx1"/>
            </a:solidFill>
          </a:ln>
        </p:spPr>
      </p:pic>
    </p:spTree>
    <p:extLst>
      <p:ext uri="{BB962C8B-B14F-4D97-AF65-F5344CB8AC3E}">
        <p14:creationId xmlns:p14="http://schemas.microsoft.com/office/powerpoint/2010/main" val="1247027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1938527"/>
          </a:xfrm>
        </p:spPr>
        <p:txBody>
          <a:bodyPr/>
          <a:lstStyle/>
          <a:p>
            <a:r>
              <a:rPr lang="en-US" dirty="0" smtClean="0">
                <a:solidFill>
                  <a:srgbClr val="3B1418"/>
                </a:solidFill>
                <a:latin typeface="Arial" charset="0"/>
                <a:ea typeface="Arial" charset="0"/>
                <a:cs typeface="Arial" charset="0"/>
              </a:rPr>
              <a:t>A Look Around </a:t>
            </a:r>
            <a:r>
              <a:rPr lang="en-US" dirty="0" err="1" smtClean="0">
                <a:solidFill>
                  <a:srgbClr val="3B1418"/>
                </a:solidFill>
                <a:latin typeface="Arial" charset="0"/>
                <a:ea typeface="Arial" charset="0"/>
                <a:cs typeface="Arial" charset="0"/>
              </a:rPr>
              <a:t>Dataverse</a:t>
            </a:r>
            <a:endParaRPr lang="en-US" dirty="0">
              <a:solidFill>
                <a:srgbClr val="3B1418"/>
              </a:solidFill>
              <a:latin typeface="Arial" charset="0"/>
              <a:ea typeface="Arial" charset="0"/>
              <a:cs typeface="Arial" charset="0"/>
            </a:endParaRPr>
          </a:p>
        </p:txBody>
      </p:sp>
    </p:spTree>
    <p:extLst>
      <p:ext uri="{BB962C8B-B14F-4D97-AF65-F5344CB8AC3E}">
        <p14:creationId xmlns:p14="http://schemas.microsoft.com/office/powerpoint/2010/main" val="725846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TXST </a:t>
            </a:r>
            <a:r>
              <a:rPr lang="en-US" sz="4000" dirty="0" err="1" smtClean="0">
                <a:solidFill>
                  <a:srgbClr val="3B1418"/>
                </a:solidFill>
                <a:latin typeface="Arial" charset="0"/>
                <a:ea typeface="Arial" charset="0"/>
                <a:cs typeface="Arial" charset="0"/>
              </a:rPr>
              <a:t>Dataverse</a:t>
            </a:r>
            <a:r>
              <a:rPr lang="en-US" sz="4000" dirty="0" smtClean="0">
                <a:solidFill>
                  <a:srgbClr val="3B1418"/>
                </a:solidFill>
                <a:latin typeface="Arial" charset="0"/>
                <a:ea typeface="Arial" charset="0"/>
                <a:cs typeface="Arial" charset="0"/>
              </a:rPr>
              <a:t> Repository</a:t>
            </a:r>
            <a:endParaRPr lang="en-US" sz="4000" dirty="0">
              <a:solidFill>
                <a:srgbClr val="3B1418"/>
              </a:solidFill>
              <a:latin typeface="Arial" charset="0"/>
              <a:ea typeface="Arial" charset="0"/>
              <a:cs typeface="Arial" charset="0"/>
            </a:endParaRPr>
          </a:p>
        </p:txBody>
      </p:sp>
      <p:sp>
        <p:nvSpPr>
          <p:cNvPr id="4" name="Text Placeholder 3"/>
          <p:cNvSpPr>
            <a:spLocks noGrp="1"/>
          </p:cNvSpPr>
          <p:nvPr>
            <p:ph type="body" sz="half" idx="2"/>
          </p:nvPr>
        </p:nvSpPr>
        <p:spPr>
          <a:xfrm>
            <a:off x="774692" y="5857654"/>
            <a:ext cx="10563775" cy="661029"/>
          </a:xfrm>
        </p:spPr>
        <p:txBody>
          <a:bodyPr>
            <a:normAutofit/>
          </a:bodyPr>
          <a:lstStyle/>
          <a:p>
            <a:r>
              <a:rPr lang="en-US" sz="2800" b="1" dirty="0">
                <a:solidFill>
                  <a:srgbClr val="3B1418"/>
                </a:solidFill>
                <a:latin typeface="Arial" charset="0"/>
                <a:ea typeface="Arial" charset="0"/>
                <a:cs typeface="Arial" charset="0"/>
                <a:hlinkClick r:id="rId2"/>
              </a:rPr>
              <a:t>https://dataverse.tdl.org/dataverse/txstate</a:t>
            </a:r>
            <a:endParaRPr lang="en-US" sz="2800" b="1" dirty="0">
              <a:solidFill>
                <a:srgbClr val="3B1418"/>
              </a:solidFill>
              <a:latin typeface="Arial" charset="0"/>
              <a:ea typeface="Arial" charset="0"/>
              <a:cs typeface="Arial"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98867" y="665571"/>
            <a:ext cx="1727590" cy="61825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3189" y="1535862"/>
            <a:ext cx="6414768" cy="4087060"/>
          </a:xfrm>
          <a:prstGeom prst="rect">
            <a:avLst/>
          </a:prstGeom>
          <a:ln>
            <a:solidFill>
              <a:schemeClr val="tx1"/>
            </a:solidFill>
          </a:ln>
        </p:spPr>
      </p:pic>
    </p:spTree>
    <p:extLst>
      <p:ext uri="{BB962C8B-B14F-4D97-AF65-F5344CB8AC3E}">
        <p14:creationId xmlns:p14="http://schemas.microsoft.com/office/powerpoint/2010/main" val="400503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3584" y="114145"/>
            <a:ext cx="9454895" cy="6543564"/>
          </a:xfrm>
          <a:prstGeom prst="rect">
            <a:avLst/>
          </a:prstGeom>
          <a:ln>
            <a:solidFill>
              <a:schemeClr val="tx1"/>
            </a:solidFill>
          </a:ln>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644" t="34775" r="74532" b="47338"/>
          <a:stretch/>
        </p:blipFill>
        <p:spPr>
          <a:xfrm>
            <a:off x="1463041" y="1993392"/>
            <a:ext cx="2933510" cy="1591056"/>
          </a:xfrm>
          <a:prstGeom prst="rect">
            <a:avLst/>
          </a:prstGeom>
          <a:ln>
            <a:solidFill>
              <a:schemeClr val="tx1"/>
            </a:solidFill>
          </a:ln>
        </p:spPr>
      </p:pic>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2451" t="50705" r="75306" b="37836"/>
          <a:stretch/>
        </p:blipFill>
        <p:spPr>
          <a:xfrm>
            <a:off x="1645920" y="3365429"/>
            <a:ext cx="3282917" cy="1170433"/>
          </a:xfrm>
          <a:prstGeom prst="rect">
            <a:avLst/>
          </a:prstGeom>
          <a:ln>
            <a:solidFill>
              <a:schemeClr val="tx1"/>
            </a:solidFill>
          </a:ln>
        </p:spPr>
      </p:pic>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l="2644" t="62164" r="74919" b="20576"/>
          <a:stretch/>
        </p:blipFill>
        <p:spPr>
          <a:xfrm>
            <a:off x="1973090" y="4334256"/>
            <a:ext cx="2955747" cy="1573643"/>
          </a:xfrm>
          <a:prstGeom prst="rect">
            <a:avLst/>
          </a:prstGeom>
          <a:ln>
            <a:solidFill>
              <a:schemeClr val="tx1"/>
            </a:solidFill>
          </a:ln>
        </p:spPr>
      </p:pic>
    </p:spTree>
    <p:extLst>
      <p:ext uri="{BB962C8B-B14F-4D97-AF65-F5344CB8AC3E}">
        <p14:creationId xmlns:p14="http://schemas.microsoft.com/office/powerpoint/2010/main" val="67417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3584" y="114145"/>
            <a:ext cx="9454895" cy="6543564"/>
          </a:xfrm>
          <a:prstGeom prst="rect">
            <a:avLst/>
          </a:prstGeom>
          <a:ln>
            <a:solidFill>
              <a:schemeClr val="tx1"/>
            </a:solidFill>
          </a:ln>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24694" t="24713" r="11863" b="57959"/>
          <a:stretch/>
        </p:blipFill>
        <p:spPr>
          <a:xfrm>
            <a:off x="2434079" y="1502263"/>
            <a:ext cx="9233666" cy="1745390"/>
          </a:xfrm>
          <a:prstGeom prst="rect">
            <a:avLst/>
          </a:prstGeom>
          <a:ln>
            <a:solidFill>
              <a:schemeClr val="tx1"/>
            </a:solidFill>
          </a:ln>
        </p:spPr>
      </p:pic>
    </p:spTree>
    <p:extLst>
      <p:ext uri="{BB962C8B-B14F-4D97-AF65-F5344CB8AC3E}">
        <p14:creationId xmlns:p14="http://schemas.microsoft.com/office/powerpoint/2010/main" val="442642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6DB3D0-6905-4E07-8B9A-43175CE7B11E}"/>
              </a:ext>
            </a:extLst>
          </p:cNvPr>
          <p:cNvSpPr>
            <a:spLocks noGrp="1"/>
          </p:cNvSpPr>
          <p:nvPr>
            <p:ph type="title"/>
          </p:nvPr>
        </p:nvSpPr>
        <p:spPr/>
        <p:txBody>
          <a:bodyPr/>
          <a:lstStyle/>
          <a:p>
            <a:r>
              <a:rPr lang="en-US" dirty="0"/>
              <a:t>Data Management Planning </a:t>
            </a:r>
            <a:br>
              <a:rPr lang="en-US" dirty="0"/>
            </a:br>
            <a:r>
              <a:rPr lang="en-US" dirty="0"/>
              <a:t>and Data Curation</a:t>
            </a:r>
          </a:p>
        </p:txBody>
      </p:sp>
      <p:sp>
        <p:nvSpPr>
          <p:cNvPr id="3" name="Slide Number Placeholder 2">
            <a:extLst>
              <a:ext uri="{FF2B5EF4-FFF2-40B4-BE49-F238E27FC236}">
                <a16:creationId xmlns:a16="http://schemas.microsoft.com/office/drawing/2014/main" xmlns="" id="{AE28A953-E1C0-4F78-893A-8B36EC89E3E7}"/>
              </a:ext>
            </a:extLst>
          </p:cNvPr>
          <p:cNvSpPr>
            <a:spLocks noGrp="1"/>
          </p:cNvSpPr>
          <p:nvPr>
            <p:ph type="sldNum" sz="quarter" idx="10"/>
          </p:nvPr>
        </p:nvSpPr>
        <p:spPr/>
        <p:txBody>
          <a:bodyPr/>
          <a:lstStyle/>
          <a:p>
            <a:fld id="{1FAA210B-82E4-D740-A1D4-408CB6227599}" type="slidenum">
              <a:rPr lang="en-US" smtClean="0">
                <a:solidFill>
                  <a:srgbClr val="000000">
                    <a:tint val="75000"/>
                  </a:srgbClr>
                </a:solidFill>
              </a:rPr>
              <a:pPr/>
              <a:t>7</a:t>
            </a:fld>
            <a:endParaRPr lang="en-US">
              <a:solidFill>
                <a:srgbClr val="000000">
                  <a:tint val="75000"/>
                </a:srgbClr>
              </a:solidFill>
            </a:endParaRPr>
          </a:p>
        </p:txBody>
      </p:sp>
      <p:pic>
        <p:nvPicPr>
          <p:cNvPr id="6" name="Picture 5">
            <a:hlinkClick r:id="rId3"/>
            <a:extLst>
              <a:ext uri="{FF2B5EF4-FFF2-40B4-BE49-F238E27FC236}">
                <a16:creationId xmlns:a16="http://schemas.microsoft.com/office/drawing/2014/main" xmlns="" id="{4F7977DF-D843-43F9-BDA4-F507BD47E199}"/>
              </a:ext>
            </a:extLst>
          </p:cNvPr>
          <p:cNvPicPr>
            <a:picLocks noChangeAspect="1"/>
          </p:cNvPicPr>
          <p:nvPr/>
        </p:nvPicPr>
        <p:blipFill>
          <a:blip r:embed="rId4"/>
          <a:stretch>
            <a:fillRect/>
          </a:stretch>
        </p:blipFill>
        <p:spPr>
          <a:xfrm>
            <a:off x="3383705" y="1790700"/>
            <a:ext cx="6643790" cy="4672758"/>
          </a:xfrm>
          <a:prstGeom prst="rect">
            <a:avLst/>
          </a:prstGeom>
        </p:spPr>
      </p:pic>
    </p:spTree>
    <p:extLst>
      <p:ext uri="{BB962C8B-B14F-4D97-AF65-F5344CB8AC3E}">
        <p14:creationId xmlns:p14="http://schemas.microsoft.com/office/powerpoint/2010/main" val="234523131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7391" y="114145"/>
            <a:ext cx="9267280" cy="6543564"/>
          </a:xfrm>
          <a:prstGeom prst="rect">
            <a:avLst/>
          </a:prstGeom>
          <a:ln>
            <a:solidFill>
              <a:schemeClr val="tx1"/>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079" t="23594" r="5566" b="66344"/>
          <a:stretch/>
        </p:blipFill>
        <p:spPr>
          <a:xfrm>
            <a:off x="1682496" y="1810511"/>
            <a:ext cx="9985246" cy="768097"/>
          </a:xfrm>
          <a:prstGeom prst="rect">
            <a:avLst/>
          </a:prstGeom>
          <a:ln>
            <a:solidFill>
              <a:schemeClr val="tx1"/>
            </a:solidFill>
          </a:ln>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2080" t="35334" r="8328" b="43985"/>
          <a:stretch/>
        </p:blipFill>
        <p:spPr>
          <a:xfrm>
            <a:off x="1819654" y="2588189"/>
            <a:ext cx="9478158" cy="1544899"/>
          </a:xfrm>
          <a:prstGeom prst="rect">
            <a:avLst/>
          </a:prstGeom>
          <a:ln>
            <a:solidFill>
              <a:schemeClr val="tx1"/>
            </a:solidFill>
          </a:ln>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079" t="56573" r="51151" b="32806"/>
          <a:stretch/>
        </p:blipFill>
        <p:spPr>
          <a:xfrm>
            <a:off x="2068486" y="3822192"/>
            <a:ext cx="6789265" cy="1088574"/>
          </a:xfrm>
          <a:prstGeom prst="rect">
            <a:avLst/>
          </a:prstGeom>
          <a:ln>
            <a:solidFill>
              <a:schemeClr val="tx1"/>
            </a:solidFill>
          </a:ln>
        </p:spPr>
      </p:pic>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6244" t="76976" r="5764" b="4857"/>
          <a:stretch/>
        </p:blipFill>
        <p:spPr>
          <a:xfrm>
            <a:off x="1519845" y="4910766"/>
            <a:ext cx="9452955" cy="1378002"/>
          </a:xfrm>
          <a:prstGeom prst="rect">
            <a:avLst/>
          </a:prstGeom>
          <a:ln>
            <a:solidFill>
              <a:schemeClr val="tx1"/>
            </a:solidFill>
          </a:ln>
        </p:spPr>
      </p:pic>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l="82093" t="86895" r="5764" b="4857"/>
          <a:stretch/>
        </p:blipFill>
        <p:spPr>
          <a:xfrm>
            <a:off x="9271958" y="4967363"/>
            <a:ext cx="2093491" cy="1003917"/>
          </a:xfrm>
          <a:prstGeom prst="rect">
            <a:avLst/>
          </a:prstGeom>
          <a:ln>
            <a:solidFill>
              <a:schemeClr val="tx1"/>
            </a:solidFill>
          </a:ln>
        </p:spPr>
      </p:pic>
    </p:spTree>
    <p:extLst>
      <p:ext uri="{BB962C8B-B14F-4D97-AF65-F5344CB8AC3E}">
        <p14:creationId xmlns:p14="http://schemas.microsoft.com/office/powerpoint/2010/main" val="470307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1938527"/>
          </a:xfrm>
        </p:spPr>
        <p:txBody>
          <a:bodyPr/>
          <a:lstStyle/>
          <a:p>
            <a:r>
              <a:rPr lang="en-US" dirty="0" smtClean="0">
                <a:solidFill>
                  <a:srgbClr val="3B1418"/>
                </a:solidFill>
                <a:latin typeface="Arial" charset="0"/>
                <a:ea typeface="Arial" charset="0"/>
                <a:cs typeface="Arial" charset="0"/>
              </a:rPr>
              <a:t>Submitting Your Data</a:t>
            </a:r>
            <a:endParaRPr lang="en-US" dirty="0">
              <a:solidFill>
                <a:srgbClr val="3B1418"/>
              </a:solidFill>
              <a:latin typeface="Arial" charset="0"/>
              <a:ea typeface="Arial" charset="0"/>
              <a:cs typeface="Arial" charset="0"/>
            </a:endParaRPr>
          </a:p>
        </p:txBody>
      </p:sp>
    </p:spTree>
    <p:extLst>
      <p:ext uri="{BB962C8B-B14F-4D97-AF65-F5344CB8AC3E}">
        <p14:creationId xmlns:p14="http://schemas.microsoft.com/office/powerpoint/2010/main" val="1941009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7391" y="705684"/>
            <a:ext cx="9267280" cy="5360485"/>
          </a:xfrm>
          <a:prstGeom prst="rect">
            <a:avLst/>
          </a:prstGeom>
          <a:ln>
            <a:solidFill>
              <a:schemeClr val="tx1"/>
            </a:solidFill>
          </a:ln>
        </p:spPr>
      </p:pic>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78055" t="710" r="14446" b="91785"/>
          <a:stretch/>
        </p:blipFill>
        <p:spPr>
          <a:xfrm>
            <a:off x="8156448" y="841248"/>
            <a:ext cx="1920240" cy="1111715"/>
          </a:xfrm>
          <a:prstGeom prst="rect">
            <a:avLst/>
          </a:prstGeom>
          <a:ln>
            <a:solidFill>
              <a:schemeClr val="tx1"/>
            </a:solidFill>
          </a:ln>
        </p:spPr>
      </p:pic>
    </p:spTree>
    <p:extLst>
      <p:ext uri="{BB962C8B-B14F-4D97-AF65-F5344CB8AC3E}">
        <p14:creationId xmlns:p14="http://schemas.microsoft.com/office/powerpoint/2010/main" val="376555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7391" y="911992"/>
            <a:ext cx="9267280" cy="4947869"/>
          </a:xfrm>
          <a:prstGeom prst="rect">
            <a:avLst/>
          </a:prstGeom>
          <a:ln>
            <a:solidFill>
              <a:schemeClr val="tx1"/>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44310" t="44279" r="37140" b="20977"/>
          <a:stretch/>
        </p:blipFill>
        <p:spPr>
          <a:xfrm>
            <a:off x="5413247" y="2980945"/>
            <a:ext cx="2542033" cy="2542032"/>
          </a:xfrm>
          <a:prstGeom prst="rect">
            <a:avLst/>
          </a:prstGeom>
          <a:ln>
            <a:solidFill>
              <a:schemeClr val="tx1"/>
            </a:solidFill>
          </a:ln>
        </p:spPr>
      </p:pic>
    </p:spTree>
    <p:extLst>
      <p:ext uri="{BB962C8B-B14F-4D97-AF65-F5344CB8AC3E}">
        <p14:creationId xmlns:p14="http://schemas.microsoft.com/office/powerpoint/2010/main" val="1736031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1162" y="865742"/>
            <a:ext cx="7736060" cy="5027343"/>
          </a:xfrm>
          <a:prstGeom prst="rect">
            <a:avLst/>
          </a:prstGeom>
          <a:ln>
            <a:solidFill>
              <a:schemeClr val="tx1"/>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76688" t="59050" r="5819" b="24944"/>
          <a:stretch/>
        </p:blipFill>
        <p:spPr>
          <a:xfrm>
            <a:off x="7516368" y="3621025"/>
            <a:ext cx="2212848" cy="1315746"/>
          </a:xfrm>
          <a:prstGeom prst="rect">
            <a:avLst/>
          </a:prstGeom>
          <a:ln>
            <a:solidFill>
              <a:schemeClr val="tx1"/>
            </a:solidFill>
          </a:ln>
        </p:spPr>
      </p:pic>
    </p:spTree>
    <p:extLst>
      <p:ext uri="{BB962C8B-B14F-4D97-AF65-F5344CB8AC3E}">
        <p14:creationId xmlns:p14="http://schemas.microsoft.com/office/powerpoint/2010/main" val="516672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8880" y="621146"/>
            <a:ext cx="7531652" cy="5418243"/>
          </a:xfrm>
          <a:prstGeom prst="rect">
            <a:avLst/>
          </a:prstGeom>
          <a:ln>
            <a:solidFill>
              <a:schemeClr val="tx1"/>
            </a:solidFill>
          </a:ln>
        </p:spPr>
      </p:pic>
    </p:spTree>
    <p:extLst>
      <p:ext uri="{BB962C8B-B14F-4D97-AF65-F5344CB8AC3E}">
        <p14:creationId xmlns:p14="http://schemas.microsoft.com/office/powerpoint/2010/main" val="1233805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Describe Your Data</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smtClean="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2" name="TextBox 1"/>
          <p:cNvSpPr txBox="1"/>
          <p:nvPr/>
        </p:nvSpPr>
        <p:spPr>
          <a:xfrm>
            <a:off x="958054" y="1707340"/>
            <a:ext cx="4956890" cy="3108543"/>
          </a:xfrm>
          <a:prstGeom prst="rect">
            <a:avLst/>
          </a:prstGeom>
          <a:noFill/>
        </p:spPr>
        <p:txBody>
          <a:bodyPr wrap="square" rtlCol="0">
            <a:spAutoFit/>
          </a:bodyPr>
          <a:lstStyle/>
          <a:p>
            <a:pPr marL="342900" indent="-342900">
              <a:buFont typeface="Arial" charset="0"/>
              <a:buChar char="•"/>
            </a:pPr>
            <a:r>
              <a:rPr lang="en-US" sz="2800" dirty="0" smtClean="0">
                <a:latin typeface="Arial" charset="0"/>
                <a:ea typeface="Arial" charset="0"/>
                <a:cs typeface="Arial" charset="0"/>
              </a:rPr>
              <a:t>Ensure reusability</a:t>
            </a:r>
          </a:p>
          <a:p>
            <a:pPr marL="342900" indent="-342900">
              <a:buFont typeface="Arial" charset="0"/>
              <a:buChar char="•"/>
            </a:pPr>
            <a:endParaRPr lang="en-US" sz="2800" dirty="0">
              <a:latin typeface="Arial" charset="0"/>
              <a:ea typeface="Arial" charset="0"/>
              <a:cs typeface="Arial" charset="0"/>
            </a:endParaRPr>
          </a:p>
          <a:p>
            <a:pPr marL="342900" indent="-342900">
              <a:buFont typeface="Arial" charset="0"/>
              <a:buChar char="•"/>
            </a:pPr>
            <a:r>
              <a:rPr lang="en-US" sz="2800" dirty="0" smtClean="0">
                <a:latin typeface="Arial" charset="0"/>
                <a:ea typeface="Arial" charset="0"/>
                <a:cs typeface="Arial" charset="0"/>
              </a:rPr>
              <a:t>Metadata helps</a:t>
            </a:r>
          </a:p>
          <a:p>
            <a:pPr marL="342900" indent="-342900">
              <a:buFont typeface="Arial" charset="0"/>
              <a:buChar char="•"/>
            </a:pPr>
            <a:endParaRPr lang="en-US" sz="2800" dirty="0">
              <a:latin typeface="Arial" charset="0"/>
              <a:ea typeface="Arial" charset="0"/>
              <a:cs typeface="Arial" charset="0"/>
            </a:endParaRPr>
          </a:p>
          <a:p>
            <a:pPr marL="342900" indent="-342900">
              <a:buFont typeface="Arial" charset="0"/>
              <a:buChar char="•"/>
            </a:pPr>
            <a:r>
              <a:rPr lang="en-US" sz="2800" dirty="0" smtClean="0">
                <a:latin typeface="Arial" charset="0"/>
                <a:ea typeface="Arial" charset="0"/>
                <a:cs typeface="Arial" charset="0"/>
              </a:rPr>
              <a:t>Consider your Discipline</a:t>
            </a:r>
          </a:p>
          <a:p>
            <a:pPr marL="342900" indent="-342900">
              <a:buFont typeface="Arial" charset="0"/>
              <a:buChar char="•"/>
            </a:pPr>
            <a:endParaRPr lang="en-US" sz="2800" dirty="0">
              <a:latin typeface="Arial" charset="0"/>
              <a:ea typeface="Arial" charset="0"/>
              <a:cs typeface="Arial" charset="0"/>
            </a:endParaRPr>
          </a:p>
          <a:p>
            <a:pPr marL="342900" indent="-342900">
              <a:buFont typeface="Arial" charset="0"/>
              <a:buChar char="•"/>
            </a:pPr>
            <a:r>
              <a:rPr lang="en-US" sz="2800" dirty="0" smtClean="0">
                <a:latin typeface="Arial" charset="0"/>
                <a:ea typeface="Arial" charset="0"/>
                <a:cs typeface="Arial" charset="0"/>
              </a:rPr>
              <a:t>ReadMe (.txt) file</a:t>
            </a:r>
          </a:p>
        </p:txBody>
      </p:sp>
    </p:spTree>
    <p:extLst>
      <p:ext uri="{BB962C8B-B14F-4D97-AF65-F5344CB8AC3E}">
        <p14:creationId xmlns:p14="http://schemas.microsoft.com/office/powerpoint/2010/main" val="99989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54" y="665571"/>
            <a:ext cx="10585041" cy="519208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solidFill>
                  <a:srgbClr val="3B1418"/>
                </a:solidFill>
                <a:latin typeface="Arial" charset="0"/>
                <a:ea typeface="Arial" charset="0"/>
                <a:cs typeface="Arial" charset="0"/>
              </a:rPr>
              <a:t>TXST </a:t>
            </a:r>
            <a:r>
              <a:rPr lang="en-US" sz="4000" dirty="0" err="1" smtClean="0">
                <a:solidFill>
                  <a:srgbClr val="3B1418"/>
                </a:solidFill>
                <a:latin typeface="Arial" charset="0"/>
                <a:ea typeface="Arial" charset="0"/>
                <a:cs typeface="Arial" charset="0"/>
              </a:rPr>
              <a:t>Dataverse</a:t>
            </a:r>
            <a:r>
              <a:rPr lang="en-US" sz="4000" dirty="0" smtClean="0">
                <a:solidFill>
                  <a:srgbClr val="3B1418"/>
                </a:solidFill>
                <a:latin typeface="Arial" charset="0"/>
                <a:ea typeface="Arial" charset="0"/>
                <a:cs typeface="Arial" charset="0"/>
              </a:rPr>
              <a:t> Repository</a:t>
            </a:r>
          </a:p>
          <a:p>
            <a:pPr>
              <a:spcBef>
                <a:spcPts val="0"/>
              </a:spcBef>
              <a:defRPr/>
            </a:pPr>
            <a:endParaRPr lang="en-US" dirty="0">
              <a:solidFill>
                <a:srgbClr val="3B1418"/>
              </a:solidFill>
              <a:latin typeface="Arial" charset="0"/>
              <a:ea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4000" dirty="0">
              <a:solidFill>
                <a:srgbClr val="3B1418"/>
              </a:solidFill>
              <a:latin typeface="Arial" charset="0"/>
              <a:ea typeface="Arial" charset="0"/>
              <a:cs typeface="Arial" charset="0"/>
            </a:endParaRPr>
          </a:p>
        </p:txBody>
      </p:sp>
      <p:sp>
        <p:nvSpPr>
          <p:cNvPr id="4" name="Text Placeholder 3"/>
          <p:cNvSpPr>
            <a:spLocks noGrp="1"/>
          </p:cNvSpPr>
          <p:nvPr>
            <p:ph type="body" sz="half" idx="2"/>
          </p:nvPr>
        </p:nvSpPr>
        <p:spPr>
          <a:xfrm>
            <a:off x="774692" y="5857654"/>
            <a:ext cx="10563775" cy="661029"/>
          </a:xfrm>
        </p:spPr>
        <p:txBody>
          <a:bodyPr>
            <a:normAutofit/>
          </a:bodyPr>
          <a:lstStyle/>
          <a:p>
            <a:r>
              <a:rPr lang="en-US" sz="2800" b="1" dirty="0" smtClean="0">
                <a:solidFill>
                  <a:srgbClr val="3B1418"/>
                </a:solidFill>
                <a:latin typeface="Arial" charset="0"/>
                <a:ea typeface="Arial" charset="0"/>
                <a:cs typeface="Arial" charset="0"/>
                <a:hlinkClick r:id="rId2"/>
              </a:rPr>
              <a:t>https://</a:t>
            </a:r>
            <a:r>
              <a:rPr lang="en-US" sz="2800" b="1" dirty="0" err="1" smtClean="0">
                <a:solidFill>
                  <a:srgbClr val="3B1418"/>
                </a:solidFill>
                <a:latin typeface="Arial" charset="0"/>
                <a:ea typeface="Arial" charset="0"/>
                <a:cs typeface="Arial" charset="0"/>
                <a:hlinkClick r:id="rId2"/>
              </a:rPr>
              <a:t>digital.library.txstate.edu</a:t>
            </a:r>
            <a:endParaRPr lang="en-US" sz="2800" b="1" dirty="0">
              <a:solidFill>
                <a:srgbClr val="3B1418"/>
              </a:solidFill>
              <a:latin typeface="Arial" charset="0"/>
              <a:ea typeface="Arial" charset="0"/>
              <a:cs typeface="Arial" charset="0"/>
            </a:endParaRPr>
          </a:p>
        </p:txBody>
      </p:sp>
      <p:sp>
        <p:nvSpPr>
          <p:cNvPr id="6" name="Content Placeholder 2"/>
          <p:cNvSpPr txBox="1">
            <a:spLocks/>
          </p:cNvSpPr>
          <p:nvPr/>
        </p:nvSpPr>
        <p:spPr>
          <a:xfrm>
            <a:off x="764174" y="1556309"/>
            <a:ext cx="10972800" cy="416977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2">
              <a:lnSpc>
                <a:spcPct val="150000"/>
              </a:lnSpc>
            </a:pPr>
            <a:r>
              <a:rPr lang="en-US" sz="3200" dirty="0" smtClean="0">
                <a:solidFill>
                  <a:srgbClr val="3B1418"/>
                </a:solidFill>
                <a:latin typeface="Arial"/>
                <a:cs typeface="Arial"/>
              </a:rPr>
              <a:t>Remains ’</a:t>
            </a:r>
            <a:r>
              <a:rPr lang="en-US" sz="3200" i="1" dirty="0" smtClean="0">
                <a:solidFill>
                  <a:srgbClr val="3B1418"/>
                </a:solidFill>
                <a:latin typeface="Arial"/>
                <a:cs typeface="Arial"/>
              </a:rPr>
              <a:t>unpublished</a:t>
            </a:r>
            <a:r>
              <a:rPr lang="en-US" sz="3200" dirty="0" smtClean="0">
                <a:solidFill>
                  <a:srgbClr val="3B1418"/>
                </a:solidFill>
                <a:latin typeface="Arial"/>
                <a:cs typeface="Arial"/>
              </a:rPr>
              <a:t>’ until you click “</a:t>
            </a:r>
            <a:r>
              <a:rPr lang="en-US" sz="3200" dirty="0" smtClean="0">
                <a:solidFill>
                  <a:schemeClr val="accent2">
                    <a:lumMod val="75000"/>
                  </a:schemeClr>
                </a:solidFill>
                <a:latin typeface="Arial"/>
                <a:cs typeface="Arial"/>
              </a:rPr>
              <a:t>Publish</a:t>
            </a:r>
            <a:r>
              <a:rPr lang="en-US" sz="3200" dirty="0" smtClean="0">
                <a:solidFill>
                  <a:srgbClr val="3B1418"/>
                </a:solidFill>
                <a:latin typeface="Arial"/>
                <a:cs typeface="Arial"/>
              </a:rPr>
              <a:t>”</a:t>
            </a:r>
          </a:p>
          <a:p>
            <a:pPr lvl="2">
              <a:lnSpc>
                <a:spcPct val="150000"/>
              </a:lnSpc>
            </a:pPr>
            <a:r>
              <a:rPr lang="en-US" sz="3200" dirty="0" smtClean="0">
                <a:solidFill>
                  <a:srgbClr val="3B1418"/>
                </a:solidFill>
                <a:latin typeface="Arial"/>
                <a:cs typeface="Arial"/>
              </a:rPr>
              <a:t>Can share unpublished data with colleagues</a:t>
            </a:r>
            <a:endParaRPr lang="en-US" sz="1000" dirty="0" smtClean="0">
              <a:solidFill>
                <a:srgbClr val="3B1418"/>
              </a:solidFill>
              <a:latin typeface="Arial"/>
              <a:cs typeface="Arial"/>
            </a:endParaRPr>
          </a:p>
          <a:p>
            <a:pPr lvl="2">
              <a:lnSpc>
                <a:spcPct val="150000"/>
              </a:lnSpc>
            </a:pPr>
            <a:r>
              <a:rPr lang="en-US" sz="3200" dirty="0" smtClean="0">
                <a:solidFill>
                  <a:srgbClr val="3B1418"/>
                </a:solidFill>
                <a:latin typeface="Arial"/>
                <a:cs typeface="Arial"/>
              </a:rPr>
              <a:t>User Guide with step-by-step instructions: </a:t>
            </a:r>
            <a:r>
              <a:rPr lang="en-US" sz="2800" dirty="0" smtClean="0">
                <a:solidFill>
                  <a:srgbClr val="3B1418"/>
                </a:solidFill>
                <a:latin typeface="Arial"/>
                <a:cs typeface="Arial"/>
                <a:hlinkClick r:id="rId3"/>
              </a:rPr>
              <a:t>http</a:t>
            </a:r>
            <a:r>
              <a:rPr lang="en-US" sz="2800" dirty="0">
                <a:solidFill>
                  <a:srgbClr val="3B1418"/>
                </a:solidFill>
                <a:latin typeface="Arial"/>
                <a:cs typeface="Arial"/>
                <a:hlinkClick r:id="rId3"/>
              </a:rPr>
              <a:t>://data.tdl.org/user-guide</a:t>
            </a:r>
            <a:r>
              <a:rPr lang="en-US" sz="2800" dirty="0" smtClean="0">
                <a:solidFill>
                  <a:srgbClr val="3B1418"/>
                </a:solidFill>
                <a:latin typeface="Arial"/>
                <a:cs typeface="Arial"/>
                <a:hlinkClick r:id="rId3"/>
              </a:rPr>
              <a:t>/</a:t>
            </a:r>
            <a:r>
              <a:rPr lang="en-US" sz="2800" dirty="0" smtClean="0">
                <a:solidFill>
                  <a:srgbClr val="3B1418"/>
                </a:solidFill>
                <a:latin typeface="Arial"/>
                <a:cs typeface="Arial"/>
              </a:rPr>
              <a:t> </a:t>
            </a:r>
          </a:p>
          <a:p>
            <a:pPr lvl="3"/>
            <a:endParaRPr lang="en-US" sz="1200" dirty="0" smtClean="0">
              <a:solidFill>
                <a:srgbClr val="000000"/>
              </a:solidFill>
              <a:latin typeface="Arial"/>
              <a:cs typeface="Arial"/>
            </a:endParaRPr>
          </a:p>
          <a:p>
            <a:pPr lvl="2">
              <a:buFont typeface="Wingdings" charset="2"/>
              <a:buChar char="§"/>
            </a:pPr>
            <a:endParaRPr lang="en-US" sz="2800" dirty="0" smtClean="0">
              <a:solidFill>
                <a:srgbClr val="000000"/>
              </a:solidFill>
              <a:latin typeface="Arial"/>
              <a:cs typeface="Arial"/>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98867" y="665571"/>
            <a:ext cx="1727590" cy="618257"/>
          </a:xfrm>
          <a:prstGeom prst="rect">
            <a:avLst/>
          </a:prstGeom>
        </p:spPr>
      </p:pic>
    </p:spTree>
    <p:extLst>
      <p:ext uri="{BB962C8B-B14F-4D97-AF65-F5344CB8AC3E}">
        <p14:creationId xmlns:p14="http://schemas.microsoft.com/office/powerpoint/2010/main" val="753150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xmlns="" id="{3DC642F4-E9DA-4D4E-95F5-91E7571209BF}"/>
              </a:ext>
            </a:extLst>
          </p:cNvPr>
          <p:cNvSpPr txBox="1">
            <a:spLocks/>
          </p:cNvSpPr>
          <p:nvPr/>
        </p:nvSpPr>
        <p:spPr>
          <a:xfrm>
            <a:off x="1306285" y="-1"/>
            <a:ext cx="9144000" cy="867229"/>
          </a:xfrm>
          <a:prstGeom prst="rect">
            <a:avLst/>
          </a:prstGeom>
        </p:spPr>
        <p:txBody>
          <a:bodyPr vert="horz" lIns="91440" tIns="45720" rIns="91440" bIns="45720" rtlCol="0" anchor="b">
            <a:noAutofit/>
          </a:bodyPr>
          <a:lstStyle>
            <a:lvl1pPr algn="ctr" defTabSz="914400" rtl="0" eaLnBrk="1" latinLnBrk="0" hangingPunct="1">
              <a:lnSpc>
                <a:spcPct val="100000"/>
              </a:lnSpc>
              <a:spcBef>
                <a:spcPct val="0"/>
              </a:spcBef>
              <a:buNone/>
              <a:defRPr sz="2800" b="0" kern="1200">
                <a:solidFill>
                  <a:schemeClr val="tx2"/>
                </a:solidFill>
                <a:effectLst/>
                <a:latin typeface="+mj-lt"/>
                <a:ea typeface="+mj-ea"/>
                <a:cs typeface="+mj-cs"/>
              </a:defRPr>
            </a:lvl1pPr>
          </a:lstStyle>
          <a:p>
            <a:r>
              <a:rPr lang="en-US" dirty="0" smtClean="0">
                <a:latin typeface="Arial" charset="0"/>
                <a:ea typeface="Arial" charset="0"/>
                <a:cs typeface="Arial" charset="0"/>
              </a:rPr>
              <a:t>Learn More:</a:t>
            </a:r>
            <a:endParaRPr lang="en-US" dirty="0">
              <a:latin typeface="Arial" charset="0"/>
              <a:ea typeface="Arial" charset="0"/>
              <a:cs typeface="Arial" charset="0"/>
            </a:endParaRPr>
          </a:p>
        </p:txBody>
      </p:sp>
      <p:sp>
        <p:nvSpPr>
          <p:cNvPr id="6" name="Slide Number Placeholder 2">
            <a:extLst>
              <a:ext uri="{FF2B5EF4-FFF2-40B4-BE49-F238E27FC236}">
                <a16:creationId xmlns:a16="http://schemas.microsoft.com/office/drawing/2014/main" xmlns="" id="{302ADDDA-4B2C-49BA-BFA2-69FF5B0BBF26}"/>
              </a:ext>
            </a:extLst>
          </p:cNvPr>
          <p:cNvSpPr>
            <a:spLocks noGrp="1"/>
          </p:cNvSpPr>
          <p:nvPr>
            <p:ph type="sldNum" sz="quarter" idx="10"/>
          </p:nvPr>
        </p:nvSpPr>
        <p:spPr>
          <a:xfrm>
            <a:off x="9317375" y="6463459"/>
            <a:ext cx="2844800" cy="365125"/>
          </a:xfrm>
        </p:spPr>
        <p:txBody>
          <a:bodyPr/>
          <a:lstStyle/>
          <a:p>
            <a:fld id="{1FAA210B-82E4-D740-A1D4-408CB6227599}" type="slidenum">
              <a:rPr lang="en-US" smtClean="0">
                <a:solidFill>
                  <a:srgbClr val="000000">
                    <a:tint val="75000"/>
                  </a:srgbClr>
                </a:solidFill>
              </a:rPr>
              <a:pPr/>
              <a:t>78</a:t>
            </a:fld>
            <a:endParaRPr lang="en-US">
              <a:solidFill>
                <a:srgbClr val="000000">
                  <a:tint val="75000"/>
                </a:srgbClr>
              </a:solidFill>
            </a:endParaRPr>
          </a:p>
        </p:txBody>
      </p:sp>
      <p:sp>
        <p:nvSpPr>
          <p:cNvPr id="7" name="Content Placeholder 3">
            <a:extLst>
              <a:ext uri="{FF2B5EF4-FFF2-40B4-BE49-F238E27FC236}">
                <a16:creationId xmlns:a16="http://schemas.microsoft.com/office/drawing/2014/main" xmlns="" id="{DB996888-883F-4D8E-B74C-01E535537DB4}"/>
              </a:ext>
            </a:extLst>
          </p:cNvPr>
          <p:cNvSpPr txBox="1">
            <a:spLocks/>
          </p:cNvSpPr>
          <p:nvPr/>
        </p:nvSpPr>
        <p:spPr>
          <a:xfrm>
            <a:off x="340242" y="1303144"/>
            <a:ext cx="11851758" cy="4724400"/>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latin typeface="Arial" charset="0"/>
                <a:ea typeface="Arial" charset="0"/>
                <a:cs typeface="Arial" charset="0"/>
              </a:rPr>
              <a:t>From Office of the White House Chief Information Officer: </a:t>
            </a:r>
          </a:p>
          <a:p>
            <a:pPr marL="352425" indent="0">
              <a:buNone/>
            </a:pPr>
            <a:r>
              <a:rPr lang="en-US" dirty="0" smtClean="0">
                <a:latin typeface="Arial" charset="0"/>
                <a:ea typeface="Arial" charset="0"/>
                <a:cs typeface="Arial" charset="0"/>
                <a:hlinkClick r:id="rId2"/>
              </a:rPr>
              <a:t>https://project-open-data.cio.gov/</a:t>
            </a:r>
            <a:endParaRPr lang="en-US" dirty="0" smtClean="0">
              <a:latin typeface="Arial" charset="0"/>
              <a:ea typeface="Arial" charset="0"/>
              <a:cs typeface="Arial" charset="0"/>
            </a:endParaRPr>
          </a:p>
          <a:p>
            <a:r>
              <a:rPr lang="en-US" dirty="0" smtClean="0">
                <a:latin typeface="Arial" charset="0"/>
                <a:ea typeface="Arial" charset="0"/>
                <a:cs typeface="Arial" charset="0"/>
              </a:rPr>
              <a:t>Links to Federal Agency Open Mandates: </a:t>
            </a:r>
            <a:r>
              <a:rPr lang="en-US" dirty="0" smtClean="0">
                <a:latin typeface="Arial" charset="0"/>
                <a:ea typeface="Arial" charset="0"/>
                <a:cs typeface="Arial" charset="0"/>
                <a:hlinkClick r:id="rId3"/>
              </a:rPr>
              <a:t>http://www.library.cmu.edu/datapub/sc/publicaccess/policies/usgovfunders</a:t>
            </a:r>
            <a:endParaRPr lang="en-US" dirty="0" smtClean="0">
              <a:latin typeface="Arial" charset="0"/>
              <a:ea typeface="Arial" charset="0"/>
              <a:cs typeface="Arial" charset="0"/>
            </a:endParaRPr>
          </a:p>
          <a:p>
            <a:r>
              <a:rPr lang="en-US" dirty="0" smtClean="0">
                <a:latin typeface="Arial" charset="0"/>
                <a:ea typeface="Arial" charset="0"/>
                <a:cs typeface="Arial" charset="0"/>
              </a:rPr>
              <a:t>ICPSR: What is data </a:t>
            </a:r>
            <a:r>
              <a:rPr lang="en-US" dirty="0" err="1" smtClean="0">
                <a:latin typeface="Arial" charset="0"/>
                <a:ea typeface="Arial" charset="0"/>
                <a:cs typeface="Arial" charset="0"/>
              </a:rPr>
              <a:t>curation</a:t>
            </a:r>
            <a:r>
              <a:rPr lang="en-US" dirty="0" smtClean="0">
                <a:latin typeface="Arial" charset="0"/>
                <a:ea typeface="Arial" charset="0"/>
                <a:cs typeface="Arial" charset="0"/>
              </a:rPr>
              <a:t>? </a:t>
            </a:r>
            <a:r>
              <a:rPr lang="en-US" dirty="0" smtClean="0">
                <a:latin typeface="Arial" charset="0"/>
                <a:ea typeface="Arial" charset="0"/>
                <a:cs typeface="Arial" charset="0"/>
                <a:hlinkClick r:id="rId4"/>
              </a:rPr>
              <a:t>https://www.youtube.com/watch?v=ZEkqF8cL2qQ</a:t>
            </a:r>
            <a:r>
              <a:rPr lang="en-US" dirty="0" smtClean="0">
                <a:latin typeface="Arial" charset="0"/>
                <a:ea typeface="Arial" charset="0"/>
                <a:cs typeface="Arial" charset="0"/>
              </a:rPr>
              <a:t> </a:t>
            </a:r>
          </a:p>
          <a:p>
            <a:r>
              <a:rPr lang="en-US" dirty="0" smtClean="0">
                <a:latin typeface="Arial" charset="0"/>
                <a:ea typeface="Arial" charset="0"/>
                <a:cs typeface="Arial" charset="0"/>
              </a:rPr>
              <a:t>Find the Texas State University Dataverse on the library website under “Services to Faculty”: </a:t>
            </a:r>
            <a:r>
              <a:rPr lang="en-US" dirty="0" smtClean="0">
                <a:latin typeface="Arial" charset="0"/>
                <a:ea typeface="Arial" charset="0"/>
                <a:cs typeface="Arial" charset="0"/>
                <a:hlinkClick r:id="rId5"/>
              </a:rPr>
              <a:t>http://www.library.txstate.edu/services/faculty.html</a:t>
            </a:r>
            <a:r>
              <a:rPr lang="en-US" dirty="0" smtClean="0">
                <a:latin typeface="Arial" charset="0"/>
                <a:ea typeface="Arial" charset="0"/>
                <a:cs typeface="Arial" charset="0"/>
              </a:rPr>
              <a:t> </a:t>
            </a:r>
          </a:p>
          <a:p>
            <a:r>
              <a:rPr lang="en-US" dirty="0" smtClean="0">
                <a:latin typeface="Arial" charset="0"/>
                <a:ea typeface="Arial" charset="0"/>
                <a:cs typeface="Arial" charset="0"/>
              </a:rPr>
              <a:t>Find Research Data information from the Office of Research and Sponsored Services at: </a:t>
            </a:r>
            <a:r>
              <a:rPr lang="en-US" dirty="0" smtClean="0">
                <a:latin typeface="Arial" charset="0"/>
                <a:ea typeface="Arial" charset="0"/>
                <a:cs typeface="Arial" charset="0"/>
                <a:hlinkClick r:id="rId6"/>
              </a:rPr>
              <a:t>http://www.txstate.edu/research/avpr/data_mgmt</a:t>
            </a:r>
            <a:r>
              <a:rPr lang="en-US" dirty="0" smtClean="0">
                <a:latin typeface="Arial" charset="0"/>
                <a:ea typeface="Arial" charset="0"/>
                <a:cs typeface="Arial" charset="0"/>
              </a:rPr>
              <a:t> </a:t>
            </a:r>
          </a:p>
          <a:p>
            <a:pPr marL="0" indent="0">
              <a:buFont typeface="Arial" pitchFamily="34" charset="0"/>
              <a:buNone/>
            </a:pPr>
            <a:endParaRPr lang="en-US" dirty="0"/>
          </a:p>
        </p:txBody>
      </p:sp>
    </p:spTree>
    <p:extLst>
      <p:ext uri="{BB962C8B-B14F-4D97-AF65-F5344CB8AC3E}">
        <p14:creationId xmlns:p14="http://schemas.microsoft.com/office/powerpoint/2010/main" val="2241101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6140" y="4276373"/>
            <a:ext cx="4895088" cy="1335024"/>
          </a:xfrm>
        </p:spPr>
        <p:txBody>
          <a:bodyPr/>
          <a:lstStyle/>
          <a:p>
            <a:pPr marL="457200" lvl="1" indent="0">
              <a:buNone/>
            </a:pPr>
            <a:endParaRPr lang="en-US" sz="1050" dirty="0">
              <a:latin typeface="Arial"/>
              <a:cs typeface="Arial"/>
            </a:endParaRPr>
          </a:p>
          <a:p>
            <a:pPr lvl="1">
              <a:buFont typeface="Wingdings" charset="2"/>
              <a:buChar char="§"/>
            </a:pPr>
            <a:r>
              <a:rPr lang="en-US" sz="2400" dirty="0" smtClean="0">
                <a:solidFill>
                  <a:srgbClr val="000000"/>
                </a:solidFill>
                <a:latin typeface="Arial"/>
                <a:cs typeface="Arial"/>
              </a:rPr>
              <a:t>Dianna </a:t>
            </a:r>
            <a:r>
              <a:rPr lang="en-US" sz="2400" dirty="0" err="1" smtClean="0">
                <a:solidFill>
                  <a:srgbClr val="000000"/>
                </a:solidFill>
                <a:latin typeface="Arial"/>
                <a:cs typeface="Arial"/>
              </a:rPr>
              <a:t>Morganti</a:t>
            </a:r>
            <a:endParaRPr lang="en-US" sz="2400" dirty="0">
              <a:solidFill>
                <a:srgbClr val="000000"/>
              </a:solidFill>
              <a:latin typeface="Arial"/>
              <a:cs typeface="Arial"/>
            </a:endParaRPr>
          </a:p>
          <a:p>
            <a:pPr marL="457200" lvl="1" indent="0">
              <a:buNone/>
            </a:pPr>
            <a:r>
              <a:rPr lang="en-US" sz="2400" dirty="0" smtClean="0">
                <a:solidFill>
                  <a:srgbClr val="000000"/>
                </a:solidFill>
                <a:latin typeface="Arial"/>
                <a:cs typeface="Arial"/>
                <a:hlinkClick r:id="rId2"/>
              </a:rPr>
              <a:t>diannamorganti@txstate.edu</a:t>
            </a:r>
            <a:endParaRPr lang="en-US" sz="3200" dirty="0">
              <a:solidFill>
                <a:srgbClr val="0070C0"/>
              </a:solidFill>
              <a:latin typeface="Arial"/>
              <a:cs typeface="Arial"/>
            </a:endParaRPr>
          </a:p>
          <a:p>
            <a:pPr marL="457200" lvl="1" indent="0">
              <a:buNone/>
            </a:pPr>
            <a:endParaRPr lang="en-US" sz="3200" dirty="0" smtClean="0">
              <a:solidFill>
                <a:srgbClr val="0070C0"/>
              </a:solidFill>
              <a:latin typeface="Arial"/>
              <a:cs typeface="Arial"/>
            </a:endParaRPr>
          </a:p>
          <a:p>
            <a:pPr marL="457200" lvl="1" indent="0">
              <a:buNone/>
            </a:pPr>
            <a:endParaRPr lang="en-US" sz="3200" dirty="0">
              <a:solidFill>
                <a:srgbClr val="0070C0"/>
              </a:solidFill>
              <a:latin typeface="Arial"/>
              <a:cs typeface="Arial"/>
            </a:endParaRPr>
          </a:p>
        </p:txBody>
      </p:sp>
      <p:sp>
        <p:nvSpPr>
          <p:cNvPr id="4" name="Content Placeholder 2"/>
          <p:cNvSpPr txBox="1">
            <a:spLocks/>
          </p:cNvSpPr>
          <p:nvPr/>
        </p:nvSpPr>
        <p:spPr>
          <a:xfrm>
            <a:off x="7112614" y="4276373"/>
            <a:ext cx="3519944" cy="133502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457200" lvl="1" indent="0">
              <a:buFont typeface="Courier New" pitchFamily="49" charset="0"/>
              <a:buNone/>
            </a:pPr>
            <a:endParaRPr lang="en-US" sz="1050" dirty="0" smtClean="0">
              <a:latin typeface="Arial"/>
              <a:cs typeface="Arial"/>
            </a:endParaRPr>
          </a:p>
          <a:p>
            <a:pPr lvl="1">
              <a:buFont typeface="Wingdings" charset="2"/>
              <a:buChar char="§"/>
            </a:pPr>
            <a:r>
              <a:rPr lang="en-US" sz="2400" dirty="0" smtClean="0">
                <a:solidFill>
                  <a:srgbClr val="000000"/>
                </a:solidFill>
                <a:latin typeface="Arial"/>
                <a:cs typeface="Arial"/>
              </a:rPr>
              <a:t>Laura Waugh</a:t>
            </a:r>
          </a:p>
          <a:p>
            <a:pPr marL="457200" lvl="1" indent="0">
              <a:buNone/>
            </a:pPr>
            <a:r>
              <a:rPr lang="en-US" sz="2400" dirty="0" smtClean="0">
                <a:solidFill>
                  <a:srgbClr val="000000"/>
                </a:solidFill>
                <a:latin typeface="Arial"/>
                <a:cs typeface="Arial"/>
                <a:hlinkClick r:id="rId3"/>
              </a:rPr>
              <a:t>lwaugh@txstate.edu</a:t>
            </a:r>
            <a:r>
              <a:rPr lang="en-US" sz="2400" dirty="0" smtClean="0">
                <a:solidFill>
                  <a:srgbClr val="000000"/>
                </a:solidFill>
                <a:latin typeface="Arial"/>
                <a:cs typeface="Arial"/>
              </a:rPr>
              <a:t>  </a:t>
            </a:r>
            <a:endParaRPr lang="en-US" sz="3200" dirty="0" smtClean="0">
              <a:solidFill>
                <a:srgbClr val="0070C0"/>
              </a:solidFill>
              <a:latin typeface="Arial"/>
              <a:cs typeface="Arial"/>
            </a:endParaRPr>
          </a:p>
          <a:p>
            <a:pPr marL="457200" lvl="1" indent="0">
              <a:buFont typeface="Courier New" pitchFamily="49" charset="0"/>
              <a:buNone/>
            </a:pPr>
            <a:endParaRPr lang="en-US" sz="3200" dirty="0" smtClean="0">
              <a:solidFill>
                <a:srgbClr val="0070C0"/>
              </a:solidFill>
              <a:latin typeface="Arial"/>
              <a:cs typeface="Arial"/>
            </a:endParaRPr>
          </a:p>
          <a:p>
            <a:pPr marL="457200" lvl="1" indent="0">
              <a:buFont typeface="Courier New" pitchFamily="49" charset="0"/>
              <a:buNone/>
            </a:pPr>
            <a:endParaRPr lang="en-US" sz="3200" dirty="0">
              <a:solidFill>
                <a:srgbClr val="0070C0"/>
              </a:solidFill>
              <a:latin typeface="Arial"/>
              <a:cs typeface="Arial"/>
            </a:endParaRPr>
          </a:p>
        </p:txBody>
      </p:sp>
      <p:sp>
        <p:nvSpPr>
          <p:cNvPr id="6" name="TextBox 5"/>
          <p:cNvSpPr txBox="1"/>
          <p:nvPr/>
        </p:nvSpPr>
        <p:spPr>
          <a:xfrm>
            <a:off x="5358384" y="3584448"/>
            <a:ext cx="184731" cy="369332"/>
          </a:xfrm>
          <a:prstGeom prst="rect">
            <a:avLst/>
          </a:prstGeom>
          <a:noFill/>
        </p:spPr>
        <p:txBody>
          <a:bodyPr wrap="none" rtlCol="0">
            <a:spAutoFit/>
          </a:bodyPr>
          <a:lstStyle/>
          <a:p>
            <a:endParaRPr lang="en-US"/>
          </a:p>
        </p:txBody>
      </p:sp>
      <p:sp>
        <p:nvSpPr>
          <p:cNvPr id="7" name="Title 1"/>
          <p:cNvSpPr txBox="1">
            <a:spLocks/>
          </p:cNvSpPr>
          <p:nvPr/>
        </p:nvSpPr>
        <p:spPr>
          <a:xfrm>
            <a:off x="3423684" y="582960"/>
            <a:ext cx="5082363" cy="2011383"/>
          </a:xfrm>
          <a:prstGeom prst="rect">
            <a:avLst/>
          </a:prstGeom>
        </p:spPr>
        <p:txBody>
          <a:bodyPr vert="horz" lIns="91440" tIns="45720" rIns="91440" bIns="45720" rtlCol="0" anchor="b">
            <a:noAutofit/>
          </a:bodyPr>
          <a:lstStyle>
            <a:lvl1pPr algn="ctr" defTabSz="914400" rtl="0" eaLnBrk="1" latinLnBrk="0" hangingPunct="1">
              <a:lnSpc>
                <a:spcPts val="4800"/>
              </a:lnSpc>
              <a:spcBef>
                <a:spcPct val="0"/>
              </a:spcBef>
              <a:buNone/>
              <a:defRPr sz="4800" kern="1200">
                <a:solidFill>
                  <a:schemeClr val="tx2"/>
                </a:solidFill>
                <a:effectLst/>
                <a:latin typeface="+mj-lt"/>
                <a:ea typeface="+mj-ea"/>
                <a:cs typeface="+mj-cs"/>
              </a:defRPr>
            </a:lvl1pPr>
          </a:lstStyle>
          <a:p>
            <a:r>
              <a:rPr lang="en-US" dirty="0" smtClean="0">
                <a:solidFill>
                  <a:srgbClr val="000000"/>
                </a:solidFill>
                <a:latin typeface="Arial"/>
                <a:cs typeface="Arial"/>
              </a:rPr>
              <a:t>Questions? </a:t>
            </a:r>
            <a:endParaRPr lang="en-US" dirty="0">
              <a:solidFill>
                <a:srgbClr val="000000"/>
              </a:solidFill>
              <a:latin typeface="Arial"/>
              <a:cs typeface="Arial"/>
            </a:endParaRPr>
          </a:p>
        </p:txBody>
      </p:sp>
    </p:spTree>
    <p:extLst>
      <p:ext uri="{BB962C8B-B14F-4D97-AF65-F5344CB8AC3E}">
        <p14:creationId xmlns:p14="http://schemas.microsoft.com/office/powerpoint/2010/main" val="412230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4870B10-C9C9-4249-9B88-2E3FFB6C072B}"/>
              </a:ext>
            </a:extLst>
          </p:cNvPr>
          <p:cNvSpPr>
            <a:spLocks noGrp="1"/>
          </p:cNvSpPr>
          <p:nvPr>
            <p:ph type="title"/>
          </p:nvPr>
        </p:nvSpPr>
        <p:spPr/>
        <p:txBody>
          <a:bodyPr/>
          <a:lstStyle/>
          <a:p>
            <a:r>
              <a:rPr lang="en-US" dirty="0"/>
              <a:t>Choosing a Repository</a:t>
            </a:r>
          </a:p>
        </p:txBody>
      </p:sp>
      <p:sp>
        <p:nvSpPr>
          <p:cNvPr id="3" name="Slide Number Placeholder 2">
            <a:extLst>
              <a:ext uri="{FF2B5EF4-FFF2-40B4-BE49-F238E27FC236}">
                <a16:creationId xmlns:a16="http://schemas.microsoft.com/office/drawing/2014/main" xmlns="" id="{E22EE913-7E04-42A9-8256-A5349582D044}"/>
              </a:ext>
            </a:extLst>
          </p:cNvPr>
          <p:cNvSpPr>
            <a:spLocks noGrp="1"/>
          </p:cNvSpPr>
          <p:nvPr>
            <p:ph type="sldNum" sz="quarter" idx="10"/>
          </p:nvPr>
        </p:nvSpPr>
        <p:spPr/>
        <p:txBody>
          <a:bodyPr/>
          <a:lstStyle/>
          <a:p>
            <a:fld id="{1FAA210B-82E4-D740-A1D4-408CB6227599}" type="slidenum">
              <a:rPr lang="en-US" smtClean="0">
                <a:solidFill>
                  <a:srgbClr val="000000">
                    <a:tint val="75000"/>
                  </a:srgbClr>
                </a:solidFill>
              </a:rPr>
              <a:pPr/>
              <a:t>8</a:t>
            </a:fld>
            <a:endParaRPr lang="en-US">
              <a:solidFill>
                <a:srgbClr val="000000">
                  <a:tint val="75000"/>
                </a:srgbClr>
              </a:solidFill>
            </a:endParaRPr>
          </a:p>
        </p:txBody>
      </p:sp>
      <p:pic>
        <p:nvPicPr>
          <p:cNvPr id="7" name="Content Placeholder 6">
            <a:extLst>
              <a:ext uri="{FF2B5EF4-FFF2-40B4-BE49-F238E27FC236}">
                <a16:creationId xmlns:a16="http://schemas.microsoft.com/office/drawing/2014/main" xmlns="" id="{45677418-FAD7-428F-AFEA-C7339464269E}"/>
              </a:ext>
            </a:extLst>
          </p:cNvPr>
          <p:cNvPicPr>
            <a:picLocks noGrp="1" noChangeAspect="1"/>
          </p:cNvPicPr>
          <p:nvPr>
            <p:ph idx="1"/>
          </p:nvPr>
        </p:nvPicPr>
        <p:blipFill rotWithShape="1">
          <a:blip r:embed="rId3"/>
          <a:srcRect l="35555" t="81488" r="35555" b="1019"/>
          <a:stretch/>
        </p:blipFill>
        <p:spPr>
          <a:xfrm>
            <a:off x="14249400" y="4696021"/>
            <a:ext cx="2917294" cy="1122036"/>
          </a:xfrm>
          <a:prstGeom prst="rect">
            <a:avLst/>
          </a:prstGeom>
        </p:spPr>
      </p:pic>
      <p:pic>
        <p:nvPicPr>
          <p:cNvPr id="4" name="Picture 3">
            <a:extLst>
              <a:ext uri="{FF2B5EF4-FFF2-40B4-BE49-F238E27FC236}">
                <a16:creationId xmlns:a16="http://schemas.microsoft.com/office/drawing/2014/main" xmlns="" id="{E68A03E6-DB38-4A93-8669-8C67975E9E00}"/>
              </a:ext>
            </a:extLst>
          </p:cNvPr>
          <p:cNvPicPr>
            <a:picLocks noChangeAspect="1"/>
          </p:cNvPicPr>
          <p:nvPr/>
        </p:nvPicPr>
        <p:blipFill>
          <a:blip r:embed="rId4">
            <a:clrChange>
              <a:clrFrom>
                <a:srgbClr val="F8F8F8"/>
              </a:clrFrom>
              <a:clrTo>
                <a:srgbClr val="F8F8F8">
                  <a:alpha val="0"/>
                </a:srgbClr>
              </a:clrTo>
            </a:clrChange>
          </a:blip>
          <a:stretch>
            <a:fillRect/>
          </a:stretch>
        </p:blipFill>
        <p:spPr>
          <a:xfrm>
            <a:off x="13487400" y="1448519"/>
            <a:ext cx="3009900" cy="847725"/>
          </a:xfrm>
          <a:prstGeom prst="rect">
            <a:avLst/>
          </a:prstGeom>
        </p:spPr>
      </p:pic>
      <p:pic>
        <p:nvPicPr>
          <p:cNvPr id="5" name="Picture 4">
            <a:extLst>
              <a:ext uri="{FF2B5EF4-FFF2-40B4-BE49-F238E27FC236}">
                <a16:creationId xmlns:a16="http://schemas.microsoft.com/office/drawing/2014/main" xmlns="" id="{013A7267-1D83-4D7B-9556-46687794F035}"/>
              </a:ext>
            </a:extLst>
          </p:cNvPr>
          <p:cNvPicPr>
            <a:picLocks noChangeAspect="1"/>
          </p:cNvPicPr>
          <p:nvPr/>
        </p:nvPicPr>
        <p:blipFill>
          <a:blip r:embed="rId5">
            <a:clrChange>
              <a:clrFrom>
                <a:srgbClr val="F1F1F1"/>
              </a:clrFrom>
              <a:clrTo>
                <a:srgbClr val="F1F1F1">
                  <a:alpha val="0"/>
                </a:srgbClr>
              </a:clrTo>
            </a:clrChange>
          </a:blip>
          <a:stretch>
            <a:fillRect/>
          </a:stretch>
        </p:blipFill>
        <p:spPr>
          <a:xfrm>
            <a:off x="14706600" y="2536947"/>
            <a:ext cx="2562225" cy="1162050"/>
          </a:xfrm>
          <a:prstGeom prst="rect">
            <a:avLst/>
          </a:prstGeom>
        </p:spPr>
      </p:pic>
      <p:pic>
        <p:nvPicPr>
          <p:cNvPr id="8" name="Picture 7">
            <a:extLst>
              <a:ext uri="{FF2B5EF4-FFF2-40B4-BE49-F238E27FC236}">
                <a16:creationId xmlns:a16="http://schemas.microsoft.com/office/drawing/2014/main" xmlns="" id="{7E36C60E-0EE5-4B26-AA19-29DDB07EB88E}"/>
              </a:ext>
            </a:extLst>
          </p:cNvPr>
          <p:cNvPicPr>
            <a:picLocks noChangeAspect="1"/>
          </p:cNvPicPr>
          <p:nvPr/>
        </p:nvPicPr>
        <p:blipFill>
          <a:blip r:embed="rId6">
            <a:clrChange>
              <a:clrFrom>
                <a:srgbClr val="BAA986"/>
              </a:clrFrom>
              <a:clrTo>
                <a:srgbClr val="BAA986">
                  <a:alpha val="0"/>
                </a:srgbClr>
              </a:clrTo>
            </a:clrChange>
          </a:blip>
          <a:stretch>
            <a:fillRect/>
          </a:stretch>
        </p:blipFill>
        <p:spPr>
          <a:xfrm>
            <a:off x="15849600" y="329481"/>
            <a:ext cx="2126896" cy="1353479"/>
          </a:xfrm>
          <a:prstGeom prst="rect">
            <a:avLst/>
          </a:prstGeom>
        </p:spPr>
      </p:pic>
      <p:pic>
        <p:nvPicPr>
          <p:cNvPr id="9" name="Picture 8">
            <a:extLst>
              <a:ext uri="{FF2B5EF4-FFF2-40B4-BE49-F238E27FC236}">
                <a16:creationId xmlns:a16="http://schemas.microsoft.com/office/drawing/2014/main" xmlns="" id="{3419831A-2720-4CD8-B750-1020502E1224}"/>
              </a:ext>
            </a:extLst>
          </p:cNvPr>
          <p:cNvPicPr>
            <a:picLocks noChangeAspect="1"/>
          </p:cNvPicPr>
          <p:nvPr/>
        </p:nvPicPr>
        <p:blipFill>
          <a:blip r:embed="rId7"/>
          <a:stretch>
            <a:fillRect/>
          </a:stretch>
        </p:blipFill>
        <p:spPr>
          <a:xfrm>
            <a:off x="13320712" y="5879675"/>
            <a:ext cx="5334000" cy="923925"/>
          </a:xfrm>
          <a:prstGeom prst="rect">
            <a:avLst/>
          </a:prstGeom>
        </p:spPr>
      </p:pic>
      <p:sp>
        <p:nvSpPr>
          <p:cNvPr id="6" name="TextBox 5">
            <a:extLst>
              <a:ext uri="{FF2B5EF4-FFF2-40B4-BE49-F238E27FC236}">
                <a16:creationId xmlns:a16="http://schemas.microsoft.com/office/drawing/2014/main" xmlns="" id="{3AB6D3C8-6FBF-4658-BF8B-2FE6043D37AC}"/>
              </a:ext>
            </a:extLst>
          </p:cNvPr>
          <p:cNvSpPr txBox="1"/>
          <p:nvPr/>
        </p:nvSpPr>
        <p:spPr>
          <a:xfrm>
            <a:off x="3505200" y="1682959"/>
            <a:ext cx="6629400" cy="3785652"/>
          </a:xfrm>
          <a:prstGeom prst="rect">
            <a:avLst/>
          </a:prstGeom>
          <a:noFill/>
        </p:spPr>
        <p:txBody>
          <a:bodyPr wrap="square" rtlCol="0">
            <a:spAutoFit/>
          </a:bodyPr>
          <a:lstStyle/>
          <a:p>
            <a:pPr marL="228600" indent="-228600" eaLnBrk="0" fontAlgn="base" hangingPunct="0">
              <a:spcBef>
                <a:spcPct val="0"/>
              </a:spcBef>
              <a:spcAft>
                <a:spcPct val="0"/>
              </a:spcAft>
              <a:buFont typeface="+mj-lt"/>
              <a:buAutoNum type="arabicPeriod"/>
            </a:pPr>
            <a:r>
              <a:rPr lang="en-US" sz="2000" dirty="0">
                <a:solidFill>
                  <a:srgbClr val="000000"/>
                </a:solidFill>
              </a:rPr>
              <a:t>Does the solicitation specify a repository for the data or software? </a:t>
            </a:r>
          </a:p>
          <a:p>
            <a:pPr marL="228600" indent="-228600" eaLnBrk="0" fontAlgn="base" hangingPunct="0">
              <a:spcBef>
                <a:spcPct val="0"/>
              </a:spcBef>
              <a:spcAft>
                <a:spcPct val="0"/>
              </a:spcAft>
              <a:buFont typeface="+mj-lt"/>
              <a:buAutoNum type="arabicPeriod"/>
            </a:pPr>
            <a:r>
              <a:rPr lang="en-US" sz="2000" dirty="0">
                <a:solidFill>
                  <a:srgbClr val="000000"/>
                </a:solidFill>
              </a:rPr>
              <a:t>Does institution have an institutional repository? </a:t>
            </a:r>
          </a:p>
          <a:p>
            <a:pPr marL="228600" indent="-228600" eaLnBrk="0" fontAlgn="base" hangingPunct="0">
              <a:spcBef>
                <a:spcPct val="0"/>
              </a:spcBef>
              <a:spcAft>
                <a:spcPct val="0"/>
              </a:spcAft>
              <a:buFont typeface="+mj-lt"/>
              <a:buAutoNum type="arabicPeriod"/>
            </a:pPr>
            <a:r>
              <a:rPr lang="en-US" sz="2000" dirty="0">
                <a:solidFill>
                  <a:srgbClr val="000000"/>
                </a:solidFill>
              </a:rPr>
              <a:t>Is there a discipline-relevant repository used by the research community?</a:t>
            </a:r>
          </a:p>
          <a:p>
            <a:pPr marL="228600" indent="-228600" eaLnBrk="0" fontAlgn="base" hangingPunct="0">
              <a:spcBef>
                <a:spcPct val="0"/>
              </a:spcBef>
              <a:spcAft>
                <a:spcPct val="0"/>
              </a:spcAft>
              <a:buFont typeface="+mj-lt"/>
              <a:buAutoNum type="arabicPeriod"/>
            </a:pPr>
            <a:r>
              <a:rPr lang="en-US" sz="2000" dirty="0">
                <a:solidFill>
                  <a:srgbClr val="000000"/>
                </a:solidFill>
              </a:rPr>
              <a:t>Is the repository sustainable? And if not, are there contingency plans?</a:t>
            </a:r>
          </a:p>
          <a:p>
            <a:pPr marL="228600" indent="-228600" eaLnBrk="0" fontAlgn="base" hangingPunct="0">
              <a:spcBef>
                <a:spcPct val="0"/>
              </a:spcBef>
              <a:spcAft>
                <a:spcPct val="0"/>
              </a:spcAft>
              <a:buFont typeface="+mj-lt"/>
              <a:buAutoNum type="arabicPeriod"/>
            </a:pPr>
            <a:r>
              <a:rPr lang="en-US" sz="2000" dirty="0">
                <a:solidFill>
                  <a:srgbClr val="000000"/>
                </a:solidFill>
              </a:rPr>
              <a:t>Does the repository require at least minimal identification and description sufficient to enable discovery, access, and retrieval? </a:t>
            </a:r>
          </a:p>
          <a:p>
            <a:pPr marL="228600" indent="-228600" eaLnBrk="0" fontAlgn="base" hangingPunct="0">
              <a:spcBef>
                <a:spcPct val="0"/>
              </a:spcBef>
              <a:spcAft>
                <a:spcPct val="0"/>
              </a:spcAft>
              <a:buFont typeface="+mj-lt"/>
              <a:buAutoNum type="arabicPeriod"/>
            </a:pPr>
            <a:r>
              <a:rPr lang="en-US" sz="2000" dirty="0">
                <a:solidFill>
                  <a:srgbClr val="000000"/>
                </a:solidFill>
              </a:rPr>
              <a:t>Has the PI made any contingency plans in the event a designated repository becomes unavailable? </a:t>
            </a:r>
          </a:p>
        </p:txBody>
      </p:sp>
    </p:spTree>
    <p:extLst>
      <p:ext uri="{BB962C8B-B14F-4D97-AF65-F5344CB8AC3E}">
        <p14:creationId xmlns:p14="http://schemas.microsoft.com/office/powerpoint/2010/main" val="13781677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6285F9-FE61-4BB9-83E1-C4450A4FA9F8}"/>
              </a:ext>
            </a:extLst>
          </p:cNvPr>
          <p:cNvSpPr>
            <a:spLocks noGrp="1"/>
          </p:cNvSpPr>
          <p:nvPr>
            <p:ph type="title"/>
          </p:nvPr>
        </p:nvSpPr>
        <p:spPr/>
        <p:txBody>
          <a:bodyPr/>
          <a:lstStyle/>
          <a:p>
            <a:r>
              <a:rPr lang="en-US" dirty="0"/>
              <a:t>Who are our In-house Repositories best for?</a:t>
            </a:r>
          </a:p>
        </p:txBody>
      </p:sp>
      <p:sp>
        <p:nvSpPr>
          <p:cNvPr id="3" name="Slide Number Placeholder 2">
            <a:extLst>
              <a:ext uri="{FF2B5EF4-FFF2-40B4-BE49-F238E27FC236}">
                <a16:creationId xmlns:a16="http://schemas.microsoft.com/office/drawing/2014/main" xmlns="" id="{F2FB32E5-183A-456F-AC6D-C80B3A347037}"/>
              </a:ext>
            </a:extLst>
          </p:cNvPr>
          <p:cNvSpPr>
            <a:spLocks noGrp="1"/>
          </p:cNvSpPr>
          <p:nvPr>
            <p:ph type="sldNum" sz="quarter" idx="10"/>
          </p:nvPr>
        </p:nvSpPr>
        <p:spPr/>
        <p:txBody>
          <a:bodyPr/>
          <a:lstStyle/>
          <a:p>
            <a:fld id="{1FAA210B-82E4-D740-A1D4-408CB6227599}" type="slidenum">
              <a:rPr lang="en-US" smtClean="0">
                <a:solidFill>
                  <a:srgbClr val="000000">
                    <a:tint val="75000"/>
                  </a:srgbClr>
                </a:solidFill>
              </a:rPr>
              <a:pPr/>
              <a:t>9</a:t>
            </a:fld>
            <a:endParaRPr lang="en-US">
              <a:solidFill>
                <a:srgbClr val="000000">
                  <a:tint val="75000"/>
                </a:srgbClr>
              </a:solidFill>
            </a:endParaRPr>
          </a:p>
        </p:txBody>
      </p:sp>
      <p:sp>
        <p:nvSpPr>
          <p:cNvPr id="4" name="Content Placeholder 3">
            <a:extLst>
              <a:ext uri="{FF2B5EF4-FFF2-40B4-BE49-F238E27FC236}">
                <a16:creationId xmlns:a16="http://schemas.microsoft.com/office/drawing/2014/main" xmlns="" id="{4C917EDB-C636-4A5C-B0F9-AC88F3A1F4B7}"/>
              </a:ext>
            </a:extLst>
          </p:cNvPr>
          <p:cNvSpPr>
            <a:spLocks noGrp="1"/>
          </p:cNvSpPr>
          <p:nvPr>
            <p:ph idx="1"/>
          </p:nvPr>
        </p:nvSpPr>
        <p:spPr/>
        <p:txBody>
          <a:bodyPr/>
          <a:lstStyle/>
          <a:p>
            <a:r>
              <a:rPr lang="en-US" dirty="0"/>
              <a:t>Anyone who needs or wants to share their publications</a:t>
            </a:r>
            <a:endParaRPr lang="en-US" baseline="0" dirty="0"/>
          </a:p>
          <a:p>
            <a:pPr lvl="1"/>
            <a:r>
              <a:rPr lang="en-US" dirty="0"/>
              <a:t>DOI issued for Data (meets base requirements for most funders)</a:t>
            </a:r>
          </a:p>
          <a:p>
            <a:pPr lvl="1"/>
            <a:r>
              <a:rPr lang="en-US" dirty="0"/>
              <a:t>Data</a:t>
            </a:r>
            <a:r>
              <a:rPr lang="en-US" baseline="0" dirty="0"/>
              <a:t> </a:t>
            </a:r>
            <a:r>
              <a:rPr lang="en-US" dirty="0"/>
              <a:t>preserved for required</a:t>
            </a:r>
            <a:r>
              <a:rPr lang="en-US" baseline="0" dirty="0"/>
              <a:t> time (plus more)</a:t>
            </a:r>
          </a:p>
          <a:p>
            <a:pPr lvl="1"/>
            <a:r>
              <a:rPr lang="en-US" baseline="0" dirty="0"/>
              <a:t>Indexing, and others previously mentioned</a:t>
            </a:r>
          </a:p>
          <a:p>
            <a:pPr lvl="1"/>
            <a:r>
              <a:rPr lang="en-US" dirty="0"/>
              <a:t>Collocate your data and pubs with your prior data and pubs, and with those of the department and University</a:t>
            </a:r>
            <a:endParaRPr lang="en-US" baseline="0" dirty="0"/>
          </a:p>
          <a:p>
            <a:pPr lvl="0"/>
            <a:r>
              <a:rPr lang="en-US" dirty="0"/>
              <a:t>Non-confidential</a:t>
            </a:r>
            <a:r>
              <a:rPr lang="en-US" baseline="0" dirty="0"/>
              <a:t> data</a:t>
            </a:r>
          </a:p>
          <a:p>
            <a:pPr lvl="1"/>
            <a:r>
              <a:rPr lang="en-US" dirty="0"/>
              <a:t>Funder</a:t>
            </a:r>
            <a:r>
              <a:rPr lang="en-US" baseline="0" dirty="0"/>
              <a:t> requirement to de-identify/anonymize/cleanse</a:t>
            </a:r>
          </a:p>
          <a:p>
            <a:pPr lvl="2"/>
            <a:r>
              <a:rPr lang="en-US" dirty="0"/>
              <a:t>Library can help with this</a:t>
            </a:r>
          </a:p>
          <a:p>
            <a:pPr lvl="1"/>
            <a:r>
              <a:rPr lang="en-US" dirty="0"/>
              <a:t>Texas State Policy</a:t>
            </a:r>
          </a:p>
          <a:p>
            <a:pPr lvl="0"/>
            <a:r>
              <a:rPr lang="en-US" dirty="0"/>
              <a:t>Active Texas State NetID </a:t>
            </a:r>
          </a:p>
          <a:p>
            <a:pPr lvl="1"/>
            <a:r>
              <a:rPr lang="en-US" dirty="0"/>
              <a:t>Though we are working</a:t>
            </a:r>
            <a:r>
              <a:rPr lang="en-US" baseline="0" dirty="0"/>
              <a:t> on allowing cross-institution working groups</a:t>
            </a:r>
          </a:p>
          <a:p>
            <a:pPr lvl="0"/>
            <a:r>
              <a:rPr lang="en-US" dirty="0"/>
              <a:t>Small-Medium</a:t>
            </a:r>
            <a:r>
              <a:rPr lang="en-US" baseline="0" dirty="0"/>
              <a:t> sized files self-service</a:t>
            </a:r>
          </a:p>
          <a:p>
            <a:pPr lvl="1"/>
            <a:r>
              <a:rPr lang="en-US" dirty="0"/>
              <a:t>Large data accommodated via consultation</a:t>
            </a:r>
            <a:r>
              <a:rPr lang="en-US" baseline="0" dirty="0"/>
              <a:t> </a:t>
            </a:r>
          </a:p>
          <a:p>
            <a:pPr lvl="1"/>
            <a:r>
              <a:rPr lang="en-US" dirty="0"/>
              <a:t>Library</a:t>
            </a:r>
            <a:r>
              <a:rPr lang="en-US" baseline="0" dirty="0"/>
              <a:t> can help facilitate that connection</a:t>
            </a:r>
          </a:p>
          <a:p>
            <a:pPr lvl="0"/>
            <a:r>
              <a:rPr lang="en-US" baseline="0" dirty="0"/>
              <a:t>Any file type</a:t>
            </a:r>
          </a:p>
          <a:p>
            <a:pPr lvl="1"/>
            <a:r>
              <a:rPr lang="en-US" baseline="0" dirty="0"/>
              <a:t>Open non-proprietary is encouraged</a:t>
            </a:r>
          </a:p>
          <a:p>
            <a:pPr lvl="1"/>
            <a:r>
              <a:rPr lang="en-US" baseline="0" dirty="0"/>
              <a:t>We can help with conversion</a:t>
            </a:r>
          </a:p>
        </p:txBody>
      </p:sp>
    </p:spTree>
    <p:extLst>
      <p:ext uri="{BB962C8B-B14F-4D97-AF65-F5344CB8AC3E}">
        <p14:creationId xmlns:p14="http://schemas.microsoft.com/office/powerpoint/2010/main" val="9705294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mpany_meeting_presentation-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Company background presentation" id="{7C18907C-4901-42BD-8F2C-E63B32C9DCA3}" vid="{B4FC953D-0C69-4290-95E2-4EA0E2E67DEC}"/>
    </a:ext>
  </a:extLst>
</a:theme>
</file>

<file path=ppt/theme/theme2.xml><?xml version="1.0" encoding="utf-8"?>
<a:theme xmlns:a="http://schemas.openxmlformats.org/drawingml/2006/main" name="Template_2">
  <a:themeElements>
    <a:clrScheme name="">
      <a:dk1>
        <a:srgbClr val="000000"/>
      </a:dk1>
      <a:lt1>
        <a:srgbClr val="FFFFFF"/>
      </a:lt1>
      <a:dk2>
        <a:srgbClr val="000000"/>
      </a:dk2>
      <a:lt2>
        <a:srgbClr val="808080"/>
      </a:lt2>
      <a:accent1>
        <a:srgbClr val="FFF700"/>
      </a:accent1>
      <a:accent2>
        <a:srgbClr val="0000FF"/>
      </a:accent2>
      <a:accent3>
        <a:srgbClr val="FFFFFF"/>
      </a:accent3>
      <a:accent4>
        <a:srgbClr val="000000"/>
      </a:accent4>
      <a:accent5>
        <a:srgbClr val="FFFAAA"/>
      </a:accent5>
      <a:accent6>
        <a:srgbClr val="0000E7"/>
      </a:accent6>
      <a:hlink>
        <a:srgbClr val="99CC99"/>
      </a:hlink>
      <a:folHlink>
        <a:srgbClr val="5A0019"/>
      </a:folHlink>
    </a:clrScheme>
    <a:fontScheme name="Office Theme">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emplate_2">
  <a:themeElements>
    <a:clrScheme name="">
      <a:dk1>
        <a:srgbClr val="000000"/>
      </a:dk1>
      <a:lt1>
        <a:srgbClr val="FFFFFF"/>
      </a:lt1>
      <a:dk2>
        <a:srgbClr val="000000"/>
      </a:dk2>
      <a:lt2>
        <a:srgbClr val="808080"/>
      </a:lt2>
      <a:accent1>
        <a:srgbClr val="FFF700"/>
      </a:accent1>
      <a:accent2>
        <a:srgbClr val="0000FF"/>
      </a:accent2>
      <a:accent3>
        <a:srgbClr val="FFFFFF"/>
      </a:accent3>
      <a:accent4>
        <a:srgbClr val="000000"/>
      </a:accent4>
      <a:accent5>
        <a:srgbClr val="FFFAAA"/>
      </a:accent5>
      <a:accent6>
        <a:srgbClr val="0000E7"/>
      </a:accent6>
      <a:hlink>
        <a:srgbClr val="99CC99"/>
      </a:hlink>
      <a:folHlink>
        <a:srgbClr val="5A0019"/>
      </a:folHlink>
    </a:clrScheme>
    <a:fontScheme name="Office Theme">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Template_2">
  <a:themeElements>
    <a:clrScheme name="">
      <a:dk1>
        <a:srgbClr val="000000"/>
      </a:dk1>
      <a:lt1>
        <a:srgbClr val="FFFFFF"/>
      </a:lt1>
      <a:dk2>
        <a:srgbClr val="000000"/>
      </a:dk2>
      <a:lt2>
        <a:srgbClr val="808080"/>
      </a:lt2>
      <a:accent1>
        <a:srgbClr val="FFF700"/>
      </a:accent1>
      <a:accent2>
        <a:srgbClr val="0000FF"/>
      </a:accent2>
      <a:accent3>
        <a:srgbClr val="FFFFFF"/>
      </a:accent3>
      <a:accent4>
        <a:srgbClr val="000000"/>
      </a:accent4>
      <a:accent5>
        <a:srgbClr val="FFFAAA"/>
      </a:accent5>
      <a:accent6>
        <a:srgbClr val="0000E7"/>
      </a:accent6>
      <a:hlink>
        <a:srgbClr val="99CC99"/>
      </a:hlink>
      <a:folHlink>
        <a:srgbClr val="5A0019"/>
      </a:folHlink>
    </a:clrScheme>
    <a:fontScheme name="Office Theme">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9111A70-0198-4F40-BEFB-ADDC651BCC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company_meeting_presentation-template.potx</Template>
  <TotalTime>0</TotalTime>
  <Words>2066</Words>
  <Application>Microsoft Macintosh PowerPoint</Application>
  <PresentationFormat>Widescreen</PresentationFormat>
  <Paragraphs>350</Paragraphs>
  <Slides>79</Slides>
  <Notes>13</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79</vt:i4>
      </vt:variant>
    </vt:vector>
  </HeadingPairs>
  <TitlesOfParts>
    <vt:vector size="91" baseType="lpstr">
      <vt:lpstr>Adobe Garamond Pro</vt:lpstr>
      <vt:lpstr>Adobe Song Std L</vt:lpstr>
      <vt:lpstr>Arial</vt:lpstr>
      <vt:lpstr>Century Gothic</vt:lpstr>
      <vt:lpstr>Courier New</vt:lpstr>
      <vt:lpstr>ＭＳ Ｐゴシック</vt:lpstr>
      <vt:lpstr>Palatino Linotype</vt:lpstr>
      <vt:lpstr>Wingdings</vt:lpstr>
      <vt:lpstr>company_meeting_presentation-template</vt:lpstr>
      <vt:lpstr>Template_2</vt:lpstr>
      <vt:lpstr>1_Template_2</vt:lpstr>
      <vt:lpstr>2_Template_2</vt:lpstr>
      <vt:lpstr>Increasing Access and Impact  and Meeting Funder Mandates</vt:lpstr>
      <vt:lpstr>How it all got started:</vt:lpstr>
      <vt:lpstr>Objectives of the executive order (publications)</vt:lpstr>
      <vt:lpstr>Objectives of the executive order (Digital data)</vt:lpstr>
      <vt:lpstr>Available Resources</vt:lpstr>
      <vt:lpstr>Data Management Plans</vt:lpstr>
      <vt:lpstr>Data Management Planning  and Data Curation</vt:lpstr>
      <vt:lpstr>Choosing a Repository</vt:lpstr>
      <vt:lpstr>Who are our In-house Repositories best for?</vt:lpstr>
      <vt:lpstr>Learn More:</vt:lpstr>
      <vt:lpstr>Digital Repositories</vt:lpstr>
      <vt:lpstr>TXST Digital Collections Repository</vt:lpstr>
      <vt:lpstr>PowerPoint Presentation</vt:lpstr>
      <vt:lpstr>PowerPoint Presentation</vt:lpstr>
      <vt:lpstr>PowerPoint Presentation</vt:lpstr>
      <vt:lpstr>A Look Around Digital Collections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Citations and Impact</vt:lpstr>
      <vt:lpstr>PowerPoint Presentation</vt:lpstr>
      <vt:lpstr>PowerPoint Presentation</vt:lpstr>
      <vt:lpstr>PowerPoint Presentation</vt:lpstr>
      <vt:lpstr>PowerPoint Presentation</vt:lpstr>
      <vt:lpstr>Organization and Archiving</vt:lpstr>
      <vt:lpstr>Where is that, again?</vt:lpstr>
      <vt:lpstr>PowerPoint Presentation</vt:lpstr>
      <vt:lpstr>PowerPoint Presentation</vt:lpstr>
      <vt:lpstr>Submitting Your Work</vt:lpstr>
      <vt:lpstr>Submitting Your 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Submitting Your Work</vt:lpstr>
      <vt:lpstr>Preprint, Post-Print, Publisher PDF, Oh my!</vt:lpstr>
      <vt:lpstr>Preprint Version</vt:lpstr>
      <vt:lpstr>Post-print Version</vt:lpstr>
      <vt:lpstr>Published (PDF) Version</vt:lpstr>
      <vt:lpstr>Submit &amp; Send as You Go</vt:lpstr>
      <vt:lpstr>TXST Dataverse Repository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Structure of Dataverse</vt:lpstr>
      <vt:lpstr>PowerPoint Presentation</vt:lpstr>
      <vt:lpstr>PowerPoint Presentation</vt:lpstr>
      <vt:lpstr>PowerPoint Presentation</vt:lpstr>
      <vt:lpstr>PowerPoint Presentation</vt:lpstr>
      <vt:lpstr>PowerPoint Presentation</vt:lpstr>
      <vt:lpstr>A Look Around Dataverse</vt:lpstr>
      <vt:lpstr>PowerPoint Presentation</vt:lpstr>
      <vt:lpstr>PowerPoint Presentation</vt:lpstr>
      <vt:lpstr>PowerPoint Presentation</vt:lpstr>
      <vt:lpstr>PowerPoint Presentation</vt:lpstr>
      <vt:lpstr>Submitting Your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2018-04-21T16:09:11Z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TC034605109991</vt:lpwstr>
  </property>
</Properties>
</file>