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6"/>
  </p:notesMasterIdLst>
  <p:sldIdLst>
    <p:sldId id="256" r:id="rId2"/>
    <p:sldId id="321" r:id="rId3"/>
    <p:sldId id="284" r:id="rId4"/>
    <p:sldId id="286" r:id="rId5"/>
    <p:sldId id="316" r:id="rId6"/>
    <p:sldId id="291" r:id="rId7"/>
    <p:sldId id="317" r:id="rId8"/>
    <p:sldId id="258" r:id="rId9"/>
    <p:sldId id="318" r:id="rId10"/>
    <p:sldId id="292" r:id="rId11"/>
    <p:sldId id="311" r:id="rId12"/>
    <p:sldId id="259" r:id="rId13"/>
    <p:sldId id="293" r:id="rId14"/>
    <p:sldId id="294" r:id="rId15"/>
    <p:sldId id="262" r:id="rId16"/>
    <p:sldId id="263" r:id="rId17"/>
    <p:sldId id="274" r:id="rId18"/>
    <p:sldId id="264" r:id="rId19"/>
    <p:sldId id="273" r:id="rId20"/>
    <p:sldId id="275" r:id="rId21"/>
    <p:sldId id="279" r:id="rId22"/>
    <p:sldId id="278" r:id="rId23"/>
    <p:sldId id="280" r:id="rId24"/>
    <p:sldId id="276" r:id="rId25"/>
    <p:sldId id="277" r:id="rId26"/>
    <p:sldId id="265" r:id="rId27"/>
    <p:sldId id="285" r:id="rId28"/>
    <p:sldId id="281" r:id="rId29"/>
    <p:sldId id="267" r:id="rId30"/>
    <p:sldId id="283" r:id="rId31"/>
    <p:sldId id="301" r:id="rId32"/>
    <p:sldId id="268" r:id="rId33"/>
    <p:sldId id="303" r:id="rId34"/>
    <p:sldId id="302" r:id="rId35"/>
    <p:sldId id="288" r:id="rId36"/>
    <p:sldId id="289" r:id="rId37"/>
    <p:sldId id="287" r:id="rId38"/>
    <p:sldId id="304" r:id="rId39"/>
    <p:sldId id="296" r:id="rId40"/>
    <p:sldId id="297" r:id="rId41"/>
    <p:sldId id="298" r:id="rId42"/>
    <p:sldId id="305" r:id="rId43"/>
    <p:sldId id="306" r:id="rId44"/>
    <p:sldId id="307" r:id="rId45"/>
    <p:sldId id="270" r:id="rId46"/>
    <p:sldId id="295" r:id="rId47"/>
    <p:sldId id="271" r:id="rId48"/>
    <p:sldId id="312" r:id="rId49"/>
    <p:sldId id="313" r:id="rId50"/>
    <p:sldId id="299" r:id="rId51"/>
    <p:sldId id="300" r:id="rId52"/>
    <p:sldId id="290" r:id="rId53"/>
    <p:sldId id="308" r:id="rId54"/>
    <p:sldId id="320" r:id="rId5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4674"/>
  </p:normalViewPr>
  <p:slideViewPr>
    <p:cSldViewPr snapToGrid="0" snapToObjects="1">
      <p:cViewPr varScale="1">
        <p:scale>
          <a:sx n="104" d="100"/>
          <a:sy n="104" d="100"/>
        </p:scale>
        <p:origin x="232" y="7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B44528-EA1D-A74D-B396-991668E0F962}" type="datetimeFigureOut">
              <a:rPr lang="en-US" smtClean="0"/>
              <a:t>10/4/18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F6481F-B1F6-3C48-8163-4C3FAEBC3E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50236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5704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34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3128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74171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2421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8098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49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5793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31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009035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29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07854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52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en-US">
              <a:latin typeface="Calibri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12594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3AA39C-5350-1D4B-AB8C-3D0B037C726C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02875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6D0B27-8441-FC40-8047-C07339766F1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5D48D4-CA27-D74D-9133-722ED35D6B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326650F-C3AB-E045-BA1B-649AF53DC2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27E48E-C313-BB40-94F2-6CC4CC7657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C584A77-6988-5E45-8089-61BFBB353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6688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18466F-3278-0541-87E3-31887241F6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AB0ABAF-6077-6D4B-BC2C-1D3701F90A8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F5568B-EFDB-9544-8C03-E8E76A245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01C44E-B472-E941-AE12-1BD5FFA88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A1A4CF-F632-8645-818E-2E7BF85742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2346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457F6C3-6737-9647-A5CC-FD8F0CE14F2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BE20D6F-70D4-D044-8FE0-CF293E35B8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EA1091-A05A-9249-8EB6-42F5A354A6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B28F7F-0FAD-B641-8ABD-400866E1CF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37311E-7C1F-614D-A3FE-66A8CD918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674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9793CC-DB33-D049-AD7E-ACF106DC0E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0CCB04-610E-A348-B209-994335C713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CD1ECB-27C1-9943-A7B3-4B29A684E3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A6A206-B275-7146-92F8-4CBDA24CCA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A21F06-57EB-984E-B78B-55CFF653B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34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BCB55B-343B-374F-BA7F-D567B806DE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38D61-254D-4540-92EE-43DF45E565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73DC67-5BF5-9348-865D-05DB6028D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A8933-7106-974C-8139-C4D4370328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93A94BB-F14D-9D47-B8C9-12B596149D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009086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BAF6C-D41A-3C43-BD7E-BE6517CE9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420E00-BCB1-D24C-87B4-FDCCE30F3CE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D92FFEB-3394-384D-ABD8-0502FE25F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E92ABA-9DEF-2A4B-BD71-D6183677B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F9592F-5196-C24A-B7F1-A477BABD7E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F3C5C72-A3E7-4E4E-8815-E0D684A495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05215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CA22F1-A8E3-8C47-AAAB-D46E861F49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10BC4D1-7ADF-E94D-88A2-6851DCFDD5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132D3C6-54CC-B640-BCA6-E8C46B16BC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4BD97C7-30E9-B540-BDFD-EE56C0E4CD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0E69100-1394-F247-837D-1562A7C1AE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E18F97-E0FF-4A46-B063-A42E3D7B78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0735823-AC70-5A4F-BE97-F89346B750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C5D3F9E-4A8A-4E4C-A696-BA5FB1B687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218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24A7B-FDA1-644C-A3BA-EF3638AD5D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D52A5CC-CA57-3741-A349-363657A1A7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637A5F-E63E-734B-907F-97E3598ED2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DB3B3D-8F1D-CF4B-BC00-F31F274B3A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3732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D3D0F2-A97D-7041-8768-CD47E4716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7C2661-193E-A048-982C-44D42B7DD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224A7F-E023-4B44-8AFF-F02E1E66ED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7420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B7070C-E8FD-AF47-962F-A3F5495B4F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CBAF-6D3A-9B4D-B738-67B9A6C77A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E78B15-E03D-1F4A-83AB-A0CB4F972A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572E70B-35BF-2A4F-A35D-EEB7C64FA6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83FA13C-C7BC-524F-86BC-4FE74A3F42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F433AD-CE5F-2242-9194-DE27A5704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1194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782FCC-F465-B145-9824-D9C42FE2C1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EF9A73-75F7-C34F-8859-A70ED52979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180B58-2D37-4B41-A07D-D4D11F02E2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8ACA89-DCDD-494D-B657-87F8AA729E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FFF4F70-95D2-744C-A1F7-4DE5761A90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14A455A-D058-8840-9DFB-4FB7DAB28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31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8224952-23B1-3540-AA3E-0BDC354AAA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40BC7B-DC49-954E-A6EB-5CB8B6FA6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49D1CA-7669-634F-A1DE-60A07DD43DB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F36895-A602-6C4B-A42B-5B129B2F3DB0}" type="datetimeFigureOut">
              <a:rPr lang="en-US" smtClean="0"/>
              <a:t>10/4/18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39193D0-5E28-0445-ACC2-19AAD13630C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617B19-8532-8843-920E-5FBA3821B1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817E88-764A-8240-8E83-0A1199E797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2274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ps07@txstate.edu" TargetMode="External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7.pn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17" Type="http://schemas.openxmlformats.org/officeDocument/2006/relationships/image" Target="../media/image56.png"/><Relationship Id="rId2" Type="http://schemas.openxmlformats.org/officeDocument/2006/relationships/image" Target="../media/image41.png"/><Relationship Id="rId16" Type="http://schemas.openxmlformats.org/officeDocument/2006/relationships/image" Target="../media/image5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54.png"/><Relationship Id="rId10" Type="http://schemas.openxmlformats.org/officeDocument/2006/relationships/image" Target="../media/image49.png"/><Relationship Id="rId19" Type="http://schemas.openxmlformats.org/officeDocument/2006/relationships/image" Target="../media/image34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4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tif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7.tif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2.png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pn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0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77.tiff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8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tiff"/><Relationship Id="rId2" Type="http://schemas.openxmlformats.org/officeDocument/2006/relationships/image" Target="../media/image8.tif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tif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hyperlink" Target="http://scholar.google.com/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tiff"/><Relationship Id="rId3" Type="http://schemas.openxmlformats.org/officeDocument/2006/relationships/image" Target="../media/image82.png"/><Relationship Id="rId7" Type="http://schemas.openxmlformats.org/officeDocument/2006/relationships/image" Target="../media/image79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5.png"/><Relationship Id="rId11" Type="http://schemas.openxmlformats.org/officeDocument/2006/relationships/image" Target="../media/image17.tiff"/><Relationship Id="rId5" Type="http://schemas.openxmlformats.org/officeDocument/2006/relationships/image" Target="../media/image84.png"/><Relationship Id="rId10" Type="http://schemas.openxmlformats.org/officeDocument/2006/relationships/image" Target="../media/image18.tiff"/><Relationship Id="rId4" Type="http://schemas.openxmlformats.org/officeDocument/2006/relationships/image" Target="../media/image83.png"/><Relationship Id="rId9" Type="http://schemas.openxmlformats.org/officeDocument/2006/relationships/image" Target="../media/image7.tif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7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tiff"/><Relationship Id="rId2" Type="http://schemas.openxmlformats.org/officeDocument/2006/relationships/image" Target="../media/image16.tif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8.tiff"/><Relationship Id="rId4" Type="http://schemas.openxmlformats.org/officeDocument/2006/relationships/image" Target="../media/image1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9A83B83-7330-A440-B85E-4EC957678CE4}"/>
              </a:ext>
            </a:extLst>
          </p:cNvPr>
          <p:cNvSpPr txBox="1"/>
          <p:nvPr/>
        </p:nvSpPr>
        <p:spPr>
          <a:xfrm>
            <a:off x="2704289" y="2412458"/>
            <a:ext cx="763619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Academic Publishing in Military Studies:</a:t>
            </a:r>
          </a:p>
          <a:p>
            <a:r>
              <a:rPr lang="en-US" sz="3600" dirty="0"/>
              <a:t> Insights from an Experienced Editor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053E1E3-C795-3440-ACE1-2A95DE6C00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9085" y="346141"/>
            <a:ext cx="3535329" cy="144374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5059508-6459-2543-AC40-BC02E802D6D2}"/>
              </a:ext>
            </a:extLst>
          </p:cNvPr>
          <p:cNvSpPr txBox="1"/>
          <p:nvPr/>
        </p:nvSpPr>
        <p:spPr>
          <a:xfrm>
            <a:off x="749030" y="1789889"/>
            <a:ext cx="23097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19-21 October, 2018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44DB2-5C58-AA45-BAD4-A3B983E5C65C}"/>
              </a:ext>
            </a:extLst>
          </p:cNvPr>
          <p:cNvSpPr txBox="1"/>
          <p:nvPr/>
        </p:nvSpPr>
        <p:spPr>
          <a:xfrm>
            <a:off x="4824920" y="3835246"/>
            <a:ext cx="2663871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/>
              <a:t>Patricia M. Shields</a:t>
            </a:r>
          </a:p>
          <a:p>
            <a:r>
              <a:rPr lang="en-US" sz="2000" dirty="0"/>
              <a:t>Texas State University</a:t>
            </a:r>
          </a:p>
          <a:p>
            <a:r>
              <a:rPr lang="en-US" sz="1400" dirty="0">
                <a:hlinkClick r:id="rId3"/>
              </a:rPr>
              <a:t>ps07@txstate.edu</a:t>
            </a:r>
            <a:endParaRPr lang="en-US" sz="1400" dirty="0"/>
          </a:p>
          <a:p>
            <a:endParaRPr lang="en-US" dirty="0"/>
          </a:p>
          <a:p>
            <a:r>
              <a:rPr lang="en-US" sz="2000" dirty="0"/>
              <a:t>Editor-in-Chief</a:t>
            </a:r>
          </a:p>
          <a:p>
            <a:r>
              <a:rPr lang="en-US" sz="2000" dirty="0"/>
              <a:t>Armed Forces &amp; Society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F364771-D951-C241-9C11-17F6625E07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84643" y="3808151"/>
            <a:ext cx="1637961" cy="24604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3519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9104" y="2224405"/>
            <a:ext cx="324960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Double Blind </a:t>
            </a:r>
          </a:p>
          <a:p>
            <a:r>
              <a:rPr lang="en-US" sz="4400" dirty="0"/>
              <a:t>Peer Review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7224" y="1320549"/>
            <a:ext cx="4339016" cy="325426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066023" y="5148326"/>
            <a:ext cx="518141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Promotes Fairness in Process  </a:t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4E2E4A-9FA3-FC42-BA40-01B54C2336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5130" y="420654"/>
            <a:ext cx="1063974" cy="106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451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/>
          </p:nvPr>
        </p:nvSpPr>
        <p:spPr>
          <a:xfrm>
            <a:off x="1524000" y="457200"/>
            <a:ext cx="8229600" cy="1905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Editorial Process </a:t>
            </a:r>
            <a:b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4000" dirty="0">
                <a:latin typeface="Calibri" charset="0"/>
                <a:ea typeface="ＭＳ Ｐゴシック" charset="0"/>
                <a:cs typeface="ＭＳ Ｐゴシック" charset="0"/>
              </a:rPr>
              <a:t>(submission - publication)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3012" name="Picture 3" descr="JAD_synopsi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4320" y="2286382"/>
            <a:ext cx="4458005" cy="42874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163502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0" name="Title 1"/>
          <p:cNvSpPr>
            <a:spLocks noGrp="1"/>
          </p:cNvSpPr>
          <p:nvPr>
            <p:ph type="title" idx="4294967295"/>
          </p:nvPr>
        </p:nvSpPr>
        <p:spPr>
          <a:xfrm>
            <a:off x="1779850" y="953215"/>
            <a:ext cx="5924046" cy="81973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1</a:t>
            </a:r>
          </a:p>
        </p:txBody>
      </p:sp>
      <p:sp>
        <p:nvSpPr>
          <p:cNvPr id="73732" name="Rectangle 6"/>
          <p:cNvSpPr>
            <a:spLocks noChangeArrowheads="1"/>
          </p:cNvSpPr>
          <p:nvPr/>
        </p:nvSpPr>
        <p:spPr bwMode="auto">
          <a:xfrm>
            <a:off x="2507808" y="2915199"/>
            <a:ext cx="5196089" cy="27561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600" dirty="0"/>
              <a:t>Manuscript arrives</a:t>
            </a:r>
            <a:endParaRPr lang="en-US" sz="3200" dirty="0"/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Editor</a:t>
            </a:r>
            <a:r>
              <a:rPr lang="ja-JP" altLang="en-US" sz="3200" dirty="0"/>
              <a:t>’</a:t>
            </a:r>
            <a:r>
              <a:rPr lang="en-US" sz="3200" dirty="0"/>
              <a:t>s Review </a:t>
            </a:r>
            <a:br>
              <a:rPr lang="en-US" sz="3200" dirty="0"/>
            </a:br>
            <a:r>
              <a:rPr lang="en-US" b="1" dirty="0"/>
              <a:t>Reject 40- 60%                  </a:t>
            </a:r>
          </a:p>
          <a:p>
            <a:pPr marL="234950" indent="-234950">
              <a:spcAft>
                <a:spcPct val="65000"/>
              </a:spcAft>
              <a:buFontTx/>
              <a:buChar char="•"/>
            </a:pPr>
            <a:r>
              <a:rPr lang="en-US" sz="3200" dirty="0"/>
              <a:t>Find Reviewers</a:t>
            </a:r>
            <a:br>
              <a:rPr lang="en-US" sz="3200" dirty="0"/>
            </a:br>
            <a:endParaRPr lang="en-US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7853" r="18277"/>
          <a:stretch/>
        </p:blipFill>
        <p:spPr>
          <a:xfrm>
            <a:off x="7216589" y="1238766"/>
            <a:ext cx="2888021" cy="256730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49765" y="5477945"/>
            <a:ext cx="1303138" cy="977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675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/>
          </p:cNvSpPr>
          <p:nvPr>
            <p:ph type="ctrTitle"/>
          </p:nvPr>
        </p:nvSpPr>
        <p:spPr>
          <a:xfrm>
            <a:off x="2209800" y="609600"/>
            <a:ext cx="77724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2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5779" name="Rectangle 3"/>
          <p:cNvSpPr>
            <a:spLocks noGrp="1"/>
          </p:cNvSpPr>
          <p:nvPr>
            <p:ph type="subTitle" idx="1"/>
          </p:nvPr>
        </p:nvSpPr>
        <p:spPr>
          <a:xfrm>
            <a:off x="5085976" y="2734235"/>
            <a:ext cx="4896224" cy="3657600"/>
          </a:xfrm>
        </p:spPr>
        <p:txBody>
          <a:bodyPr/>
          <a:lstStyle/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Send out for review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2-4 reviewers</a:t>
            </a: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Reviews in </a:t>
            </a:r>
          </a:p>
          <a:p>
            <a:pPr marL="234950" indent="-165100" algn="l">
              <a:spcAft>
                <a:spcPct val="50000"/>
              </a:spcAft>
              <a:buFont typeface="Arial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Reviewers assessment</a:t>
            </a:r>
            <a:br>
              <a:rPr lang="en-US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9801" y="781197"/>
            <a:ext cx="2306911" cy="2676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861562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3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First Round Decision</a:t>
            </a:r>
          </a:p>
        </p:txBody>
      </p:sp>
      <p:sp>
        <p:nvSpPr>
          <p:cNvPr id="77827" name="Rectangle 3"/>
          <p:cNvSpPr>
            <a:spLocks noGrp="1"/>
          </p:cNvSpPr>
          <p:nvPr>
            <p:ph type="body" idx="1"/>
          </p:nvPr>
        </p:nvSpPr>
        <p:spPr>
          <a:xfrm>
            <a:off x="4084916" y="1921352"/>
            <a:ext cx="6125884" cy="3962202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Accept     Very rare (1 in 500)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Reject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endParaRPr lang="en-US" sz="1400" dirty="0">
              <a:latin typeface="Calibri" charset="0"/>
              <a:ea typeface="ＭＳ Ｐゴシック" charset="0"/>
              <a:cs typeface="ＭＳ Ｐゴシック" charset="0"/>
            </a:endParaRPr>
          </a:p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Revise and Resubmit 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78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3167" y="1417639"/>
            <a:ext cx="1532663" cy="1177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8133" name="Picture 6" descr="SA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81201" y="3134595"/>
            <a:ext cx="1341589" cy="107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96745" y="4819135"/>
            <a:ext cx="2122618" cy="141507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8521903" y="6234213"/>
            <a:ext cx="12544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Persistence</a:t>
            </a:r>
          </a:p>
        </p:txBody>
      </p:sp>
    </p:spTree>
    <p:extLst>
      <p:ext uri="{BB962C8B-B14F-4D97-AF65-F5344CB8AC3E}">
        <p14:creationId xmlns:p14="http://schemas.microsoft.com/office/powerpoint/2010/main" val="22719158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/>
          </p:cNvSpPr>
          <p:nvPr>
            <p:ph type="ctrTitle"/>
          </p:nvPr>
        </p:nvSpPr>
        <p:spPr>
          <a:xfrm>
            <a:off x="1905000" y="228600"/>
            <a:ext cx="77724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Stage 4 +++</a:t>
            </a:r>
            <a:endParaRPr lang="en-US" sz="3200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83971" name="Rectangle 3"/>
          <p:cNvSpPr>
            <a:spLocks noGrp="1"/>
          </p:cNvSpPr>
          <p:nvPr>
            <p:ph type="subTitle" idx="1"/>
          </p:nvPr>
        </p:nvSpPr>
        <p:spPr>
          <a:xfrm>
            <a:off x="2510119" y="1517577"/>
            <a:ext cx="7818850" cy="3950817"/>
          </a:xfrm>
        </p:spPr>
        <p:txBody>
          <a:bodyPr>
            <a:normAutofit lnSpcReduction="10000"/>
          </a:bodyPr>
          <a:lstStyle/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R&amp;R decision,  comments sent to author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Revised Manuscript and letter with explanation arrives  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Re-review Re-review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(could be 2 - 4 rounds)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Decision - Accept/Reject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r>
              <a:rPr lang="en-US" sz="2800" dirty="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rPr>
              <a:t>If Accept publisher takes over</a:t>
            </a:r>
          </a:p>
          <a:p>
            <a:pPr marL="457200" indent="-457200" algn="l">
              <a:spcAft>
                <a:spcPct val="50000"/>
              </a:spcAft>
              <a:buFont typeface="Arial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  <a:p>
            <a:pPr marL="290513" indent="-290513" algn="l">
              <a:spcAft>
                <a:spcPct val="50000"/>
              </a:spcAft>
              <a:buFont typeface="Arial" charset="0"/>
              <a:buChar char="•"/>
            </a:pPr>
            <a:endParaRPr lang="en-US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5" name="Rectangle 3"/>
          <p:cNvSpPr txBox="1">
            <a:spLocks/>
          </p:cNvSpPr>
          <p:nvPr/>
        </p:nvSpPr>
        <p:spPr>
          <a:xfrm>
            <a:off x="1905000" y="3836839"/>
            <a:ext cx="8077200" cy="14988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90000"/>
              </a:lnSpc>
            </a:pPr>
            <a:endParaRPr lang="en-US" sz="2800" dirty="0">
              <a:solidFill>
                <a:schemeClr val="tx1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3938" y="5335711"/>
            <a:ext cx="1776181" cy="1184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48347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3" name="Subtitle 2"/>
          <p:cNvSpPr>
            <a:spLocks noGrp="1"/>
          </p:cNvSpPr>
          <p:nvPr>
            <p:ph type="subTitle" idx="4294967295"/>
          </p:nvPr>
        </p:nvSpPr>
        <p:spPr>
          <a:xfrm>
            <a:off x="8589681" y="5549365"/>
            <a:ext cx="3200400" cy="647700"/>
          </a:xfrm>
        </p:spPr>
        <p:txBody>
          <a:bodyPr/>
          <a:lstStyle/>
          <a:p>
            <a:pPr marL="0" indent="0" algn="ctr">
              <a:buNone/>
            </a:pPr>
            <a:r>
              <a:rPr lang="en-US" sz="2000" dirty="0">
                <a:latin typeface="Calibri" charset="0"/>
                <a:ea typeface="ＭＳ Ｐゴシック" charset="0"/>
                <a:cs typeface="ＭＳ Ｐゴシック" charset="0"/>
              </a:rPr>
              <a:t>Scholars perspective</a:t>
            </a:r>
            <a:endParaRPr lang="en-US" dirty="0">
              <a:solidFill>
                <a:srgbClr val="898989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60420" name="Picture 5" descr="tree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96527" y="3641811"/>
            <a:ext cx="2197100" cy="1644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63500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92167" name="Rectangle 7"/>
          <p:cNvSpPr>
            <a:spLocks noChangeArrowheads="1"/>
          </p:cNvSpPr>
          <p:nvPr/>
        </p:nvSpPr>
        <p:spPr bwMode="auto">
          <a:xfrm>
            <a:off x="3731742" y="4984836"/>
            <a:ext cx="3248025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4000" dirty="0">
                <a:latin typeface="Calibri" charset="0"/>
              </a:rPr>
              <a:t>Editors Perspective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71647" y="338966"/>
            <a:ext cx="1718234" cy="138604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13263" y="1365080"/>
            <a:ext cx="4880614" cy="327137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41AE69B-F1AF-9A48-B353-F18B62C3EA0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777" y="201520"/>
            <a:ext cx="943162" cy="943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621744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60377" y="851926"/>
            <a:ext cx="32606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4000" dirty="0"/>
              <a:t>Steward or</a:t>
            </a:r>
          </a:p>
          <a:p>
            <a:pPr algn="r"/>
            <a:r>
              <a:rPr lang="en-US" sz="4000" dirty="0"/>
              <a:t>Caretaker Role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5498" y="426238"/>
            <a:ext cx="1593190" cy="106788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2849" y="2470136"/>
            <a:ext cx="4856211" cy="384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284379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Editor as Coach and Cop</a:t>
            </a:r>
          </a:p>
        </p:txBody>
      </p:sp>
      <p:sp>
        <p:nvSpPr>
          <p:cNvPr id="8192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>
                <a:latin typeface="Calibri" charset="0"/>
                <a:ea typeface="ＭＳ Ｐゴシック" charset="0"/>
                <a:cs typeface="ＭＳ Ｐゴシック" charset="0"/>
              </a:rPr>
              <a:t>Improve the manuscript</a:t>
            </a:r>
          </a:p>
        </p:txBody>
      </p:sp>
      <p:pic>
        <p:nvPicPr>
          <p:cNvPr id="67588" name="Picture 4" descr="coach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02001" y="2598738"/>
            <a:ext cx="1893701" cy="2516012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67589" name="Picture 5" descr="swedish police office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475538" y="2154239"/>
            <a:ext cx="1778000" cy="2624137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81926" name="Rectangle 6"/>
          <p:cNvSpPr>
            <a:spLocks noChangeArrowheads="1"/>
          </p:cNvSpPr>
          <p:nvPr/>
        </p:nvSpPr>
        <p:spPr bwMode="auto">
          <a:xfrm>
            <a:off x="6934200" y="4864100"/>
            <a:ext cx="3276600" cy="1569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sz="3200"/>
              <a:t>Make sure poor material gets caught</a:t>
            </a:r>
            <a:endParaRPr lang="en-US"/>
          </a:p>
        </p:txBody>
      </p:sp>
      <p:pic>
        <p:nvPicPr>
          <p:cNvPr id="7" name="Picture 6" descr="forest 2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67648" y="5653865"/>
            <a:ext cx="1254161" cy="944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093668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491035" y="96035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03824" y="1839104"/>
            <a:ext cx="3865069" cy="344283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61728" y="402730"/>
            <a:ext cx="481884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Most Precious Asset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000166" y="5626133"/>
            <a:ext cx="2589371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Reviewer time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4232" y="426238"/>
            <a:ext cx="1347868" cy="9034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017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F10C89E-16D0-ED44-ACD8-4E6A0ED3B670}"/>
              </a:ext>
            </a:extLst>
          </p:cNvPr>
          <p:cNvSpPr txBox="1"/>
          <p:nvPr/>
        </p:nvSpPr>
        <p:spPr>
          <a:xfrm>
            <a:off x="1309817" y="1681890"/>
            <a:ext cx="439229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Editorial Board Outreach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827F142-3D43-7F4D-AAA0-2499110079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6162" y="1580320"/>
            <a:ext cx="2372497" cy="356379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7B15DAB-38A9-8745-B446-CBDAD1830F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50369" y="3477054"/>
            <a:ext cx="4961848" cy="2528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5305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4117" y="3190126"/>
            <a:ext cx="4384086" cy="280377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2606865" y="4268848"/>
            <a:ext cx="29102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600" b="1" dirty="0"/>
              <a:t>Impact Factor </a:t>
            </a:r>
            <a:endParaRPr lang="en-US" sz="32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B2E6151-3475-E14E-AF90-114F07F604AE}"/>
              </a:ext>
            </a:extLst>
          </p:cNvPr>
          <p:cNvSpPr txBox="1"/>
          <p:nvPr/>
        </p:nvSpPr>
        <p:spPr>
          <a:xfrm>
            <a:off x="444843" y="1037967"/>
            <a:ext cx="647927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What is the citation potential?</a:t>
            </a:r>
          </a:p>
        </p:txBody>
      </p:sp>
    </p:spTree>
    <p:extLst>
      <p:ext uri="{BB962C8B-B14F-4D97-AF65-F5344CB8AC3E}">
        <p14:creationId xmlns:p14="http://schemas.microsoft.com/office/powerpoint/2010/main" val="326978319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486177" y="533346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Tips Article Acceptance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815912" y="2213088"/>
            <a:ext cx="261180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Getting past the </a:t>
            </a:r>
          </a:p>
          <a:p>
            <a:r>
              <a:rPr lang="en-US" sz="2800" dirty="0"/>
              <a:t>Editors Desk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7150" y="1533467"/>
            <a:ext cx="4369795" cy="473593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0918C76-E3CA-BE42-BDF7-8FFCB38D29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636" y="163406"/>
            <a:ext cx="1187541" cy="1187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941157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1" name="Content Placeholder 2"/>
          <p:cNvSpPr>
            <a:spLocks noGrp="1"/>
          </p:cNvSpPr>
          <p:nvPr>
            <p:ph idx="4294967295"/>
          </p:nvPr>
        </p:nvSpPr>
        <p:spPr>
          <a:xfrm>
            <a:off x="2076825" y="4721411"/>
            <a:ext cx="7007411" cy="1479177"/>
          </a:xfrm>
        </p:spPr>
        <p:txBody>
          <a:bodyPr>
            <a:noAutofit/>
          </a:bodyPr>
          <a:lstStyle/>
          <a:p>
            <a:pPr marL="0" indent="0" algn="r">
              <a:spcAft>
                <a:spcPct val="50000"/>
              </a:spcAft>
              <a:buNone/>
            </a:pPr>
            <a:r>
              <a:rPr lang="en-US" b="1" dirty="0">
                <a:latin typeface="Calibri" charset="0"/>
                <a:ea typeface="ＭＳ Ｐゴシック" charset="0"/>
                <a:cs typeface="ＭＳ Ｐゴシック" charset="0"/>
              </a:rPr>
              <a:t>POOR FIT</a:t>
            </a:r>
          </a:p>
          <a:p>
            <a:pPr marL="0" indent="0" algn="r">
              <a:spcAft>
                <a:spcPct val="50000"/>
              </a:spcAft>
              <a:buNone/>
            </a:pP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Outside scope or mission of the journal</a:t>
            </a:r>
            <a:endParaRPr lang="en-US" i="1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5059" y="508831"/>
            <a:ext cx="1266840" cy="137298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63154" y="1015999"/>
            <a:ext cx="4188923" cy="313764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630902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0257" y="358755"/>
            <a:ext cx="2211731" cy="3322301"/>
          </a:xfrm>
          <a:prstGeom prst="rect">
            <a:avLst/>
          </a:prstGeom>
          <a:ln>
            <a:solidFill>
              <a:srgbClr val="FFFFFF"/>
            </a:solidFill>
          </a:ln>
          <a:effectLst>
            <a:outerShdw blurRad="206375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4" name="TextBox 3"/>
          <p:cNvSpPr txBox="1"/>
          <p:nvPr/>
        </p:nvSpPr>
        <p:spPr>
          <a:xfrm>
            <a:off x="2942941" y="4892106"/>
            <a:ext cx="742511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Military topics (strategy, tactics)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Purely International Relations Topics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If audience is military leadership of a particular country</a:t>
            </a:r>
          </a:p>
          <a:p>
            <a:pPr marL="285750" indent="-285750" algn="r">
              <a:buFont typeface="Arial"/>
              <a:buChar char="•"/>
            </a:pPr>
            <a:r>
              <a:rPr lang="en-US" sz="2400" dirty="0"/>
              <a:t> Lots of country specific acronyms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765525" y="1589073"/>
            <a:ext cx="517157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Audience  -- </a:t>
            </a:r>
          </a:p>
          <a:p>
            <a:r>
              <a:rPr lang="en-US" sz="3000" dirty="0"/>
              <a:t>Scholars/Policy Makers</a:t>
            </a:r>
          </a:p>
          <a:p>
            <a:r>
              <a:rPr lang="en-US" sz="3000" dirty="0"/>
              <a:t>International &amp; Interdisciplinary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435413" y="4186785"/>
            <a:ext cx="14197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AVOID</a:t>
            </a:r>
          </a:p>
        </p:txBody>
      </p:sp>
    </p:spTree>
    <p:extLst>
      <p:ext uri="{BB962C8B-B14F-4D97-AF65-F5344CB8AC3E}">
        <p14:creationId xmlns:p14="http://schemas.microsoft.com/office/powerpoint/2010/main" val="22414302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61727" y="557625"/>
            <a:ext cx="30968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Strong Abstract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788019" y="1540807"/>
            <a:ext cx="311277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800" dirty="0"/>
              <a:t>Reviewer comment</a:t>
            </a:r>
          </a:p>
          <a:p>
            <a:pPr algn="r"/>
            <a:endParaRPr lang="en-US" sz="2800" dirty="0"/>
          </a:p>
          <a:p>
            <a:pPr algn="r"/>
            <a:r>
              <a:rPr lang="en-US" sz="2800" dirty="0"/>
              <a:t>Poor abstract</a:t>
            </a:r>
          </a:p>
          <a:p>
            <a:pPr algn="r"/>
            <a:r>
              <a:rPr lang="en-US" sz="2800" dirty="0"/>
              <a:t>Poor paper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6332" y="2502232"/>
            <a:ext cx="5488722" cy="36877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45177" y="5212679"/>
            <a:ext cx="1266840" cy="13729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32088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-1976877880" y="3462872"/>
            <a:ext cx="5646802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600" dirty="0"/>
              <a:t>Research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Method to achieve purpose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Take-Away</a:t>
            </a:r>
          </a:p>
          <a:p>
            <a:pPr marL="285750" indent="-285750">
              <a:buFont typeface="Arial"/>
              <a:buChar char="•"/>
            </a:pPr>
            <a:r>
              <a:rPr lang="en-US" sz="3600" dirty="0"/>
              <a:t>Strong Writing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369" y="376485"/>
            <a:ext cx="2934310" cy="29343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324927" y="222247"/>
            <a:ext cx="186503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Include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90113" y="2512879"/>
            <a:ext cx="2970886" cy="1899985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10" name="TextBox 9"/>
          <p:cNvSpPr txBox="1"/>
          <p:nvPr/>
        </p:nvSpPr>
        <p:spPr>
          <a:xfrm>
            <a:off x="5624113" y="1154547"/>
            <a:ext cx="3010696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Purpose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Method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findings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Take-away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617CB67-86EC-BD40-89BF-382DD3A812A9}"/>
              </a:ext>
            </a:extLst>
          </p:cNvPr>
          <p:cNvSpPr txBox="1"/>
          <p:nvPr/>
        </p:nvSpPr>
        <p:spPr>
          <a:xfrm>
            <a:off x="6732204" y="3625730"/>
            <a:ext cx="4650119" cy="30315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dirty="0"/>
              <a:t>Avoid</a:t>
            </a:r>
          </a:p>
          <a:p>
            <a:endParaRPr lang="en-US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Acronyms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Convoluted sentences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600" dirty="0"/>
              <a:t>Obvious conclusion</a:t>
            </a:r>
            <a:br>
              <a:rPr lang="en-US" sz="3200" dirty="0"/>
            </a:br>
            <a:r>
              <a:rPr lang="en-US" sz="3200" dirty="0"/>
              <a:t> </a:t>
            </a:r>
            <a:r>
              <a:rPr lang="en-US" dirty="0"/>
              <a:t>(more research needed)</a:t>
            </a:r>
          </a:p>
        </p:txBody>
      </p:sp>
    </p:spTree>
    <p:extLst>
      <p:ext uri="{BB962C8B-B14F-4D97-AF65-F5344CB8AC3E}">
        <p14:creationId xmlns:p14="http://schemas.microsoft.com/office/powerpoint/2010/main" val="235144336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18778" y="2175211"/>
            <a:ext cx="304645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Introduction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71059" y="791883"/>
            <a:ext cx="3314539" cy="3331280"/>
          </a:xfrm>
          <a:prstGeom prst="rect">
            <a:avLst/>
          </a:prstGeom>
          <a:effectLst>
            <a:outerShdw blurRad="79375" dist="889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-1361391566" y="3765177"/>
            <a:ext cx="8519512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Do not repeat abstract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Present big picture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Compelling case for research purpose/question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Clear statement of aims/purpose of pa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131757" y="4577944"/>
            <a:ext cx="729718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3200" dirty="0"/>
              <a:t>Big Picture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State purpose or aim early 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Compelling Case for research question</a:t>
            </a:r>
          </a:p>
          <a:p>
            <a:pPr marL="285750" indent="-285750">
              <a:buFont typeface="Arial"/>
              <a:buChar char="•"/>
            </a:pPr>
            <a:r>
              <a:rPr lang="en-US" sz="3200" dirty="0"/>
              <a:t>Strongest Writing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57638" y="433295"/>
            <a:ext cx="971268" cy="1052649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433135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15765" y="687293"/>
            <a:ext cx="27940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Bibliography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511" y="1105647"/>
            <a:ext cx="2968511" cy="449729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5059" y="2151529"/>
            <a:ext cx="312015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Overall Quality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Cites to AF&amp;S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Find Reviewers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193" y="4661117"/>
            <a:ext cx="1738023" cy="1883648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059590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5412" y="3137647"/>
            <a:ext cx="5265587" cy="277764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017058" y="433295"/>
            <a:ext cx="6066020" cy="2369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Easy to Navigate</a:t>
            </a:r>
          </a:p>
          <a:p>
            <a:endParaRPr lang="en-US" sz="3600" dirty="0"/>
          </a:p>
          <a:p>
            <a:pPr marL="571500" indent="-571500" algn="r">
              <a:buFont typeface="Arial"/>
              <a:buChar char="•"/>
            </a:pPr>
            <a:r>
              <a:rPr lang="en-US" sz="3600" dirty="0"/>
              <a:t>Clear logical subheadings </a:t>
            </a:r>
          </a:p>
          <a:p>
            <a:pPr marL="571500" indent="-571500" algn="r">
              <a:buFont typeface="Arial"/>
              <a:buChar char="•"/>
            </a:pPr>
            <a:r>
              <a:rPr lang="en-US" sz="3600" dirty="0"/>
              <a:t>Tables – Stand alone quality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60582" y="4870824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5925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1762479" y="567072"/>
            <a:ext cx="4026562" cy="4036522"/>
          </a:xfrm>
          <a:prstGeom prst="ellipse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rbsb2_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05" y="3377985"/>
            <a:ext cx="346341" cy="805444"/>
          </a:xfrm>
          <a:prstGeom prst="rect">
            <a:avLst/>
          </a:prstGeom>
        </p:spPr>
      </p:pic>
      <p:pic>
        <p:nvPicPr>
          <p:cNvPr id="11" name="Picture 10" descr="rbsm2_09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8357" y="1986824"/>
            <a:ext cx="576799" cy="859468"/>
          </a:xfrm>
          <a:prstGeom prst="rect">
            <a:avLst/>
          </a:prstGeom>
        </p:spPr>
      </p:pic>
      <p:pic>
        <p:nvPicPr>
          <p:cNvPr id="12" name="Picture 11" descr="rbsb2_18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4692" y="3377986"/>
            <a:ext cx="253087" cy="560441"/>
          </a:xfrm>
          <a:prstGeom prst="rect">
            <a:avLst/>
          </a:prstGeom>
        </p:spPr>
      </p:pic>
      <p:pic>
        <p:nvPicPr>
          <p:cNvPr id="13" name="Picture 12" descr="bu003722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7307" y="3575414"/>
            <a:ext cx="269965" cy="861196"/>
          </a:xfrm>
          <a:prstGeom prst="rect">
            <a:avLst/>
          </a:prstGeom>
        </p:spPr>
      </p:pic>
      <p:pic>
        <p:nvPicPr>
          <p:cNvPr id="14" name="Picture 13" descr="fd00267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605" y="2901224"/>
            <a:ext cx="359453" cy="660826"/>
          </a:xfrm>
          <a:prstGeom prst="rect">
            <a:avLst/>
          </a:prstGeom>
        </p:spPr>
      </p:pic>
      <p:pic>
        <p:nvPicPr>
          <p:cNvPr id="15" name="Picture 14" descr="5634743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1878" y="3271446"/>
            <a:ext cx="266478" cy="607936"/>
          </a:xfrm>
          <a:prstGeom prst="rect">
            <a:avLst/>
          </a:prstGeom>
        </p:spPr>
      </p:pic>
      <p:pic>
        <p:nvPicPr>
          <p:cNvPr id="16" name="Picture 15" descr="AA0538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245" y="2577841"/>
            <a:ext cx="486415" cy="709355"/>
          </a:xfrm>
          <a:prstGeom prst="rect">
            <a:avLst/>
          </a:prstGeom>
        </p:spPr>
      </p:pic>
      <p:pic>
        <p:nvPicPr>
          <p:cNvPr id="17" name="Picture 16" descr="71450531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1372" y="3005566"/>
            <a:ext cx="319303" cy="834614"/>
          </a:xfrm>
          <a:prstGeom prst="rect">
            <a:avLst/>
          </a:prstGeom>
        </p:spPr>
      </p:pic>
      <p:pic>
        <p:nvPicPr>
          <p:cNvPr id="18" name="Picture 17" descr="aa053844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3903" y="762548"/>
            <a:ext cx="250789" cy="697848"/>
          </a:xfrm>
          <a:prstGeom prst="rect">
            <a:avLst/>
          </a:prstGeom>
        </p:spPr>
      </p:pic>
      <p:pic>
        <p:nvPicPr>
          <p:cNvPr id="19" name="Picture 18" descr="AA05384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9610" y="2156728"/>
            <a:ext cx="375322" cy="679041"/>
          </a:xfrm>
          <a:prstGeom prst="rect">
            <a:avLst/>
          </a:prstGeom>
        </p:spPr>
      </p:pic>
      <p:pic>
        <p:nvPicPr>
          <p:cNvPr id="20" name="Picture 19" descr="200387759-001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3533" y="1221629"/>
            <a:ext cx="357444" cy="677322"/>
          </a:xfrm>
          <a:prstGeom prst="rect">
            <a:avLst/>
          </a:prstGeom>
        </p:spPr>
      </p:pic>
      <p:pic>
        <p:nvPicPr>
          <p:cNvPr id="21" name="Picture 20" descr="73210182.pn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9705" y="671018"/>
            <a:ext cx="418253" cy="889272"/>
          </a:xfrm>
          <a:prstGeom prst="rect">
            <a:avLst/>
          </a:prstGeom>
        </p:spPr>
      </p:pic>
      <p:pic>
        <p:nvPicPr>
          <p:cNvPr id="22" name="Picture 21" descr="AA053857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0977" y="1460397"/>
            <a:ext cx="477484" cy="696331"/>
          </a:xfrm>
          <a:prstGeom prst="rect">
            <a:avLst/>
          </a:prstGeom>
        </p:spPr>
      </p:pic>
      <p:pic>
        <p:nvPicPr>
          <p:cNvPr id="23" name="Picture 22" descr="73329588.pn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72" y="2934054"/>
            <a:ext cx="287469" cy="706282"/>
          </a:xfrm>
          <a:prstGeom prst="rect">
            <a:avLst/>
          </a:prstGeom>
        </p:spPr>
      </p:pic>
      <p:pic>
        <p:nvPicPr>
          <p:cNvPr id="24" name="Picture 23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875" y="2846293"/>
            <a:ext cx="461028" cy="531693"/>
          </a:xfrm>
          <a:prstGeom prst="rect">
            <a:avLst/>
          </a:prstGeom>
        </p:spPr>
      </p:pic>
      <p:pic>
        <p:nvPicPr>
          <p:cNvPr id="25" name="Picture 24" descr="73210125.pn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9276" y="1588687"/>
            <a:ext cx="362135" cy="796274"/>
          </a:xfrm>
          <a:prstGeom prst="rect">
            <a:avLst/>
          </a:prstGeom>
        </p:spPr>
      </p:pic>
      <p:pic>
        <p:nvPicPr>
          <p:cNvPr id="26" name="Picture 25" descr="200387787-001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0672" y="1649217"/>
            <a:ext cx="236229" cy="499468"/>
          </a:xfrm>
          <a:prstGeom prst="rect">
            <a:avLst/>
          </a:prstGeom>
        </p:spPr>
      </p:pic>
      <p:pic>
        <p:nvPicPr>
          <p:cNvPr id="27" name="Picture 26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9643" y="3446550"/>
            <a:ext cx="461028" cy="531693"/>
          </a:xfrm>
          <a:prstGeom prst="rect">
            <a:avLst/>
          </a:prstGeom>
        </p:spPr>
      </p:pic>
      <p:pic>
        <p:nvPicPr>
          <p:cNvPr id="28" name="Picture 27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0343" y="2314600"/>
            <a:ext cx="461028" cy="531693"/>
          </a:xfrm>
          <a:prstGeom prst="rect">
            <a:avLst/>
          </a:prstGeom>
        </p:spPr>
      </p:pic>
      <p:pic>
        <p:nvPicPr>
          <p:cNvPr id="29" name="Picture 28" descr="AA053845.pn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901" y="2411189"/>
            <a:ext cx="267105" cy="483252"/>
          </a:xfrm>
          <a:prstGeom prst="rect">
            <a:avLst/>
          </a:prstGeom>
        </p:spPr>
      </p:pic>
      <p:pic>
        <p:nvPicPr>
          <p:cNvPr id="30" name="Picture 29" descr="rbrs_0019.png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93462" y="1211535"/>
            <a:ext cx="633502" cy="687417"/>
          </a:xfrm>
          <a:prstGeom prst="rect">
            <a:avLst/>
          </a:prstGeom>
        </p:spPr>
      </p:pic>
      <p:pic>
        <p:nvPicPr>
          <p:cNvPr id="31" name="Picture 30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1712" y="1625035"/>
            <a:ext cx="461028" cy="531693"/>
          </a:xfrm>
          <a:prstGeom prst="rect">
            <a:avLst/>
          </a:prstGeom>
        </p:spPr>
      </p:pic>
      <p:pic>
        <p:nvPicPr>
          <p:cNvPr id="40" name="Picture 39" descr="rbrb_2750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6386" y="2195788"/>
            <a:ext cx="461028" cy="531693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5638672" y="3983903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Inadequate sample size</a:t>
            </a:r>
            <a:b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(7 interviews, 2 focus groups @ </a:t>
            </a:r>
            <a:b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2400" dirty="0">
                <a:latin typeface="Calibri" charset="0"/>
                <a:ea typeface="ＭＳ Ｐゴシック" charset="0"/>
                <a:cs typeface="ＭＳ Ｐゴシック" charset="0"/>
              </a:rPr>
              <a:t>university Y) </a:t>
            </a: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8630111" y="671018"/>
            <a:ext cx="1349725" cy="146281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260643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10087" y="657412"/>
            <a:ext cx="548810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Overview of Presentation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11480" y="657412"/>
            <a:ext cx="5014386" cy="56938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endParaRPr lang="en-US" sz="2800" dirty="0"/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Military Studies Journals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Manuscript Review Process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Editors Perspective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Editors Desk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General Tips (content quality)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 -- Before submit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To Do – R&amp;R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Keys to Success (personal)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Discoverability</a:t>
            </a:r>
          </a:p>
          <a:p>
            <a:endParaRPr lang="en-US" sz="28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19791" y="2433916"/>
            <a:ext cx="3227296" cy="3227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975507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57176" y="547173"/>
            <a:ext cx="38818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Quality Threshold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2352" y="1531469"/>
            <a:ext cx="4885766" cy="48857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313700" y="1516528"/>
            <a:ext cx="403289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Poor Writing</a:t>
            </a:r>
          </a:p>
          <a:p>
            <a:r>
              <a:rPr lang="en-US" sz="3200" dirty="0"/>
              <a:t>Tired ideas</a:t>
            </a:r>
          </a:p>
          <a:p>
            <a:r>
              <a:rPr lang="en-US" sz="3200" dirty="0"/>
              <a:t>Lacks Coherence</a:t>
            </a:r>
          </a:p>
          <a:p>
            <a:r>
              <a:rPr lang="en-US" sz="3200" dirty="0"/>
              <a:t>Limited generalizability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3413" y="4192762"/>
            <a:ext cx="1390199" cy="150668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00334" y="5266365"/>
            <a:ext cx="1376037" cy="13760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810438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9412" y="1840753"/>
            <a:ext cx="2749924" cy="274992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61530" y="754529"/>
            <a:ext cx="3451412" cy="34514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9412" y="4975412"/>
            <a:ext cx="5891356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To ensure meets quality threshold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02E8673-6E93-354B-A3CE-6E8CC7A970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194" y="408297"/>
            <a:ext cx="1311109" cy="13111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63983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1277" y="1160776"/>
            <a:ext cx="4308869" cy="24781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796268" y="1784992"/>
            <a:ext cx="39164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Strong</a:t>
            </a:r>
          </a:p>
          <a:p>
            <a:r>
              <a:rPr lang="en-US" sz="4400" dirty="0"/>
              <a:t>External Validity</a:t>
            </a:r>
          </a:p>
          <a:p>
            <a:r>
              <a:rPr lang="en-US" sz="3200" dirty="0"/>
              <a:t>Broadly Defined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426866" y="4308516"/>
            <a:ext cx="59170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Survey Research</a:t>
            </a:r>
          </a:p>
          <a:p>
            <a:r>
              <a:rPr lang="en-US" sz="4000" dirty="0"/>
              <a:t>Case Studies  </a:t>
            </a:r>
            <a:r>
              <a:rPr lang="en-US" sz="2400" dirty="0"/>
              <a:t>multiple countries</a:t>
            </a:r>
          </a:p>
          <a:p>
            <a:r>
              <a:rPr lang="en-US" sz="4000" dirty="0"/>
              <a:t>Theoretical  </a:t>
            </a:r>
            <a:r>
              <a:rPr lang="en-US" sz="2400" dirty="0"/>
              <a:t>analytical generalizability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202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113023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58141" y="921870"/>
            <a:ext cx="1612900" cy="22352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23441" y="1074270"/>
            <a:ext cx="1612900" cy="2235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14707" y="4243294"/>
            <a:ext cx="44899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Enough Information</a:t>
            </a:r>
          </a:p>
          <a:p>
            <a:endParaRPr lang="en-US" sz="3200" dirty="0"/>
          </a:p>
          <a:p>
            <a:r>
              <a:rPr lang="en-US" sz="3200" dirty="0"/>
              <a:t>Imagine </a:t>
            </a:r>
            <a:r>
              <a:rPr lang="en-US" sz="3200" b="1" dirty="0"/>
              <a:t>how to Replicate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6070" y="3942976"/>
            <a:ext cx="1612900" cy="223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8496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192873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958463" y="3484103"/>
            <a:ext cx="10083786" cy="21236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State Hypotheses in testable form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Operationalization easy to find/judge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Hypothesis connect to research purpose/question?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Does the evidence collected test the hypothesis?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1885" b="29987"/>
          <a:stretch/>
        </p:blipFill>
        <p:spPr>
          <a:xfrm>
            <a:off x="697449" y="791882"/>
            <a:ext cx="4393009" cy="15188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8025" y="260944"/>
            <a:ext cx="1255806" cy="1255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078221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331882" y="2831354"/>
            <a:ext cx="648764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Do Data and Claims match?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331882" y="2076824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6998" y="799353"/>
            <a:ext cx="2959100" cy="2032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435413" y="4885766"/>
            <a:ext cx="71224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/>
              <a:t>Inappropriate generalization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Recognize Alternative Hypotheses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1718" y="260944"/>
            <a:ext cx="1382585" cy="1382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17966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68325" y="1128395"/>
            <a:ext cx="3047044" cy="263395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406588" y="4153648"/>
            <a:ext cx="527510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Before you send it out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DAE470-89A5-024B-82EA-4CC5F4471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815" y="423151"/>
            <a:ext cx="1410488" cy="1410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2147382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8083" y="3989295"/>
            <a:ext cx="3617806" cy="256091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0824" y="657411"/>
            <a:ext cx="6124268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800" dirty="0"/>
              <a:t>Strategize the best fit journals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838824" y="1583765"/>
            <a:ext cx="740663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000" dirty="0"/>
              <a:t>Find journal description, does it fit?</a:t>
            </a:r>
          </a:p>
          <a:p>
            <a:r>
              <a:rPr lang="en-US" sz="3000" dirty="0"/>
              <a:t>What is journal’s quality threshold?</a:t>
            </a:r>
          </a:p>
          <a:p>
            <a:r>
              <a:rPr lang="en-US" sz="3000" dirty="0"/>
              <a:t>Have they published articles on similar topics?</a:t>
            </a:r>
          </a:p>
          <a:p>
            <a:r>
              <a:rPr lang="en-US" sz="3000" dirty="0"/>
              <a:t>Preferred Methodology?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037294" y="4586943"/>
            <a:ext cx="33318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End </a:t>
            </a:r>
            <a:r>
              <a:rPr lang="en-US" sz="2800" dirty="0"/>
              <a:t>with a plan and a</a:t>
            </a:r>
          </a:p>
          <a:p>
            <a:r>
              <a:rPr lang="en-US" sz="2800" dirty="0"/>
              <a:t> ranking of journals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72706" y="186405"/>
            <a:ext cx="1089750" cy="9420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570742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rbrs_00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596" y="112896"/>
            <a:ext cx="4494911" cy="48774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2223" y="4611023"/>
            <a:ext cx="2205644" cy="1652104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61060" y="279614"/>
            <a:ext cx="1283985" cy="11099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587F2F1-1E5A-9A46-B809-42C351627CF3}"/>
              </a:ext>
            </a:extLst>
          </p:cNvPr>
          <p:cNvSpPr txBox="1"/>
          <p:nvPr/>
        </p:nvSpPr>
        <p:spPr>
          <a:xfrm>
            <a:off x="5782963" y="3101546"/>
            <a:ext cx="49452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Send to journals you cite!</a:t>
            </a:r>
          </a:p>
        </p:txBody>
      </p:sp>
    </p:spTree>
    <p:extLst>
      <p:ext uri="{BB962C8B-B14F-4D97-AF65-F5344CB8AC3E}">
        <p14:creationId xmlns:p14="http://schemas.microsoft.com/office/powerpoint/2010/main" val="410327423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3122706" y="4108823"/>
            <a:ext cx="595798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Revise &amp; Resubmit Decision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804" y="816649"/>
            <a:ext cx="2823883" cy="282388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88D004C-4723-854E-96DD-E483996597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907" y="655432"/>
            <a:ext cx="1125757" cy="1125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4515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22238" y="838896"/>
            <a:ext cx="671382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Where do Military Studies Journals</a:t>
            </a:r>
            <a:br>
              <a:rPr lang="en-US" sz="3600" dirty="0"/>
            </a:br>
            <a:r>
              <a:rPr lang="en-US" sz="3600" dirty="0"/>
              <a:t>Fit in Academic Rankings?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10423" y="3341865"/>
            <a:ext cx="45940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Journal Citation Report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7517" y="2619632"/>
            <a:ext cx="4113169" cy="273712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5466D14F-CE46-3942-BA0F-5F092C2137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04265" y="4377849"/>
            <a:ext cx="3399517" cy="57255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A737FC0-231D-734B-BC28-AEFDECB464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13921" y="5531810"/>
            <a:ext cx="3002672" cy="96682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0C6E618-9E4D-E44C-A143-6BF0E2A7CB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47" y="308554"/>
            <a:ext cx="1060685" cy="1060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395389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6824" y="1592730"/>
            <a:ext cx="4967940" cy="309668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16470" y="324397"/>
            <a:ext cx="1613648" cy="1613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4235" y="5498354"/>
            <a:ext cx="46696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Get control of emotions</a:t>
            </a:r>
          </a:p>
        </p:txBody>
      </p:sp>
    </p:spTree>
    <p:extLst>
      <p:ext uri="{BB962C8B-B14F-4D97-AF65-F5344CB8AC3E}">
        <p14:creationId xmlns:p14="http://schemas.microsoft.com/office/powerpoint/2010/main" val="635256992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62472" y="518634"/>
            <a:ext cx="1509059" cy="150905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7470" y="1197535"/>
            <a:ext cx="3810000" cy="28194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660588" y="5020235"/>
            <a:ext cx="54387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/>
              <a:t>Open minded Creative Thinking</a:t>
            </a:r>
          </a:p>
        </p:txBody>
      </p:sp>
    </p:spTree>
    <p:extLst>
      <p:ext uri="{BB962C8B-B14F-4D97-AF65-F5344CB8AC3E}">
        <p14:creationId xmlns:p14="http://schemas.microsoft.com/office/powerpoint/2010/main" val="2956905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9647" y="2794001"/>
            <a:ext cx="4395412" cy="3578873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1912472" y="736152"/>
            <a:ext cx="4662241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600" dirty="0"/>
              <a:t>Revise &amp; Resubmit</a:t>
            </a:r>
          </a:p>
          <a:p>
            <a:r>
              <a:rPr lang="en-US" sz="4600" dirty="0"/>
              <a:t>Explanation Letter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64707" y="305149"/>
            <a:ext cx="1284941" cy="128494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00364" y="2971277"/>
            <a:ext cx="417940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/>
              <a:buChar char="•"/>
            </a:pPr>
            <a:r>
              <a:rPr lang="en-US" sz="3200" dirty="0"/>
              <a:t>Organized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Thoughtful </a:t>
            </a:r>
            <a:r>
              <a:rPr lang="en-US" sz="2000" dirty="0"/>
              <a:t>(not superficial)</a:t>
            </a:r>
          </a:p>
          <a:p>
            <a:pPr marL="457200" indent="-457200">
              <a:buFont typeface="Arial"/>
              <a:buChar char="•"/>
            </a:pPr>
            <a:r>
              <a:rPr lang="en-US" sz="3200" dirty="0"/>
              <a:t>Disagree OK</a:t>
            </a:r>
            <a:br>
              <a:rPr lang="en-US" sz="3200" dirty="0"/>
            </a:br>
            <a:r>
              <a:rPr lang="en-US" sz="3200" dirty="0"/>
              <a:t>– good reason</a:t>
            </a:r>
          </a:p>
        </p:txBody>
      </p:sp>
    </p:spTree>
    <p:extLst>
      <p:ext uri="{BB962C8B-B14F-4D97-AF65-F5344CB8AC3E}">
        <p14:creationId xmlns:p14="http://schemas.microsoft.com/office/powerpoint/2010/main" val="1488495488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72119" y="2197099"/>
            <a:ext cx="5627594" cy="421526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115394" y="702237"/>
            <a:ext cx="270095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/>
              <a:t>Additional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11D1ECD-3DA3-454D-ACF0-B6EFBF781B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605" y="584141"/>
            <a:ext cx="1394758" cy="139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93101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13000" y="3520609"/>
            <a:ext cx="708211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Don</a:t>
            </a:r>
            <a:r>
              <a:rPr lang="ja-JP" altLang="en-US" sz="3600" dirty="0">
                <a:latin typeface="Calibri" charset="0"/>
                <a:ea typeface="ＭＳ Ｐゴシック" charset="0"/>
                <a:cs typeface="ＭＳ Ｐゴシック" charset="0"/>
              </a:rPr>
              <a:t>’</a:t>
            </a: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 take it personally 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(key test how you deal with first rejection)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Try again  (</a:t>
            </a:r>
            <a:r>
              <a:rPr lang="en-US" sz="2800" dirty="0">
                <a:latin typeface="Calibri" charset="0"/>
                <a:ea typeface="ＭＳ Ｐゴシック" charset="0"/>
                <a:cs typeface="ＭＳ Ｐゴシック" charset="0"/>
              </a:rPr>
              <a:t>use comments from reviewers)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3059" y="650577"/>
            <a:ext cx="1703818" cy="127621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2999" y="366694"/>
            <a:ext cx="4280648" cy="276815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64868" y="4366873"/>
            <a:ext cx="1460500" cy="222250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31474214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Content Placeholder 2"/>
          <p:cNvSpPr>
            <a:spLocks noGrp="1"/>
          </p:cNvSpPr>
          <p:nvPr>
            <p:ph idx="4294967295"/>
          </p:nvPr>
        </p:nvSpPr>
        <p:spPr>
          <a:xfrm>
            <a:off x="1818857" y="3610413"/>
            <a:ext cx="8322595" cy="2580587"/>
          </a:xfrm>
        </p:spPr>
        <p:txBody>
          <a:bodyPr/>
          <a:lstStyle/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Share your work widely – present at conferences</a:t>
            </a:r>
          </a:p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Conference Papers/Syllabi on </a:t>
            </a:r>
            <a:r>
              <a:rPr lang="en-US" dirty="0" err="1">
                <a:latin typeface="Calibri" charset="0"/>
                <a:ea typeface="ＭＳ Ｐゴシック" charset="0"/>
                <a:cs typeface="ＭＳ Ｐゴシック" charset="0"/>
              </a:rPr>
              <a:t>Academia.edu</a:t>
            </a:r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, Institutional Repository, Research Gate</a:t>
            </a:r>
          </a:p>
        </p:txBody>
      </p:sp>
      <p:pic>
        <p:nvPicPr>
          <p:cNvPr id="66564" name="Picture 3" descr="presentations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41797" y="833456"/>
            <a:ext cx="3455796" cy="2303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63500" dist="761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17635" y="366695"/>
            <a:ext cx="1399242" cy="1048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18426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3766" y="582707"/>
            <a:ext cx="565866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/>
              <a:t>Cultivate  Collaborators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5511" y="2121647"/>
            <a:ext cx="4609148" cy="2808942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0" y="1355671"/>
            <a:ext cx="1703818" cy="127621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86000" y="5692589"/>
            <a:ext cx="4845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No down side to “Good” co-author(s)</a:t>
            </a:r>
          </a:p>
        </p:txBody>
      </p:sp>
    </p:spTree>
    <p:extLst>
      <p:ext uri="{BB962C8B-B14F-4D97-AF65-F5344CB8AC3E}">
        <p14:creationId xmlns:p14="http://schemas.microsoft.com/office/powerpoint/2010/main" val="271848184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191757" y="3853630"/>
            <a:ext cx="667021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latin typeface="Calibri" charset="0"/>
                <a:ea typeface="ＭＳ Ｐゴシック" charset="0"/>
                <a:cs typeface="ＭＳ Ｐゴシック" charset="0"/>
              </a:rPr>
              <a:t>2. Better in a library than a file cabinet.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128789" y="2271614"/>
            <a:ext cx="5289077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3200" dirty="0"/>
              <a:t>The only good dissertation </a:t>
            </a:r>
            <a:br>
              <a:rPr lang="en-US" sz="3200" dirty="0"/>
            </a:br>
            <a:r>
              <a:rPr lang="en-US" sz="3200" dirty="0"/>
              <a:t>is a completed dissertation.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191757" y="392822"/>
            <a:ext cx="513967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dirty="0"/>
              <a:t>Two Personal Rules for </a:t>
            </a:r>
          </a:p>
          <a:p>
            <a:r>
              <a:rPr lang="en-US" sz="4000" b="1" dirty="0"/>
              <a:t>Successful Scholarship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20709" y="5067300"/>
            <a:ext cx="2351955" cy="164001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3375" y="4846474"/>
            <a:ext cx="1860838" cy="1860838"/>
          </a:xfrm>
          <a:prstGeom prst="rect">
            <a:avLst/>
          </a:prstGeom>
        </p:spPr>
      </p:pic>
      <p:sp>
        <p:nvSpPr>
          <p:cNvPr id="8" name="Right Arrow 7"/>
          <p:cNvSpPr/>
          <p:nvPr/>
        </p:nvSpPr>
        <p:spPr>
          <a:xfrm>
            <a:off x="4731847" y="5361930"/>
            <a:ext cx="2134200" cy="48463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13059" y="650577"/>
            <a:ext cx="1703818" cy="12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8496014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6B9B3E-D9D9-C24E-ABBF-9FB40D8E88DD}"/>
              </a:ext>
            </a:extLst>
          </p:cNvPr>
          <p:cNvSpPr txBox="1"/>
          <p:nvPr/>
        </p:nvSpPr>
        <p:spPr>
          <a:xfrm>
            <a:off x="1198605" y="2924602"/>
            <a:ext cx="5356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Become an Active Reviewer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050807B-0C59-4441-A64D-9783A84DCD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3697" y="383184"/>
            <a:ext cx="3915891" cy="22076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6B906C2-42DD-454E-8887-2008ACBA55CE}"/>
              </a:ext>
            </a:extLst>
          </p:cNvPr>
          <p:cNvSpPr txBox="1"/>
          <p:nvPr/>
        </p:nvSpPr>
        <p:spPr>
          <a:xfrm>
            <a:off x="3447535" y="3904735"/>
            <a:ext cx="8143832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Familiar with behind the scenes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Hone critical review skills – apply to own work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Respect of the editor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Get a sense of what is a strong/weak paper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Active member of scholarly community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4DAB10BA-0ADE-2441-8A41-8673A570C87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13059" y="650577"/>
            <a:ext cx="1703818" cy="12762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532721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0579A5E-00D6-2F40-B318-E4C4B2A1F1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8670" y="625864"/>
            <a:ext cx="1703818" cy="127621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68B2FCD-CF24-5F44-8FFD-28AA19532B77}"/>
              </a:ext>
            </a:extLst>
          </p:cNvPr>
          <p:cNvSpPr txBox="1"/>
          <p:nvPr/>
        </p:nvSpPr>
        <p:spPr>
          <a:xfrm>
            <a:off x="610441" y="3150973"/>
            <a:ext cx="60699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Shed the insider perspective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5D78C0A-ABEF-E44E-8D52-168F44AD5A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633" y="2739635"/>
            <a:ext cx="1637961" cy="2460426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FDECA14F-B52E-344D-869A-57D811AB51E6}"/>
              </a:ext>
            </a:extLst>
          </p:cNvPr>
          <p:cNvSpPr txBox="1"/>
          <p:nvPr/>
        </p:nvSpPr>
        <p:spPr>
          <a:xfrm>
            <a:off x="8637373" y="5456843"/>
            <a:ext cx="316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International &amp; Interdisciplinary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3040CC4-47F7-934F-B014-50ACCB9781E5}"/>
              </a:ext>
            </a:extLst>
          </p:cNvPr>
          <p:cNvSpPr txBox="1"/>
          <p:nvPr/>
        </p:nvSpPr>
        <p:spPr>
          <a:xfrm>
            <a:off x="1364626" y="4118552"/>
            <a:ext cx="691926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Consciously write for a larger audience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Limit unnecessary acronyms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dirty="0"/>
              <a:t>Stand alone tables – easy skim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2A1BD7D-3BA2-064C-9105-F3ACA94112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32753" y="547271"/>
            <a:ext cx="2853896" cy="2145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42157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27D7233-C7EC-CC43-BDE2-7716C2D13862}"/>
              </a:ext>
            </a:extLst>
          </p:cNvPr>
          <p:cNvSpPr txBox="1"/>
          <p:nvPr/>
        </p:nvSpPr>
        <p:spPr>
          <a:xfrm>
            <a:off x="1988490" y="5591223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35% of all journals are part of</a:t>
            </a:r>
          </a:p>
          <a:p>
            <a:r>
              <a:rPr lang="en-US" dirty="0"/>
              <a:t>The JCR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BF86E291-62F8-AF46-863E-2CBE845D929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809" y="1206465"/>
            <a:ext cx="2743200" cy="124651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253082-B7FC-7348-BB5B-4E352CB575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9499" y="2947032"/>
            <a:ext cx="5933824" cy="158420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9966ACF-1422-7E4B-8867-C6624B6B76B8}"/>
              </a:ext>
            </a:extLst>
          </p:cNvPr>
          <p:cNvSpPr txBox="1"/>
          <p:nvPr/>
        </p:nvSpPr>
        <p:spPr>
          <a:xfrm>
            <a:off x="8052334" y="2335470"/>
            <a:ext cx="18069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/>
              <a:t>Previously Thompson Reuters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98AB5A2-C39C-5D41-8D65-4E8CD0C333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59736" y="523543"/>
            <a:ext cx="4435297" cy="1260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71304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9" descr="magnifying-glas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391051" y="3239645"/>
            <a:ext cx="2119312" cy="3124200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3" name="Rectangle 2"/>
          <p:cNvSpPr txBox="1">
            <a:spLocks/>
          </p:cNvSpPr>
          <p:nvPr/>
        </p:nvSpPr>
        <p:spPr>
          <a:xfrm>
            <a:off x="2688685" y="1421958"/>
            <a:ext cx="5562600" cy="1817687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  <a:t>Discoverability</a:t>
            </a:r>
            <a:br>
              <a:rPr lang="en-US" dirty="0">
                <a:latin typeface="Calibri" charset="0"/>
                <a:ea typeface="ＭＳ Ｐゴシック" charset="0"/>
                <a:cs typeface="ＭＳ Ｐゴシック" charset="0"/>
              </a:rPr>
            </a:br>
            <a:r>
              <a:rPr lang="en-US" sz="3600" dirty="0">
                <a:latin typeface="Calibri" charset="0"/>
                <a:ea typeface="ＭＳ Ｐゴシック" charset="0"/>
                <a:cs typeface="ＭＳ Ｐゴシック" charset="0"/>
              </a:rPr>
              <a:t>Optimizing Article For Search Engines</a:t>
            </a:r>
            <a:endParaRPr lang="en-US" dirty="0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17A426F-AB83-184E-BBFF-FD3DEB1A8B7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329" y="308557"/>
            <a:ext cx="1113401" cy="1113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4550053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5" descr="scholar_logo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2274" y="1016432"/>
            <a:ext cx="2959578" cy="117992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2533467" y="2624919"/>
            <a:ext cx="5674093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457200" indent="-457200">
              <a:buFont typeface="Arial"/>
              <a:buChar char="•"/>
            </a:pPr>
            <a:endParaRPr lang="en-US" sz="3600" dirty="0"/>
          </a:p>
          <a:p>
            <a:r>
              <a:rPr lang="en-US" sz="3600" dirty="0"/>
              <a:t>EXTRA ATTENTION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Key Words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Abstract </a:t>
            </a:r>
          </a:p>
          <a:p>
            <a:pPr marL="571500" indent="-571500">
              <a:buFont typeface="Arial"/>
              <a:buChar char="•"/>
            </a:pPr>
            <a:r>
              <a:rPr lang="en-US" sz="3600" dirty="0"/>
              <a:t>Title </a:t>
            </a:r>
          </a:p>
        </p:txBody>
      </p:sp>
      <p:pic>
        <p:nvPicPr>
          <p:cNvPr id="6" name="Picture 9" descr="magnifying-glas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770471" y="609601"/>
            <a:ext cx="1507004" cy="222156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39257885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1764" y="2093258"/>
            <a:ext cx="3556000" cy="10668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7750" y="691989"/>
            <a:ext cx="3316941" cy="10319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16783"/>
          <a:stretch/>
        </p:blipFill>
        <p:spPr>
          <a:xfrm>
            <a:off x="638221" y="3335404"/>
            <a:ext cx="3556000" cy="155487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95791" y="4890275"/>
            <a:ext cx="1395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My Citations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26731" y="3335404"/>
            <a:ext cx="2237122" cy="20432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43829" y="5259607"/>
            <a:ext cx="2283759" cy="595763"/>
          </a:xfrm>
          <a:prstGeom prst="rect">
            <a:avLst/>
          </a:prstGeom>
        </p:spPr>
      </p:pic>
      <p:pic>
        <p:nvPicPr>
          <p:cNvPr id="13" name="Picture 9" descr="magnifying-glass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0055574" y="832023"/>
            <a:ext cx="1507004" cy="2221561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433812D-C4A0-764B-BDEF-90CA0C6EFE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26731" y="962711"/>
            <a:ext cx="2639827" cy="79194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8C40C36-D3E7-B44B-9817-8833FD7C6D8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565510" y="5259607"/>
            <a:ext cx="3002672" cy="9668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C08505E-141F-DA4F-A72F-0885DD24E61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693955" y="5875441"/>
            <a:ext cx="774700" cy="7747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2397F00-74CE-B848-B445-D3148FCFC974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594428" y="6038991"/>
            <a:ext cx="717496" cy="620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18936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0825" y="1478679"/>
            <a:ext cx="4386458" cy="29096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946588" y="5205965"/>
            <a:ext cx="229837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/>
              <a:t>Incentives</a:t>
            </a:r>
          </a:p>
        </p:txBody>
      </p:sp>
      <p:pic>
        <p:nvPicPr>
          <p:cNvPr id="4" name="Picture 9" descr="magnifying-glas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901656" y="872067"/>
            <a:ext cx="822995" cy="1213224"/>
          </a:xfrm>
          <a:prstGeom prst="rect">
            <a:avLst/>
          </a:prstGeom>
          <a:noFill/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564230342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7A0396E-8E45-0747-8512-CC7EE3BBF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1068" y="717619"/>
            <a:ext cx="4768780" cy="47687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7FEAEB7-EE30-A84E-8A96-744203DC30AE}"/>
              </a:ext>
            </a:extLst>
          </p:cNvPr>
          <p:cNvSpPr txBox="1"/>
          <p:nvPr/>
        </p:nvSpPr>
        <p:spPr>
          <a:xfrm>
            <a:off x="7129848" y="1161534"/>
            <a:ext cx="24958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Questions??</a:t>
            </a:r>
          </a:p>
        </p:txBody>
      </p:sp>
    </p:spTree>
    <p:extLst>
      <p:ext uri="{BB962C8B-B14F-4D97-AF65-F5344CB8AC3E}">
        <p14:creationId xmlns:p14="http://schemas.microsoft.com/office/powerpoint/2010/main" val="1586990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4140" y="625035"/>
            <a:ext cx="68866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Where are Military Journals Ranked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1747" y="4310494"/>
            <a:ext cx="3450927" cy="228623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64140" y="4536129"/>
            <a:ext cx="3165568" cy="158777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66258" y="1730896"/>
            <a:ext cx="2565986" cy="222090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91613" y="2021298"/>
            <a:ext cx="2933392" cy="22000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00551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1884" y="1121090"/>
            <a:ext cx="4726575" cy="21236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/>
              <a:t>Impact Factor </a:t>
            </a:r>
            <a:br>
              <a:rPr lang="en-US" sz="3600" b="1" dirty="0"/>
            </a:br>
            <a:r>
              <a:rPr lang="en-US" sz="3200" dirty="0"/>
              <a:t>measures the average </a:t>
            </a:r>
            <a:br>
              <a:rPr lang="en-US" sz="3200" dirty="0"/>
            </a:br>
            <a:r>
              <a:rPr lang="en-US" sz="3200" dirty="0"/>
              <a:t>number of citations </a:t>
            </a:r>
            <a:br>
              <a:rPr lang="en-US" sz="3200" dirty="0"/>
            </a:br>
            <a:r>
              <a:rPr lang="en-US" sz="3200" dirty="0"/>
              <a:t>to recent published articles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692667" y="4450855"/>
            <a:ext cx="235000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 year (2017)</a:t>
            </a:r>
          </a:p>
          <a:p>
            <a:r>
              <a:rPr lang="en-US" sz="2800" dirty="0"/>
              <a:t>Impact Factor 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688992" y="4127689"/>
            <a:ext cx="5115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Number of times AF&amp;S articles in 2016 &amp; 2015 were </a:t>
            </a:r>
            <a:br>
              <a:rPr lang="en-US" dirty="0"/>
            </a:br>
            <a:r>
              <a:rPr lang="en-US" dirty="0"/>
              <a:t>cited in </a:t>
            </a:r>
            <a:r>
              <a:rPr lang="en-US" b="1" dirty="0"/>
              <a:t>JCR Journals</a:t>
            </a:r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4619541" y="4911636"/>
            <a:ext cx="540770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688992" y="5220295"/>
            <a:ext cx="4763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Total number of articles in AF&amp;S for 2016 &amp; 2015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57855" y="4657522"/>
            <a:ext cx="3635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=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5896" y="525821"/>
            <a:ext cx="3304286" cy="211320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109375" y="6210644"/>
            <a:ext cx="2428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Problems with indicator</a:t>
            </a:r>
          </a:p>
        </p:txBody>
      </p:sp>
    </p:spTree>
    <p:extLst>
      <p:ext uri="{BB962C8B-B14F-4D97-AF65-F5344CB8AC3E}">
        <p14:creationId xmlns:p14="http://schemas.microsoft.com/office/powerpoint/2010/main" val="10085139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5848B59-6CD3-2E49-B8D2-806CFDFB8FD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7333887"/>
              </p:ext>
            </p:extLst>
          </p:nvPr>
        </p:nvGraphicFramePr>
        <p:xfrm>
          <a:off x="5289150" y="0"/>
          <a:ext cx="6111666" cy="67589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01473">
                  <a:extLst>
                    <a:ext uri="{9D8B030D-6E8A-4147-A177-3AD203B41FA5}">
                      <a16:colId xmlns:a16="http://schemas.microsoft.com/office/drawing/2014/main" val="2913490172"/>
                    </a:ext>
                  </a:extLst>
                </a:gridCol>
                <a:gridCol w="4367718">
                  <a:extLst>
                    <a:ext uri="{9D8B030D-6E8A-4147-A177-3AD203B41FA5}">
                      <a16:colId xmlns:a16="http://schemas.microsoft.com/office/drawing/2014/main" val="2547031913"/>
                    </a:ext>
                  </a:extLst>
                </a:gridCol>
                <a:gridCol w="1042475">
                  <a:extLst>
                    <a:ext uri="{9D8B030D-6E8A-4147-A177-3AD203B41FA5}">
                      <a16:colId xmlns:a16="http://schemas.microsoft.com/office/drawing/2014/main" val="693872452"/>
                    </a:ext>
                  </a:extLst>
                </a:gridCol>
              </a:tblGrid>
              <a:tr h="39883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Rank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Journal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5h-Index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73705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International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44536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Security Dialogue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2914208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3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Studies in Conflict and Terrorism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5317396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Survival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9448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Security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32260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Journal of Strategic Studies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8829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Military Psychology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34691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rgbClr val="7030A0"/>
                          </a:solidFill>
                        </a:rPr>
                        <a:t>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>
                          <a:solidFill>
                            <a:srgbClr val="7030A0"/>
                          </a:solidFill>
                        </a:rPr>
                        <a:t>Armed Forces &amp; Society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200" b="1" dirty="0">
                          <a:solidFill>
                            <a:srgbClr val="7030A0"/>
                          </a:solidFill>
                        </a:rPr>
                        <a:t>20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750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European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43883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Defense and Peace Economics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18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2046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International Peacekeeping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752435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The RUSI Journal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09447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Contemporary Security Policy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141133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Parameters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47946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Intelligence and National Security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20625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Civil Wars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181675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Small Wars and Insurgencies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376182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556E3889-E3BD-9F4E-B696-3F540CE2D2D6}"/>
              </a:ext>
            </a:extLst>
          </p:cNvPr>
          <p:cNvSpPr txBox="1"/>
          <p:nvPr/>
        </p:nvSpPr>
        <p:spPr>
          <a:xfrm>
            <a:off x="249682" y="1313233"/>
            <a:ext cx="38416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Military Studies Rankings</a:t>
            </a:r>
          </a:p>
          <a:p>
            <a:pPr algn="ctr"/>
            <a:r>
              <a:rPr lang="en-US" sz="2800" dirty="0"/>
              <a:t>2018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A8F3DBF-7280-0747-ACAF-E8BBE9FED9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30" y="685644"/>
            <a:ext cx="2413000" cy="406400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7A169CCA-8395-1241-AF5C-1964344533E6}"/>
              </a:ext>
            </a:extLst>
          </p:cNvPr>
          <p:cNvSpPr/>
          <p:nvPr/>
        </p:nvSpPr>
        <p:spPr>
          <a:xfrm>
            <a:off x="249682" y="3116118"/>
            <a:ext cx="194228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0" i="0" u="none" strike="noStrike" dirty="0">
                <a:solidFill>
                  <a:srgbClr val="222222"/>
                </a:solidFill>
                <a:effectLst/>
                <a:latin typeface="Arial" panose="020B0604020202020204" pitchFamily="34" charset="0"/>
              </a:rPr>
              <a:t>is the largest number h such that h articles published in 2013-2017 have at least h citations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A1693B6-446E-B845-A469-A1E45C729116}"/>
              </a:ext>
            </a:extLst>
          </p:cNvPr>
          <p:cNvSpPr txBox="1"/>
          <p:nvPr/>
        </p:nvSpPr>
        <p:spPr>
          <a:xfrm>
            <a:off x="448261" y="2585443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</a:rPr>
              <a:t>h5-index</a:t>
            </a:r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003BC65-9172-F448-B677-EC3F9CC136F9}"/>
              </a:ext>
            </a:extLst>
          </p:cNvPr>
          <p:cNvSpPr txBox="1"/>
          <p:nvPr/>
        </p:nvSpPr>
        <p:spPr>
          <a:xfrm>
            <a:off x="758630" y="4893012"/>
            <a:ext cx="3307532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/>
              <a:t>As score of 10 would mean</a:t>
            </a:r>
          </a:p>
          <a:p>
            <a:endParaRPr lang="en-US" sz="900" dirty="0"/>
          </a:p>
          <a:p>
            <a:r>
              <a:rPr lang="en-US" sz="2200" dirty="0"/>
              <a:t>10 articles published 2013-17 with 10 citations +</a:t>
            </a:r>
          </a:p>
        </p:txBody>
      </p:sp>
      <p:sp>
        <p:nvSpPr>
          <p:cNvPr id="8" name="Right Arrow 7">
            <a:extLst>
              <a:ext uri="{FF2B5EF4-FFF2-40B4-BE49-F238E27FC236}">
                <a16:creationId xmlns:a16="http://schemas.microsoft.com/office/drawing/2014/main" id="{1F84E21B-D463-4B44-AA95-15423D02FAE2}"/>
              </a:ext>
            </a:extLst>
          </p:cNvPr>
          <p:cNvSpPr/>
          <p:nvPr/>
        </p:nvSpPr>
        <p:spPr>
          <a:xfrm>
            <a:off x="4402461" y="3116118"/>
            <a:ext cx="550390" cy="26910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951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E3979AA-27A6-AE48-90E1-7156B4460D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1557" y="116121"/>
            <a:ext cx="6462584" cy="665538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D49EAAA-A576-1248-BFD1-2196B25B9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8918" y="470052"/>
            <a:ext cx="3126239" cy="100661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8E69DF9-0F99-1049-A684-571C241225C8}"/>
              </a:ext>
            </a:extLst>
          </p:cNvPr>
          <p:cNvSpPr txBox="1"/>
          <p:nvPr/>
        </p:nvSpPr>
        <p:spPr>
          <a:xfrm>
            <a:off x="255922" y="1989438"/>
            <a:ext cx="27457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Rate wider exposure</a:t>
            </a:r>
          </a:p>
          <a:p>
            <a:r>
              <a:rPr lang="en-US" sz="2400" dirty="0"/>
              <a:t>of articles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5E15C76-A5AA-E44E-94D4-95B1B7A8F65D}"/>
              </a:ext>
            </a:extLst>
          </p:cNvPr>
          <p:cNvSpPr txBox="1"/>
          <p:nvPr/>
        </p:nvSpPr>
        <p:spPr>
          <a:xfrm>
            <a:off x="210065" y="3954162"/>
            <a:ext cx="384816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Authors’ can take actions</a:t>
            </a:r>
          </a:p>
          <a:p>
            <a:r>
              <a:rPr lang="en-US" sz="2800" dirty="0"/>
              <a:t> to influence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CE2A83ED-1CAA-B941-8153-50E124A21D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5698" y="5181167"/>
            <a:ext cx="538549" cy="46541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1C4C37D-8B1E-5F47-8A75-A87EF4D0BA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14360" y="5297929"/>
            <a:ext cx="657202" cy="657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35447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5517</TotalTime>
  <Words>831</Words>
  <Application>Microsoft Macintosh PowerPoint</Application>
  <PresentationFormat>Widescreen</PresentationFormat>
  <Paragraphs>259</Paragraphs>
  <Slides>54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54</vt:i4>
      </vt:variant>
    </vt:vector>
  </HeadingPairs>
  <TitlesOfParts>
    <vt:vector size="60" baseType="lpstr">
      <vt:lpstr>ＭＳ Ｐゴシック</vt:lpstr>
      <vt:lpstr>游ゴシック</vt:lpstr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Editorial Process  (submission - publication) </vt:lpstr>
      <vt:lpstr>Stage 1</vt:lpstr>
      <vt:lpstr>Stage 2 </vt:lpstr>
      <vt:lpstr>Stage 3 First Round Decision</vt:lpstr>
      <vt:lpstr>Stage 4 +++</vt:lpstr>
      <vt:lpstr>PowerPoint Presentation</vt:lpstr>
      <vt:lpstr>PowerPoint Presentation</vt:lpstr>
      <vt:lpstr>Editor as Coach and Cop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Patricia Shields</dc:creator>
  <cp:lastModifiedBy>Patricia Shields</cp:lastModifiedBy>
  <cp:revision>24</cp:revision>
  <dcterms:created xsi:type="dcterms:W3CDTF">2018-10-04T20:11:17Z</dcterms:created>
  <dcterms:modified xsi:type="dcterms:W3CDTF">2018-10-08T16:08:56Z</dcterms:modified>
</cp:coreProperties>
</file>