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9"/>
  </p:notesMasterIdLst>
  <p:sldIdLst>
    <p:sldId id="256" r:id="rId2"/>
    <p:sldId id="321" r:id="rId3"/>
    <p:sldId id="284" r:id="rId4"/>
    <p:sldId id="292" r:id="rId5"/>
    <p:sldId id="311" r:id="rId6"/>
    <p:sldId id="322" r:id="rId7"/>
    <p:sldId id="323" r:id="rId8"/>
    <p:sldId id="259" r:id="rId9"/>
    <p:sldId id="293" r:id="rId10"/>
    <p:sldId id="294" r:id="rId11"/>
    <p:sldId id="262" r:id="rId12"/>
    <p:sldId id="324" r:id="rId13"/>
    <p:sldId id="263" r:id="rId14"/>
    <p:sldId id="274" r:id="rId15"/>
    <p:sldId id="264" r:id="rId16"/>
    <p:sldId id="273" r:id="rId17"/>
    <p:sldId id="275" r:id="rId18"/>
    <p:sldId id="317" r:id="rId19"/>
    <p:sldId id="279" r:id="rId20"/>
    <p:sldId id="278" r:id="rId21"/>
    <p:sldId id="325" r:id="rId22"/>
    <p:sldId id="326" r:id="rId23"/>
    <p:sldId id="280" r:id="rId24"/>
    <p:sldId id="276" r:id="rId25"/>
    <p:sldId id="277" r:id="rId26"/>
    <p:sldId id="327" r:id="rId27"/>
    <p:sldId id="265" r:id="rId28"/>
    <p:sldId id="285" r:id="rId29"/>
    <p:sldId id="281" r:id="rId30"/>
    <p:sldId id="330" r:id="rId31"/>
    <p:sldId id="267" r:id="rId32"/>
    <p:sldId id="329" r:id="rId33"/>
    <p:sldId id="283" r:id="rId34"/>
    <p:sldId id="301" r:id="rId35"/>
    <p:sldId id="268" r:id="rId36"/>
    <p:sldId id="328" r:id="rId37"/>
    <p:sldId id="303" r:id="rId38"/>
    <p:sldId id="302" r:id="rId39"/>
    <p:sldId id="288" r:id="rId40"/>
    <p:sldId id="289" r:id="rId41"/>
    <p:sldId id="287" r:id="rId42"/>
    <p:sldId id="304" r:id="rId43"/>
    <p:sldId id="296" r:id="rId44"/>
    <p:sldId id="297" r:id="rId45"/>
    <p:sldId id="298" r:id="rId46"/>
    <p:sldId id="305" r:id="rId47"/>
    <p:sldId id="306" r:id="rId48"/>
    <p:sldId id="307" r:id="rId49"/>
    <p:sldId id="270" r:id="rId50"/>
    <p:sldId id="295" r:id="rId51"/>
    <p:sldId id="271" r:id="rId52"/>
    <p:sldId id="312" r:id="rId53"/>
    <p:sldId id="313" r:id="rId54"/>
    <p:sldId id="299" r:id="rId55"/>
    <p:sldId id="300" r:id="rId56"/>
    <p:sldId id="320" r:id="rId57"/>
    <p:sldId id="331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95"/>
    <p:restoredTop sz="94674"/>
  </p:normalViewPr>
  <p:slideViewPr>
    <p:cSldViewPr snapToGrid="0" snapToObjects="1">
      <p:cViewPr varScale="1">
        <p:scale>
          <a:sx n="115" d="100"/>
          <a:sy n="115" d="100"/>
        </p:scale>
        <p:origin x="232" y="1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44528-EA1D-A74D-B396-991668E0F962}" type="datetimeFigureOut">
              <a:rPr lang="en-US" smtClean="0"/>
              <a:t>9/30/22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6481F-B1F6-3C48-8163-4C3FAEBC3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23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7046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AA39C-5350-1D4B-AB8C-3D0B037C726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2875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312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741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421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809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79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752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903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785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259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D0B27-8441-FC40-8047-C07339766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5D48D4-CA27-D74D-9133-722ED35D6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6650F-C3AB-E045-BA1B-649AF53DC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27E48E-C313-BB40-94F2-6CC4CC765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584A77-6988-5E45-8089-61BFBB35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688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8466F-3278-0541-87E3-31887241F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B0ABAF-6077-6D4B-BC2C-1D3701F90A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5568B-EFDB-9544-8C03-E8E76A245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1C44E-B472-E941-AE12-1BD5FFA88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1A4CF-F632-8645-818E-2E7BF8574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346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57F6C3-6737-9647-A5CC-FD8F0CE14F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E20D6F-70D4-D044-8FE0-CF293E35B8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A1091-A05A-9249-8EB6-42F5A354A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28F7F-0FAD-B641-8ABD-400866E1C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7311E-7C1F-614D-A3FE-66A8CD918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4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793CC-DB33-D049-AD7E-ACF106DC0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CCB04-610E-A348-B209-994335C71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D1ECB-27C1-9943-A7B3-4B29A684E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6A206-B275-7146-92F8-4CBDA24CC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A21F06-57EB-984E-B78B-55CFF653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CB55B-343B-374F-BA7F-D567B806D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C38D61-254D-4540-92EE-43DF45E56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3DC67-5BF5-9348-865D-05DB6028D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A8933-7106-974C-8139-C4D437032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A94BB-F14D-9D47-B8C9-12B596149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090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BAF6C-D41A-3C43-BD7E-BE6517CE9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420E00-BCB1-D24C-87B4-FDCCE30F3C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2FFEB-3394-384D-ABD8-0502FE25F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E92ABA-9DEF-2A4B-BD71-D6183677B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F9592F-5196-C24A-B7F1-A477BABD7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3C5C72-A3E7-4E4E-8815-E0D684A49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521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A22F1-A8E3-8C47-AAAB-D46E861F4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0BC4D1-7ADF-E94D-88A2-6851DCFDD5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32D3C6-54CC-B640-BCA6-E8C46B16BC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BD97C7-30E9-B540-BDFD-EE56C0E4C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E69100-1394-F247-837D-1562A7C1AE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E18F97-E0FF-4A46-B063-A42E3D7B7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9/30/22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735823-AC70-5A4F-BE97-F89346B75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5D3F9E-4A8A-4E4C-A696-BA5FB1B68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18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24A7B-FDA1-644C-A3BA-EF3638AD5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52A5CC-CA57-3741-A349-363657A1A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9/30/22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637A5F-E63E-734B-907F-97E3598ED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DB3B3D-8F1D-CF4B-BC00-F31F274B3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32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D3D0F2-A97D-7041-8768-CD47E4716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9/30/22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7C2661-193E-A048-982C-44D42B7DD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224A7F-E023-4B44-8AFF-F02E1E66E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42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070C-E8FD-AF47-962F-A3F5495B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8CBAF-6D3A-9B4D-B738-67B9A6C77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E78B15-E03D-1F4A-83AB-A0CB4F972A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2E70B-35BF-2A4F-A35D-EEB7C64FA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FA13C-C7BC-524F-86BC-4FE74A3F4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F433AD-CE5F-2242-9194-DE27A5704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19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82FCC-F465-B145-9824-D9C42FE2C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EF9A73-75F7-C34F-8859-A70ED52979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180B58-2D37-4B41-A07D-D4D11F02E2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8ACA89-DCDD-494D-B657-87F8AA729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9/30/22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FF4F70-95D2-744C-A1F7-4DE5761A9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4A455A-D058-8840-9DFB-4FB7DAB28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31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224952-23B1-3540-AA3E-0BDC354AA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40BC7B-DC49-954E-A6EB-5CB8B6FA6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9D1CA-7669-634F-A1DE-60A07DD43D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36895-A602-6C4B-A42B-5B129B2F3DB0}" type="datetimeFigureOut">
              <a:rPr lang="en-US" smtClean="0"/>
              <a:t>9/30/22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193D0-5E28-0445-ACC2-19AAD1363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17B19-8532-8843-920E-5FBA3821B1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274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s07@txstate.edu" TargetMode="Externa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fs.sagepub.com/pap.dt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link.springer.com/referenceworkentry/10.1007/978-3-030-02866-4_31-1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18" Type="http://schemas.openxmlformats.org/officeDocument/2006/relationships/image" Target="../media/image61.png"/><Relationship Id="rId3" Type="http://schemas.openxmlformats.org/officeDocument/2006/relationships/image" Target="../media/image46.png"/><Relationship Id="rId21" Type="http://schemas.openxmlformats.org/officeDocument/2006/relationships/image" Target="../media/image43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17" Type="http://schemas.openxmlformats.org/officeDocument/2006/relationships/image" Target="../media/image60.png"/><Relationship Id="rId2" Type="http://schemas.openxmlformats.org/officeDocument/2006/relationships/image" Target="../media/image45.png"/><Relationship Id="rId16" Type="http://schemas.openxmlformats.org/officeDocument/2006/relationships/image" Target="../media/image59.png"/><Relationship Id="rId20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10" Type="http://schemas.openxmlformats.org/officeDocument/2006/relationships/image" Target="../media/image53.png"/><Relationship Id="rId19" Type="http://schemas.openxmlformats.org/officeDocument/2006/relationships/image" Target="../media/image62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98.tif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9.tif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hyperlink" Target="http://scholar.google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978-3-030-02866-4_31-1" TargetMode="External"/><Relationship Id="rId2" Type="http://schemas.openxmlformats.org/officeDocument/2006/relationships/hyperlink" Target="https://link.springer.com/article/10.1007/s11135-020-01072-9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igital.library.txstate.edu/handle/10877/13767" TargetMode="External"/><Relationship Id="rId4" Type="http://schemas.openxmlformats.org/officeDocument/2006/relationships/hyperlink" Target="https://doi.org/10.1080/15236803.2012.12001676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9A83B83-7330-A440-B85E-4EC957678CE4}"/>
              </a:ext>
            </a:extLst>
          </p:cNvPr>
          <p:cNvSpPr txBox="1"/>
          <p:nvPr/>
        </p:nvSpPr>
        <p:spPr>
          <a:xfrm>
            <a:off x="2704289" y="2412458"/>
            <a:ext cx="77330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Scholarly Publishing in Military Sciences:</a:t>
            </a:r>
          </a:p>
          <a:p>
            <a:r>
              <a:rPr lang="en-US" sz="3600" dirty="0"/>
              <a:t> Insights from an Experienced Editor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53E1E3-C795-3440-ACE1-2A95DE6C00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085" y="346141"/>
            <a:ext cx="3535329" cy="1443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059508-6459-2543-AC40-BC02E802D6D2}"/>
              </a:ext>
            </a:extLst>
          </p:cNvPr>
          <p:cNvSpPr txBox="1"/>
          <p:nvPr/>
        </p:nvSpPr>
        <p:spPr>
          <a:xfrm>
            <a:off x="749030" y="1789889"/>
            <a:ext cx="2309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21-23 October, 2022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144DB2-5C58-AA45-BAD4-A3B983E5C65C}"/>
              </a:ext>
            </a:extLst>
          </p:cNvPr>
          <p:cNvSpPr txBox="1"/>
          <p:nvPr/>
        </p:nvSpPr>
        <p:spPr>
          <a:xfrm>
            <a:off x="4824920" y="3835246"/>
            <a:ext cx="266387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Patricia M. Shields</a:t>
            </a:r>
          </a:p>
          <a:p>
            <a:r>
              <a:rPr lang="en-US" sz="2000" dirty="0"/>
              <a:t>Texas State University</a:t>
            </a:r>
          </a:p>
          <a:p>
            <a:r>
              <a:rPr lang="en-US" sz="1400" dirty="0">
                <a:hlinkClick r:id="rId3"/>
              </a:rPr>
              <a:t>ps07@txstate.edu</a:t>
            </a:r>
            <a:endParaRPr lang="en-US" sz="1400" dirty="0"/>
          </a:p>
          <a:p>
            <a:endParaRPr lang="en-US" dirty="0"/>
          </a:p>
          <a:p>
            <a:r>
              <a:rPr lang="en-US" sz="2000" dirty="0"/>
              <a:t>Editor-in-Chief</a:t>
            </a:r>
          </a:p>
          <a:p>
            <a:r>
              <a:rPr lang="en-US" sz="2000" dirty="0"/>
              <a:t>Armed Forces &amp; Society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364771-D951-C241-9C11-17F6625E07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4643" y="3808151"/>
            <a:ext cx="1637961" cy="246042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351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Stage 3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First Round Decision</a:t>
            </a:r>
          </a:p>
        </p:txBody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>
          <a:xfrm>
            <a:off x="4084916" y="1921352"/>
            <a:ext cx="6125884" cy="3962202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Accept     Very rare (1 in 500)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Reject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sz="1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Revise and Resubmit 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3167" y="1417639"/>
            <a:ext cx="1532663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6" descr="SAD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1" y="3134595"/>
            <a:ext cx="1341589" cy="10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1915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/>
          </p:cNvSpPr>
          <p:nvPr>
            <p:ph type="ctrTitle"/>
          </p:nvPr>
        </p:nvSpPr>
        <p:spPr>
          <a:xfrm>
            <a:off x="1905000" y="2286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Stage 4 +++</a:t>
            </a:r>
            <a:endParaRPr lang="en-US" sz="32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971" name="Rectangle 3"/>
          <p:cNvSpPr>
            <a:spLocks noGrp="1"/>
          </p:cNvSpPr>
          <p:nvPr>
            <p:ph type="subTitle" idx="1"/>
          </p:nvPr>
        </p:nvSpPr>
        <p:spPr>
          <a:xfrm>
            <a:off x="2510118" y="1866007"/>
            <a:ext cx="8797659" cy="3941663"/>
          </a:xfrm>
        </p:spPr>
        <p:txBody>
          <a:bodyPr>
            <a:normAutofit/>
          </a:bodyPr>
          <a:lstStyle/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R&amp;R decision,  comments sent to author</a:t>
            </a:r>
          </a:p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Revised Manuscript and letter with explanation arrives  </a:t>
            </a:r>
          </a:p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Re-review Re-review 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(could be 2 - 4 rounds)</a:t>
            </a:r>
          </a:p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Decision - Accept/Reject</a:t>
            </a:r>
          </a:p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Sent to publisher for processing</a:t>
            </a:r>
            <a:endParaRPr lang="en-US" sz="26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>
              <a:spcAft>
                <a:spcPct val="50000"/>
              </a:spcAft>
            </a:pP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1905000" y="3836839"/>
            <a:ext cx="8077200" cy="14988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endParaRPr lang="en-US" sz="28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8" y="401572"/>
            <a:ext cx="1776181" cy="1184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66483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Content Placeholder 2"/>
          <p:cNvSpPr>
            <a:spLocks noGrp="1"/>
          </p:cNvSpPr>
          <p:nvPr>
            <p:ph idx="1"/>
          </p:nvPr>
        </p:nvSpPr>
        <p:spPr>
          <a:xfrm>
            <a:off x="800986" y="1765005"/>
            <a:ext cx="8229600" cy="3840163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Copyediting by SAGE</a:t>
            </a:r>
          </a:p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Author queries – Clarification/approval</a:t>
            </a:r>
          </a:p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  <a:hlinkClick r:id="rId3"/>
              </a:rPr>
              <a:t>Onlinefirst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.   (5-7 weeks)</a:t>
            </a:r>
          </a:p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Assigned to an 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Issue (12 – 18  months)</a:t>
            </a:r>
          </a:p>
          <a:p>
            <a:pPr eaLnBrk="1" hangingPunct="1"/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0116" name="Picture 3" descr="sage_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549" y="5283423"/>
            <a:ext cx="3439590" cy="643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7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516" y="852378"/>
            <a:ext cx="2588919" cy="237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FDEA54-161F-4E47-96BA-C645E4F3F826}"/>
              </a:ext>
            </a:extLst>
          </p:cNvPr>
          <p:cNvSpPr txBox="1"/>
          <p:nvPr/>
        </p:nvSpPr>
        <p:spPr>
          <a:xfrm>
            <a:off x="1010093" y="446567"/>
            <a:ext cx="16986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Stage 5</a:t>
            </a:r>
          </a:p>
        </p:txBody>
      </p:sp>
    </p:spTree>
    <p:extLst>
      <p:ext uri="{BB962C8B-B14F-4D97-AF65-F5344CB8AC3E}">
        <p14:creationId xmlns:p14="http://schemas.microsoft.com/office/powerpoint/2010/main" val="4292525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Subtitle 2"/>
          <p:cNvSpPr>
            <a:spLocks noGrp="1"/>
          </p:cNvSpPr>
          <p:nvPr>
            <p:ph type="subTitle" idx="4294967295"/>
          </p:nvPr>
        </p:nvSpPr>
        <p:spPr>
          <a:xfrm>
            <a:off x="8589681" y="5549365"/>
            <a:ext cx="3200400" cy="6477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Scholars perspective</a:t>
            </a:r>
            <a:endParaRPr lang="en-US" dirty="0">
              <a:solidFill>
                <a:srgbClr val="898989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0420" name="Picture 5" descr="tre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96527" y="3641811"/>
            <a:ext cx="219710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92167" name="Rectangle 7"/>
          <p:cNvSpPr>
            <a:spLocks noChangeArrowheads="1"/>
          </p:cNvSpPr>
          <p:nvPr/>
        </p:nvSpPr>
        <p:spPr bwMode="auto">
          <a:xfrm>
            <a:off x="3731742" y="4984836"/>
            <a:ext cx="32480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000" dirty="0">
                <a:latin typeface="Calibri" charset="0"/>
              </a:rPr>
              <a:t>Editors Perspective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1647" y="338966"/>
            <a:ext cx="1718234" cy="13860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3263" y="1365080"/>
            <a:ext cx="4880614" cy="3271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1AE69B-F1AF-9A48-B353-F18B62C3EA0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77" y="201520"/>
            <a:ext cx="943162" cy="94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217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60377" y="851926"/>
            <a:ext cx="326067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000" dirty="0"/>
              <a:t>Steward or</a:t>
            </a:r>
          </a:p>
          <a:p>
            <a:pPr algn="r"/>
            <a:r>
              <a:rPr lang="en-US" sz="4000" dirty="0"/>
              <a:t>Caretaker Role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5498" y="426238"/>
            <a:ext cx="1593190" cy="10678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2849" y="2470136"/>
            <a:ext cx="4856211" cy="384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843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Editor as Coach and Cop</a:t>
            </a:r>
          </a:p>
        </p:txBody>
      </p:sp>
      <p:sp>
        <p:nvSpPr>
          <p:cNvPr id="819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Improve the manuscript</a:t>
            </a:r>
          </a:p>
        </p:txBody>
      </p:sp>
      <p:pic>
        <p:nvPicPr>
          <p:cNvPr id="67588" name="Picture 4" descr="coach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3201" y="2743288"/>
            <a:ext cx="1893701" cy="2516012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67589" name="Picture 5" descr="swedish police officer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2105026"/>
            <a:ext cx="1778000" cy="2624137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6508687" y="5008564"/>
            <a:ext cx="3276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 dirty="0"/>
              <a:t>Make sure poor material gets caught</a:t>
            </a:r>
            <a:endParaRPr lang="en-US" dirty="0"/>
          </a:p>
        </p:txBody>
      </p:sp>
      <p:pic>
        <p:nvPicPr>
          <p:cNvPr id="7" name="Picture 6" descr="forest 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99639" y="365869"/>
            <a:ext cx="1254161" cy="944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9366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91035" y="9603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166" y="1504567"/>
            <a:ext cx="3865069" cy="3442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561728" y="402730"/>
            <a:ext cx="48188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Most Precious Asset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06625" y="5637284"/>
            <a:ext cx="59725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More challenging to find reviewers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701" y="335726"/>
            <a:ext cx="1347868" cy="903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4DF546-3B26-F54F-BFE6-48CCAAC7C167}"/>
              </a:ext>
            </a:extLst>
          </p:cNvPr>
          <p:cNvSpPr txBox="1"/>
          <p:nvPr/>
        </p:nvSpPr>
        <p:spPr>
          <a:xfrm>
            <a:off x="6824546" y="2018371"/>
            <a:ext cx="25775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Reviewer time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64017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4117" y="3190126"/>
            <a:ext cx="4384086" cy="2803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606865" y="4268848"/>
            <a:ext cx="2910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b="1" dirty="0"/>
              <a:t>Impact Factor </a:t>
            </a:r>
            <a:endParaRPr lang="en-US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2E6151-3475-E14E-AF90-114F07F604AE}"/>
              </a:ext>
            </a:extLst>
          </p:cNvPr>
          <p:cNvSpPr txBox="1"/>
          <p:nvPr/>
        </p:nvSpPr>
        <p:spPr>
          <a:xfrm>
            <a:off x="444843" y="1037967"/>
            <a:ext cx="6479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What is the citation potential?</a:t>
            </a:r>
          </a:p>
        </p:txBody>
      </p:sp>
    </p:spTree>
    <p:extLst>
      <p:ext uri="{BB962C8B-B14F-4D97-AF65-F5344CB8AC3E}">
        <p14:creationId xmlns:p14="http://schemas.microsoft.com/office/powerpoint/2010/main" val="3269783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1884" y="1121090"/>
            <a:ext cx="472657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Impact Factor </a:t>
            </a:r>
            <a:br>
              <a:rPr lang="en-US" sz="3600" b="1" dirty="0"/>
            </a:br>
            <a:r>
              <a:rPr lang="en-US" sz="3200" dirty="0"/>
              <a:t>measures the average </a:t>
            </a:r>
            <a:br>
              <a:rPr lang="en-US" sz="3200" dirty="0"/>
            </a:br>
            <a:r>
              <a:rPr lang="en-US" sz="3200" dirty="0"/>
              <a:t>number of citations </a:t>
            </a:r>
            <a:br>
              <a:rPr lang="en-US" sz="3200" dirty="0"/>
            </a:br>
            <a:r>
              <a:rPr lang="en-US" sz="3200" dirty="0"/>
              <a:t>to recent published articles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92667" y="4450855"/>
            <a:ext cx="23500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2 year (2021)</a:t>
            </a:r>
          </a:p>
          <a:p>
            <a:r>
              <a:rPr lang="en-US" sz="2800" dirty="0"/>
              <a:t>Impact Factor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88992" y="4127689"/>
            <a:ext cx="5115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Number of times AF&amp;S articles in 2020 &amp; 2019 were </a:t>
            </a:r>
            <a:br>
              <a:rPr lang="en-US" dirty="0"/>
            </a:br>
            <a:r>
              <a:rPr lang="en-US" dirty="0"/>
              <a:t>cited in </a:t>
            </a:r>
            <a:r>
              <a:rPr lang="en-US" b="1" dirty="0"/>
              <a:t>JCR Journals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619541" y="4911636"/>
            <a:ext cx="54077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688992" y="5220295"/>
            <a:ext cx="4763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number of articles in AF&amp;S for 2020 &amp; 2019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57855" y="4657522"/>
            <a:ext cx="36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=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5896" y="525821"/>
            <a:ext cx="3304286" cy="21132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09375" y="6210644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Problems with indicator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BDF5CB-BA8F-0641-897A-A6E52AADAA1A}"/>
              </a:ext>
            </a:extLst>
          </p:cNvPr>
          <p:cNvSpPr txBox="1"/>
          <p:nvPr/>
        </p:nvSpPr>
        <p:spPr>
          <a:xfrm>
            <a:off x="10538234" y="4852657"/>
            <a:ext cx="1007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1.135</a:t>
            </a:r>
          </a:p>
        </p:txBody>
      </p:sp>
    </p:spTree>
    <p:extLst>
      <p:ext uri="{BB962C8B-B14F-4D97-AF65-F5344CB8AC3E}">
        <p14:creationId xmlns:p14="http://schemas.microsoft.com/office/powerpoint/2010/main" val="10085139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86177" y="533346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Tips Article Acceptance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15912" y="2213088"/>
            <a:ext cx="26118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Getting past the </a:t>
            </a:r>
          </a:p>
          <a:p>
            <a:r>
              <a:rPr lang="en-US" sz="2800" dirty="0"/>
              <a:t>Editors Desk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7150" y="1533467"/>
            <a:ext cx="4369795" cy="47359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918C76-E3CA-BE42-BDF7-8FFCB38D29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636" y="163406"/>
            <a:ext cx="1187541" cy="118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411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10C89E-16D0-ED44-ACD8-4E6A0ED3B670}"/>
              </a:ext>
            </a:extLst>
          </p:cNvPr>
          <p:cNvSpPr txBox="1"/>
          <p:nvPr/>
        </p:nvSpPr>
        <p:spPr>
          <a:xfrm>
            <a:off x="618441" y="995545"/>
            <a:ext cx="4392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Editorial Board Outreach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27F142-3D43-7F4D-AAA0-249911007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6162" y="1580320"/>
            <a:ext cx="2372497" cy="356379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B15DAB-38A9-8745-B446-CBDAD1830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06" y="2554574"/>
            <a:ext cx="4961848" cy="252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5305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Content Placeholder 2"/>
          <p:cNvSpPr>
            <a:spLocks noGrp="1"/>
          </p:cNvSpPr>
          <p:nvPr>
            <p:ph idx="4294967295"/>
          </p:nvPr>
        </p:nvSpPr>
        <p:spPr>
          <a:xfrm>
            <a:off x="537736" y="4621822"/>
            <a:ext cx="7007411" cy="1479177"/>
          </a:xfrm>
        </p:spPr>
        <p:txBody>
          <a:bodyPr>
            <a:noAutofit/>
          </a:bodyPr>
          <a:lstStyle/>
          <a:p>
            <a:pPr marL="0" indent="0" algn="r">
              <a:spcAft>
                <a:spcPct val="50000"/>
              </a:spcAft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POOR FIT</a:t>
            </a:r>
          </a:p>
          <a:p>
            <a:pPr marL="0" indent="0" algn="r">
              <a:spcAft>
                <a:spcPct val="50000"/>
              </a:spcAft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Outside scope or mission of the journal</a:t>
            </a:r>
            <a:endParaRPr lang="en-US" i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5059" y="508831"/>
            <a:ext cx="1266840" cy="137298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3154" y="1015999"/>
            <a:ext cx="4188923" cy="3137649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30902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01192C8-E7CC-3949-8854-22732AD9E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575" y="3001923"/>
            <a:ext cx="3630974" cy="3630974"/>
          </a:xfrm>
          <a:prstGeom prst="rect">
            <a:avLst/>
          </a:prstGeom>
        </p:spPr>
      </p:pic>
      <p:sp>
        <p:nvSpPr>
          <p:cNvPr id="3" name="Donut 2">
            <a:extLst>
              <a:ext uri="{FF2B5EF4-FFF2-40B4-BE49-F238E27FC236}">
                <a16:creationId xmlns:a16="http://schemas.microsoft.com/office/drawing/2014/main" id="{C4F6D244-4DE5-604A-AD6B-A7894D071A70}"/>
              </a:ext>
            </a:extLst>
          </p:cNvPr>
          <p:cNvSpPr/>
          <p:nvPr/>
        </p:nvSpPr>
        <p:spPr>
          <a:xfrm>
            <a:off x="170121" y="446567"/>
            <a:ext cx="2108792" cy="1807535"/>
          </a:xfrm>
          <a:prstGeom prst="donut">
            <a:avLst>
              <a:gd name="adj" fmla="val 35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Donut 3">
            <a:extLst>
              <a:ext uri="{FF2B5EF4-FFF2-40B4-BE49-F238E27FC236}">
                <a16:creationId xmlns:a16="http://schemas.microsoft.com/office/drawing/2014/main" id="{92ABA86B-6461-EA4F-B92F-AD028682BE20}"/>
              </a:ext>
            </a:extLst>
          </p:cNvPr>
          <p:cNvSpPr/>
          <p:nvPr/>
        </p:nvSpPr>
        <p:spPr>
          <a:xfrm>
            <a:off x="1672856" y="1010093"/>
            <a:ext cx="2484473" cy="1313120"/>
          </a:xfrm>
          <a:prstGeom prst="donut">
            <a:avLst>
              <a:gd name="adj" fmla="val 48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55B708-5A64-3647-9198-EF3D475674E5}"/>
              </a:ext>
            </a:extLst>
          </p:cNvPr>
          <p:cNvSpPr txBox="1"/>
          <p:nvPr/>
        </p:nvSpPr>
        <p:spPr>
          <a:xfrm>
            <a:off x="830575" y="1262765"/>
            <a:ext cx="842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society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C3C05D-48DD-BD4E-9A2A-14C604753EB7}"/>
              </a:ext>
            </a:extLst>
          </p:cNvPr>
          <p:cNvSpPr txBox="1"/>
          <p:nvPr/>
        </p:nvSpPr>
        <p:spPr>
          <a:xfrm>
            <a:off x="2473843" y="1504137"/>
            <a:ext cx="897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military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3F4392-28EC-1B43-AA14-E07FCC97FEEE}"/>
              </a:ext>
            </a:extLst>
          </p:cNvPr>
          <p:cNvSpPr txBox="1"/>
          <p:nvPr/>
        </p:nvSpPr>
        <p:spPr>
          <a:xfrm>
            <a:off x="6241643" y="0"/>
            <a:ext cx="4934428" cy="7232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Bulls eye topics</a:t>
            </a:r>
          </a:p>
          <a:p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civil-military relations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professionalism/leadership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veterans &amp; reserves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military families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recruitment/retention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public opinion/popular culture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gender/race issues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peacekeeping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domestic use of military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civil/military cooperation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health/mental health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contracting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police/military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cohesion/readiness</a:t>
            </a:r>
          </a:p>
          <a:p>
            <a:endParaRPr lang="en-US" dirty="0"/>
          </a:p>
        </p:txBody>
      </p:sp>
      <p:sp>
        <p:nvSpPr>
          <p:cNvPr id="8" name="Up Arrow 7">
            <a:extLst>
              <a:ext uri="{FF2B5EF4-FFF2-40B4-BE49-F238E27FC236}">
                <a16:creationId xmlns:a16="http://schemas.microsoft.com/office/drawing/2014/main" id="{6C44382C-60D7-5845-987C-5DF4241EE562}"/>
              </a:ext>
            </a:extLst>
          </p:cNvPr>
          <p:cNvSpPr/>
          <p:nvPr/>
        </p:nvSpPr>
        <p:spPr>
          <a:xfrm>
            <a:off x="1688295" y="1688803"/>
            <a:ext cx="480747" cy="1197936"/>
          </a:xfrm>
          <a:prstGeom prst="upArrow">
            <a:avLst>
              <a:gd name="adj1" fmla="val 23673"/>
              <a:gd name="adj2" fmla="val 434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0330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9661747-E246-2C40-93CA-603171B77E2F}"/>
              </a:ext>
            </a:extLst>
          </p:cNvPr>
          <p:cNvSpPr/>
          <p:nvPr/>
        </p:nvSpPr>
        <p:spPr>
          <a:xfrm>
            <a:off x="447675" y="570616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https://link.springer.com/referenceworkentry/10.1007/978-3-030-02866-4_31-1</a:t>
            </a:r>
            <a:r>
              <a:rPr lang="en-US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0FE682-3017-BD44-BBBB-D2F4CF57E28E}"/>
              </a:ext>
            </a:extLst>
          </p:cNvPr>
          <p:cNvSpPr txBox="1"/>
          <p:nvPr/>
        </p:nvSpPr>
        <p:spPr>
          <a:xfrm>
            <a:off x="642938" y="5200650"/>
            <a:ext cx="4316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“Dynamic intersection of Military &amp; Society”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95FD23-53ED-3F47-A75A-E8EEA3882BFB}"/>
              </a:ext>
            </a:extLst>
          </p:cNvPr>
          <p:cNvSpPr txBox="1"/>
          <p:nvPr/>
        </p:nvSpPr>
        <p:spPr>
          <a:xfrm>
            <a:off x="1357312" y="6405088"/>
            <a:ext cx="2936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Handbook of Military Science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5BBBA2-0559-2C4E-9730-573424C7FBD2}"/>
              </a:ext>
            </a:extLst>
          </p:cNvPr>
          <p:cNvSpPr txBox="1"/>
          <p:nvPr/>
        </p:nvSpPr>
        <p:spPr>
          <a:xfrm>
            <a:off x="1285875" y="1085850"/>
            <a:ext cx="9301521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Not Bullseye topic  (far end of dartboard)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Need to make the case – fits the mission (implicit or explicit)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Look for new topics. Forest changes</a:t>
            </a:r>
          </a:p>
        </p:txBody>
      </p:sp>
      <p:pic>
        <p:nvPicPr>
          <p:cNvPr id="6" name="Picture 5" descr="trees.jpg">
            <a:extLst>
              <a:ext uri="{FF2B5EF4-FFF2-40B4-BE49-F238E27FC236}">
                <a16:creationId xmlns:a16="http://schemas.microsoft.com/office/drawing/2014/main" id="{FF70BF94-2F19-9840-A1E9-42B8E5F6B2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2" y="3142552"/>
            <a:ext cx="3035731" cy="227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3920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93" y="458433"/>
            <a:ext cx="2077794" cy="3121110"/>
          </a:xfrm>
          <a:prstGeom prst="rect">
            <a:avLst/>
          </a:prstGeom>
          <a:ln>
            <a:solidFill>
              <a:srgbClr val="FFFFFF"/>
            </a:solidFill>
          </a:ln>
          <a:effectLst>
            <a:outerShdw blurRad="206375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909487" y="4356847"/>
            <a:ext cx="74251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r">
              <a:buFont typeface="Arial"/>
              <a:buChar char="•"/>
            </a:pPr>
            <a:r>
              <a:rPr lang="en-US" sz="2400" dirty="0"/>
              <a:t> Purely Military topics (strategy, tactics)</a:t>
            </a:r>
          </a:p>
          <a:p>
            <a:pPr marL="285750" indent="-285750" algn="r">
              <a:buFont typeface="Arial"/>
              <a:buChar char="•"/>
            </a:pPr>
            <a:r>
              <a:rPr lang="en-US" sz="2400" dirty="0"/>
              <a:t> Purely International Relations Topics</a:t>
            </a:r>
          </a:p>
          <a:p>
            <a:pPr marL="285750" indent="-285750" algn="r">
              <a:buFont typeface="Arial"/>
              <a:buChar char="•"/>
            </a:pPr>
            <a:r>
              <a:rPr lang="en-US" sz="2400" dirty="0"/>
              <a:t> If audience is military leadership of a particular country</a:t>
            </a:r>
          </a:p>
          <a:p>
            <a:pPr marL="285750" indent="-285750" algn="r">
              <a:buFont typeface="Arial"/>
              <a:buChar char="•"/>
            </a:pPr>
            <a:r>
              <a:rPr lang="en-US" sz="2400" dirty="0"/>
              <a:t>Narrowly tailored for a specific discipline</a:t>
            </a:r>
          </a:p>
          <a:p>
            <a:pPr marL="285750" indent="-285750" algn="r">
              <a:buFont typeface="Arial"/>
              <a:buChar char="•"/>
            </a:pPr>
            <a:r>
              <a:rPr lang="en-US" sz="2400" dirty="0"/>
              <a:t> Lots of country or discipline specific acronyms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8618" y="974899"/>
            <a:ext cx="514762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/>
              <a:t>Audience  -- </a:t>
            </a:r>
          </a:p>
          <a:p>
            <a:r>
              <a:rPr lang="en-US" sz="3000" dirty="0"/>
              <a:t>Scholars/Policy Makers</a:t>
            </a:r>
          </a:p>
          <a:p>
            <a:r>
              <a:rPr lang="en-US" sz="3000" dirty="0"/>
              <a:t>International &amp; Interdisciplinary</a:t>
            </a:r>
          </a:p>
          <a:p>
            <a:r>
              <a:rPr lang="en-US" sz="3000" dirty="0"/>
              <a:t>Military scholars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52340" y="3579543"/>
            <a:ext cx="15686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AVOID</a:t>
            </a:r>
          </a:p>
        </p:txBody>
      </p:sp>
    </p:spTree>
    <p:extLst>
      <p:ext uri="{BB962C8B-B14F-4D97-AF65-F5344CB8AC3E}">
        <p14:creationId xmlns:p14="http://schemas.microsoft.com/office/powerpoint/2010/main" val="22414302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95355" y="556869"/>
            <a:ext cx="3096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Strong Abstract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118" y="5355670"/>
            <a:ext cx="1266840" cy="1372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16DD73B-C997-7B4D-802F-551657BE3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538" y="2079774"/>
            <a:ext cx="3787069" cy="1979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975E85-2D5C-2247-8358-289AFBEF2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6847" y="2079774"/>
            <a:ext cx="5267465" cy="2752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BC4E837-7A13-CB4A-92BD-0BCEEFDC1DB1}"/>
              </a:ext>
            </a:extLst>
          </p:cNvPr>
          <p:cNvSpPr txBox="1"/>
          <p:nvPr/>
        </p:nvSpPr>
        <p:spPr>
          <a:xfrm>
            <a:off x="1101283" y="4445636"/>
            <a:ext cx="3327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Gateway to reviewers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2D9540-54FA-E342-B587-916C7D70A195}"/>
              </a:ext>
            </a:extLst>
          </p:cNvPr>
          <p:cNvSpPr txBox="1"/>
          <p:nvPr/>
        </p:nvSpPr>
        <p:spPr>
          <a:xfrm>
            <a:off x="6733980" y="5315037"/>
            <a:ext cx="4969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Gateway to readers and citations</a:t>
            </a:r>
          </a:p>
        </p:txBody>
      </p:sp>
    </p:spTree>
    <p:extLst>
      <p:ext uri="{BB962C8B-B14F-4D97-AF65-F5344CB8AC3E}">
        <p14:creationId xmlns:p14="http://schemas.microsoft.com/office/powerpoint/2010/main" val="3968320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976877880" y="3462872"/>
            <a:ext cx="564680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600" dirty="0"/>
              <a:t>Research Purpose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/>
              <a:t>Method to achieve purpose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/>
              <a:t>Key findings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/>
              <a:t>Take-Away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/>
              <a:t>Strong Writing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69" y="376485"/>
            <a:ext cx="2934310" cy="29343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24927" y="222247"/>
            <a:ext cx="35576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Include </a:t>
            </a:r>
            <a:r>
              <a:rPr lang="en-US" sz="2800" dirty="0"/>
              <a:t>(empirical)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0113" y="2512879"/>
            <a:ext cx="2970886" cy="189998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624113" y="1154547"/>
            <a:ext cx="301069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dirty="0"/>
              <a:t>Purpose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Method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Key findings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Take-away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17CB67-86EC-BD40-89BF-382DD3A812A9}"/>
              </a:ext>
            </a:extLst>
          </p:cNvPr>
          <p:cNvSpPr txBox="1"/>
          <p:nvPr/>
        </p:nvSpPr>
        <p:spPr>
          <a:xfrm>
            <a:off x="6732204" y="3625730"/>
            <a:ext cx="4650119" cy="3031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/>
              <a:t>Avoid</a:t>
            </a:r>
          </a:p>
          <a:p>
            <a:endParaRPr lang="en-US" sz="11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Acronyms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Convoluted sentences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Obvious conclusion</a:t>
            </a:r>
            <a:br>
              <a:rPr lang="en-US" sz="3200" dirty="0"/>
            </a:br>
            <a:r>
              <a:rPr lang="en-US" sz="3200" dirty="0"/>
              <a:t> </a:t>
            </a:r>
            <a:r>
              <a:rPr lang="en-US" dirty="0"/>
              <a:t>(more research needed)</a:t>
            </a:r>
          </a:p>
        </p:txBody>
      </p:sp>
    </p:spTree>
    <p:extLst>
      <p:ext uri="{BB962C8B-B14F-4D97-AF65-F5344CB8AC3E}">
        <p14:creationId xmlns:p14="http://schemas.microsoft.com/office/powerpoint/2010/main" val="23514433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9164C0-EB50-6149-9A77-7520DF8D819F}"/>
              </a:ext>
            </a:extLst>
          </p:cNvPr>
          <p:cNvSpPr txBox="1"/>
          <p:nvPr/>
        </p:nvSpPr>
        <p:spPr>
          <a:xfrm>
            <a:off x="3424006" y="713679"/>
            <a:ext cx="4536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Strong/Interesting Title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175F3B-C9AB-C043-8C57-BA47E1AB27D4}"/>
              </a:ext>
            </a:extLst>
          </p:cNvPr>
          <p:cNvSpPr txBox="1"/>
          <p:nvPr/>
        </p:nvSpPr>
        <p:spPr>
          <a:xfrm>
            <a:off x="4208863" y="1527718"/>
            <a:ext cx="271818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Not too long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Not too short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keywords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No acronyms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512165-1436-464B-983C-AEB9FBF388DC}"/>
              </a:ext>
            </a:extLst>
          </p:cNvPr>
          <p:cNvSpPr txBox="1"/>
          <p:nvPr/>
        </p:nvSpPr>
        <p:spPr>
          <a:xfrm>
            <a:off x="2520176" y="473815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Title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3F153D-69AB-3247-A338-2B1DF2CBDA2E}"/>
              </a:ext>
            </a:extLst>
          </p:cNvPr>
          <p:cNvSpPr txBox="1"/>
          <p:nvPr/>
        </p:nvSpPr>
        <p:spPr>
          <a:xfrm>
            <a:off x="6701883" y="4738150"/>
            <a:ext cx="1743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Abstract</a:t>
            </a:r>
          </a:p>
        </p:txBody>
      </p:sp>
      <p:sp>
        <p:nvSpPr>
          <p:cNvPr id="6" name="Left-Right Arrow 5">
            <a:extLst>
              <a:ext uri="{FF2B5EF4-FFF2-40B4-BE49-F238E27FC236}">
                <a16:creationId xmlns:a16="http://schemas.microsoft.com/office/drawing/2014/main" id="{1B28F583-7261-C349-94D6-62F81948B228}"/>
              </a:ext>
            </a:extLst>
          </p:cNvPr>
          <p:cNvSpPr/>
          <p:nvPr/>
        </p:nvSpPr>
        <p:spPr>
          <a:xfrm>
            <a:off x="3947532" y="4899849"/>
            <a:ext cx="2331274" cy="484632"/>
          </a:xfrm>
          <a:prstGeom prst="leftRightArrow">
            <a:avLst>
              <a:gd name="adj1" fmla="val 8582"/>
              <a:gd name="adj2" fmla="val 269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D73E27-8912-5B40-9213-866B01C6F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15564">
            <a:off x="9352517" y="4609069"/>
            <a:ext cx="2233351" cy="16366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9ECB71-67F8-134B-B1FA-C23D2DFF59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655" y="841225"/>
            <a:ext cx="1266840" cy="1372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538746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18778" y="2175211"/>
            <a:ext cx="30464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Introduction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055" y="509571"/>
            <a:ext cx="3314539" cy="3331280"/>
          </a:xfrm>
          <a:prstGeom prst="rect">
            <a:avLst/>
          </a:prstGeom>
          <a:effectLst>
            <a:outerShdw blurRad="79375" dist="889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-1361391566" y="3765177"/>
            <a:ext cx="851951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/>
              <a:t>Do not repeat abstract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/>
              <a:t>Present big picture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/>
              <a:t>Compelling case for research purpose/question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/>
              <a:t>Clear statement of aims/purpose of pa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98303" y="4310315"/>
            <a:ext cx="729718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200" dirty="0"/>
              <a:t>Big Picture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/>
              <a:t>State purpose or aim early 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/>
              <a:t>Compelling Case for research question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/>
              <a:t>Strongest Writing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7658" y="422144"/>
            <a:ext cx="971268" cy="1052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33135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5765" y="687293"/>
            <a:ext cx="27940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Bibliography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1657" y="904925"/>
            <a:ext cx="2968511" cy="44972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25059" y="2151529"/>
            <a:ext cx="55027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Overall Quality of references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Cites to journal submitting to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Find Reviewers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93" y="4661117"/>
            <a:ext cx="1738023" cy="1883648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5959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412" y="3137647"/>
            <a:ext cx="5265587" cy="2777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017058" y="433295"/>
            <a:ext cx="5961825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Easy to Navigate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Clear logical subheadings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Tables – Stand alone quality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Easy productive skim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040" y="4915429"/>
            <a:ext cx="1349725" cy="146281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592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0087" y="657412"/>
            <a:ext cx="54881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Overview of Presentation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11480" y="657412"/>
            <a:ext cx="5014386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Manuscript Review Process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Editors Perspective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Editors Desk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General Tips (content quality)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To Do  -- Before submit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To Do – R&amp;R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Keys to Success (personal)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Discoverability</a:t>
            </a:r>
          </a:p>
          <a:p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9791" y="2433916"/>
            <a:ext cx="3227296" cy="322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7550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BCE3E0-9C1E-3D4F-AAB4-179E0B8E2E5C}"/>
              </a:ext>
            </a:extLst>
          </p:cNvPr>
          <p:cNvSpPr txBox="1"/>
          <p:nvPr/>
        </p:nvSpPr>
        <p:spPr>
          <a:xfrm>
            <a:off x="936703" y="673984"/>
            <a:ext cx="63837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Discipline Specific Orientation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5387DE-3DD0-1F46-99DF-4AF54A38E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3517" y="407153"/>
            <a:ext cx="1998358" cy="29994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0C65413-2589-A54D-964D-3628D166C940}"/>
              </a:ext>
            </a:extLst>
          </p:cNvPr>
          <p:cNvSpPr txBox="1"/>
          <p:nvPr/>
        </p:nvSpPr>
        <p:spPr>
          <a:xfrm>
            <a:off x="557561" y="1906859"/>
            <a:ext cx="866275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Do not Consider AF&amp;S Audience (Interdisciplinary, </a:t>
            </a:r>
            <a:br>
              <a:rPr lang="en-US" sz="2800" dirty="0"/>
            </a:br>
            <a:r>
              <a:rPr lang="en-US" sz="2800" dirty="0"/>
              <a:t>international military focus)</a:t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Use of jargon and write for discipline specific audience </a:t>
            </a:r>
            <a:br>
              <a:rPr lang="en-US" sz="2800" dirty="0"/>
            </a:br>
            <a:r>
              <a:rPr lang="en-US" sz="2800" dirty="0"/>
              <a:t>(Psychology &amp; Medicine)</a:t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Lots of discipline specific acronyms</a:t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Lots of general workforce references (literature review)</a:t>
            </a:r>
            <a:br>
              <a:rPr lang="en-US" sz="2800" dirty="0"/>
            </a:br>
            <a:r>
              <a:rPr lang="en-US" sz="2800" dirty="0"/>
              <a:t>The military is not just another job.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456B8D-FBF0-F445-A62F-E8FF16143E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4667" y="5277672"/>
            <a:ext cx="1349725" cy="146281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22616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690108" y="634554"/>
            <a:ext cx="4026562" cy="40365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rbsb2_0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705" y="3377985"/>
            <a:ext cx="346341" cy="805444"/>
          </a:xfrm>
          <a:prstGeom prst="rect">
            <a:avLst/>
          </a:prstGeom>
        </p:spPr>
      </p:pic>
      <p:pic>
        <p:nvPicPr>
          <p:cNvPr id="11" name="Picture 10" descr="rbsm2_09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8357" y="1986824"/>
            <a:ext cx="576799" cy="859468"/>
          </a:xfrm>
          <a:prstGeom prst="rect">
            <a:avLst/>
          </a:prstGeom>
        </p:spPr>
      </p:pic>
      <p:pic>
        <p:nvPicPr>
          <p:cNvPr id="12" name="Picture 11" descr="rbsb2_18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4692" y="3377986"/>
            <a:ext cx="253087" cy="560441"/>
          </a:xfrm>
          <a:prstGeom prst="rect">
            <a:avLst/>
          </a:prstGeom>
        </p:spPr>
      </p:pic>
      <p:pic>
        <p:nvPicPr>
          <p:cNvPr id="13" name="Picture 12" descr="bu00372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7307" y="3575414"/>
            <a:ext cx="269965" cy="861196"/>
          </a:xfrm>
          <a:prstGeom prst="rect">
            <a:avLst/>
          </a:prstGeom>
        </p:spPr>
      </p:pic>
      <p:pic>
        <p:nvPicPr>
          <p:cNvPr id="14" name="Picture 13" descr="fd002673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0605" y="2901224"/>
            <a:ext cx="359453" cy="660826"/>
          </a:xfrm>
          <a:prstGeom prst="rect">
            <a:avLst/>
          </a:prstGeom>
        </p:spPr>
      </p:pic>
      <p:pic>
        <p:nvPicPr>
          <p:cNvPr id="15" name="Picture 14" descr="56347437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1878" y="3271446"/>
            <a:ext cx="266478" cy="607936"/>
          </a:xfrm>
          <a:prstGeom prst="rect">
            <a:avLst/>
          </a:prstGeom>
        </p:spPr>
      </p:pic>
      <p:pic>
        <p:nvPicPr>
          <p:cNvPr id="16" name="Picture 15" descr="AA053857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3245" y="2577841"/>
            <a:ext cx="486415" cy="709355"/>
          </a:xfrm>
          <a:prstGeom prst="rect">
            <a:avLst/>
          </a:prstGeom>
        </p:spPr>
      </p:pic>
      <p:pic>
        <p:nvPicPr>
          <p:cNvPr id="17" name="Picture 16" descr="71450531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1372" y="3005566"/>
            <a:ext cx="319303" cy="834614"/>
          </a:xfrm>
          <a:prstGeom prst="rect">
            <a:avLst/>
          </a:prstGeom>
        </p:spPr>
      </p:pic>
      <p:pic>
        <p:nvPicPr>
          <p:cNvPr id="18" name="Picture 17" descr="aa053844.pn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3903" y="762548"/>
            <a:ext cx="250789" cy="697848"/>
          </a:xfrm>
          <a:prstGeom prst="rect">
            <a:avLst/>
          </a:prstGeom>
        </p:spPr>
      </p:pic>
      <p:pic>
        <p:nvPicPr>
          <p:cNvPr id="19" name="Picture 18" descr="AA053845.pn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9610" y="2156728"/>
            <a:ext cx="375322" cy="679041"/>
          </a:xfrm>
          <a:prstGeom prst="rect">
            <a:avLst/>
          </a:prstGeom>
        </p:spPr>
      </p:pic>
      <p:pic>
        <p:nvPicPr>
          <p:cNvPr id="20" name="Picture 19" descr="200387759-001.pn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3533" y="1221629"/>
            <a:ext cx="357444" cy="677322"/>
          </a:xfrm>
          <a:prstGeom prst="rect">
            <a:avLst/>
          </a:prstGeom>
        </p:spPr>
      </p:pic>
      <p:pic>
        <p:nvPicPr>
          <p:cNvPr id="21" name="Picture 20" descr="73210182.pn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705" y="671018"/>
            <a:ext cx="418253" cy="889272"/>
          </a:xfrm>
          <a:prstGeom prst="rect">
            <a:avLst/>
          </a:prstGeom>
        </p:spPr>
      </p:pic>
      <p:pic>
        <p:nvPicPr>
          <p:cNvPr id="22" name="Picture 21" descr="AA053857.pn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977" y="1460397"/>
            <a:ext cx="477484" cy="696331"/>
          </a:xfrm>
          <a:prstGeom prst="rect">
            <a:avLst/>
          </a:prstGeom>
        </p:spPr>
      </p:pic>
      <p:pic>
        <p:nvPicPr>
          <p:cNvPr id="23" name="Picture 22" descr="73329588.pn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672" y="2934054"/>
            <a:ext cx="287469" cy="706282"/>
          </a:xfrm>
          <a:prstGeom prst="rect">
            <a:avLst/>
          </a:prstGeom>
        </p:spPr>
      </p:pic>
      <p:pic>
        <p:nvPicPr>
          <p:cNvPr id="24" name="Picture 23" descr="rbrb_2750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875" y="2846293"/>
            <a:ext cx="461028" cy="531693"/>
          </a:xfrm>
          <a:prstGeom prst="rect">
            <a:avLst/>
          </a:prstGeom>
        </p:spPr>
      </p:pic>
      <p:pic>
        <p:nvPicPr>
          <p:cNvPr id="25" name="Picture 24" descr="73210125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9276" y="1588687"/>
            <a:ext cx="362135" cy="796274"/>
          </a:xfrm>
          <a:prstGeom prst="rect">
            <a:avLst/>
          </a:prstGeom>
        </p:spPr>
      </p:pic>
      <p:pic>
        <p:nvPicPr>
          <p:cNvPr id="26" name="Picture 25" descr="200387787-001.png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672" y="1649217"/>
            <a:ext cx="236229" cy="499468"/>
          </a:xfrm>
          <a:prstGeom prst="rect">
            <a:avLst/>
          </a:prstGeom>
        </p:spPr>
      </p:pic>
      <p:pic>
        <p:nvPicPr>
          <p:cNvPr id="27" name="Picture 26" descr="rbrb_2750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9643" y="3446550"/>
            <a:ext cx="461028" cy="531693"/>
          </a:xfrm>
          <a:prstGeom prst="rect">
            <a:avLst/>
          </a:prstGeom>
        </p:spPr>
      </p:pic>
      <p:pic>
        <p:nvPicPr>
          <p:cNvPr id="28" name="Picture 27" descr="rbrb_2750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0343" y="2314600"/>
            <a:ext cx="461028" cy="531693"/>
          </a:xfrm>
          <a:prstGeom prst="rect">
            <a:avLst/>
          </a:prstGeom>
        </p:spPr>
      </p:pic>
      <p:pic>
        <p:nvPicPr>
          <p:cNvPr id="29" name="Picture 28" descr="AA053845.png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901" y="2411189"/>
            <a:ext cx="267105" cy="483252"/>
          </a:xfrm>
          <a:prstGeom prst="rect">
            <a:avLst/>
          </a:prstGeom>
        </p:spPr>
      </p:pic>
      <p:pic>
        <p:nvPicPr>
          <p:cNvPr id="30" name="Picture 29" descr="rbrs_0019.png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593462" y="1211535"/>
            <a:ext cx="633502" cy="687417"/>
          </a:xfrm>
          <a:prstGeom prst="rect">
            <a:avLst/>
          </a:prstGeom>
        </p:spPr>
      </p:pic>
      <p:pic>
        <p:nvPicPr>
          <p:cNvPr id="31" name="Picture 30" descr="rbrb_2750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1712" y="1625035"/>
            <a:ext cx="461028" cy="531693"/>
          </a:xfrm>
          <a:prstGeom prst="rect">
            <a:avLst/>
          </a:prstGeom>
        </p:spPr>
      </p:pic>
      <p:pic>
        <p:nvPicPr>
          <p:cNvPr id="40" name="Picture 39" descr="rbrb_2750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6386" y="2195788"/>
            <a:ext cx="461028" cy="53169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374652" y="4174324"/>
            <a:ext cx="45720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Inadequate sample size</a:t>
            </a:r>
            <a:b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(7 interviews, 2 focus groups @ </a:t>
            </a:r>
            <a:b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university Y, systematic review 5 articles)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8258" y="583008"/>
            <a:ext cx="1349725" cy="146281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0643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53C9388-630E-1B44-8469-243590ECA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201" y="1515359"/>
            <a:ext cx="4773341" cy="26609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E6B0D7-13EA-A445-97E0-B727914D8DA6}"/>
              </a:ext>
            </a:extLst>
          </p:cNvPr>
          <p:cNvSpPr txBox="1"/>
          <p:nvPr/>
        </p:nvSpPr>
        <p:spPr>
          <a:xfrm>
            <a:off x="642201" y="4404824"/>
            <a:ext cx="472994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analyzes existing knowledge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synthesizes knowledge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descriptive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Bib filled with books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D96118-5D93-BD44-8980-E42608ABB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5800" y="729740"/>
            <a:ext cx="1998358" cy="29994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604713-6567-9A4D-A4FC-97C28CEF8BD5}"/>
              </a:ext>
            </a:extLst>
          </p:cNvPr>
          <p:cNvSpPr txBox="1"/>
          <p:nvPr/>
        </p:nvSpPr>
        <p:spPr>
          <a:xfrm>
            <a:off x="6891453" y="4057570"/>
            <a:ext cx="422846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adds to knowledge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argues a position using </a:t>
            </a:r>
            <a:br>
              <a:rPr lang="en-US" sz="2800" dirty="0"/>
            </a:br>
            <a:r>
              <a:rPr lang="en-US" sz="2800" dirty="0"/>
              <a:t>reasons/evidence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analytical or explanatory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methodology section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B223B7-D67E-B548-A018-5C4A52034593}"/>
              </a:ext>
            </a:extLst>
          </p:cNvPr>
          <p:cNvSpPr txBox="1"/>
          <p:nvPr/>
        </p:nvSpPr>
        <p:spPr>
          <a:xfrm>
            <a:off x="802888" y="401444"/>
            <a:ext cx="7106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More like a book chapter than an article.</a:t>
            </a:r>
          </a:p>
        </p:txBody>
      </p:sp>
    </p:spTree>
    <p:extLst>
      <p:ext uri="{BB962C8B-B14F-4D97-AF65-F5344CB8AC3E}">
        <p14:creationId xmlns:p14="http://schemas.microsoft.com/office/powerpoint/2010/main" val="18048979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57176" y="547173"/>
            <a:ext cx="38818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Quality Threshold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352" y="1531469"/>
            <a:ext cx="4885766" cy="4885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313700" y="1516528"/>
            <a:ext cx="403289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Poor Writing</a:t>
            </a:r>
          </a:p>
          <a:p>
            <a:r>
              <a:rPr lang="en-US" sz="3200" dirty="0"/>
              <a:t>Tired ideas</a:t>
            </a:r>
          </a:p>
          <a:p>
            <a:r>
              <a:rPr lang="en-US" sz="3200" dirty="0"/>
              <a:t>Lacks Coherence</a:t>
            </a:r>
          </a:p>
          <a:p>
            <a:r>
              <a:rPr lang="en-US" sz="3200" dirty="0"/>
              <a:t>Limited generalizability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3413" y="4192762"/>
            <a:ext cx="1390199" cy="15066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0334" y="5266365"/>
            <a:ext cx="1376037" cy="137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1043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412" y="1840753"/>
            <a:ext cx="2749924" cy="27499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1530" y="754529"/>
            <a:ext cx="3451412" cy="3451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689412" y="4975412"/>
            <a:ext cx="58913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To ensure meets quality threshold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2E8673-6E93-354B-A3CE-6E8CC7A9700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194" y="408297"/>
            <a:ext cx="1311109" cy="131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6398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277" y="1160776"/>
            <a:ext cx="4308869" cy="24781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6268" y="1784992"/>
            <a:ext cx="39164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Strong</a:t>
            </a:r>
          </a:p>
          <a:p>
            <a:r>
              <a:rPr lang="en-US" sz="4400" dirty="0"/>
              <a:t>External Validity</a:t>
            </a:r>
          </a:p>
          <a:p>
            <a:r>
              <a:rPr lang="en-US" sz="3200" dirty="0"/>
              <a:t>Broadly Defined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26866" y="4308516"/>
            <a:ext cx="591700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Survey Research</a:t>
            </a:r>
          </a:p>
          <a:p>
            <a:r>
              <a:rPr lang="en-US" sz="4000" dirty="0"/>
              <a:t>Case Studies  </a:t>
            </a:r>
            <a:r>
              <a:rPr lang="en-US" sz="2400" dirty="0"/>
              <a:t>multiple countries</a:t>
            </a:r>
          </a:p>
          <a:p>
            <a:r>
              <a:rPr lang="en-US" sz="4000" dirty="0"/>
              <a:t>Theoretical  </a:t>
            </a:r>
            <a:r>
              <a:rPr lang="en-US" sz="2400" dirty="0"/>
              <a:t>analytical generalizability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202" y="260944"/>
            <a:ext cx="1255806" cy="125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1302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735F51-B55D-F649-AD5F-E2B8B1B3EDDA}"/>
              </a:ext>
            </a:extLst>
          </p:cNvPr>
          <p:cNvSpPr txBox="1"/>
          <p:nvPr/>
        </p:nvSpPr>
        <p:spPr>
          <a:xfrm>
            <a:off x="2562877" y="1081669"/>
            <a:ext cx="6342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Missing Methodology Section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E0C482-AAF4-5F44-ABA4-B2EA31CF6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316" y="4380106"/>
            <a:ext cx="3052609" cy="1362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5F0C8D-66F1-F740-B6B1-C08F258A2BED}"/>
              </a:ext>
            </a:extLst>
          </p:cNvPr>
          <p:cNvSpPr txBox="1"/>
          <p:nvPr/>
        </p:nvSpPr>
        <p:spPr>
          <a:xfrm>
            <a:off x="3665925" y="2207668"/>
            <a:ext cx="47810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Most often with Case Study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51C024-E0FA-FF48-B6B1-34D75E591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2037" y="267947"/>
            <a:ext cx="1255806" cy="125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1620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141" y="921870"/>
            <a:ext cx="1612900" cy="2235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3441" y="1074270"/>
            <a:ext cx="1612900" cy="2235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14707" y="4243294"/>
            <a:ext cx="44899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Enough Information</a:t>
            </a:r>
          </a:p>
          <a:p>
            <a:endParaRPr lang="en-US" sz="3200" dirty="0"/>
          </a:p>
          <a:p>
            <a:r>
              <a:rPr lang="en-US" sz="3200" dirty="0"/>
              <a:t>Imagine </a:t>
            </a:r>
            <a:r>
              <a:rPr lang="en-US" sz="3200" b="1" dirty="0"/>
              <a:t>how to Replicate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6070" y="3942976"/>
            <a:ext cx="1612900" cy="223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1744" y="446367"/>
            <a:ext cx="1255806" cy="125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9287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58463" y="3484103"/>
            <a:ext cx="10083786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State Hypotheses in testable form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Operationalization easy to find/judge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Does Hypothesis connect to research purpose/question?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Does the evidence collected test the hypothesis?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449" y="791882"/>
            <a:ext cx="4393009" cy="15188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8025" y="260944"/>
            <a:ext cx="1255806" cy="125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7822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1882" y="2831354"/>
            <a:ext cx="64876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Do Data and Claims match?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31882" y="207682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998" y="799353"/>
            <a:ext cx="2959100" cy="203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99433" y="4361659"/>
            <a:ext cx="71224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dirty="0"/>
              <a:t>Inappropriate generalization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Recognize Alternative Hypotheses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7923" y="316700"/>
            <a:ext cx="1382585" cy="138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179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9104" y="2224405"/>
            <a:ext cx="32496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Double Blind </a:t>
            </a:r>
          </a:p>
          <a:p>
            <a:r>
              <a:rPr lang="en-US" sz="4400" dirty="0"/>
              <a:t>Peer Review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7224" y="1320549"/>
            <a:ext cx="4339016" cy="32542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66023" y="5148326"/>
            <a:ext cx="51814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Promotes Fairness in Process  </a:t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4E2E4A-9FA3-FC42-BA40-01B54C2336A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30" y="420654"/>
            <a:ext cx="1063974" cy="106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451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8325" y="1128395"/>
            <a:ext cx="3047044" cy="26339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06588" y="4153648"/>
            <a:ext cx="52751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Before you send it out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DAE470-89A5-024B-82EA-4CC5F44715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815" y="423151"/>
            <a:ext cx="1410488" cy="141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1473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146" y="3952961"/>
            <a:ext cx="3617806" cy="2560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895926" y="461949"/>
            <a:ext cx="612426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/>
              <a:t>Strategize the best fit journals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03205" y="1427648"/>
            <a:ext cx="74066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Find journal description, does it fit?</a:t>
            </a:r>
          </a:p>
          <a:p>
            <a:r>
              <a:rPr lang="en-US" sz="3000" dirty="0"/>
              <a:t>What is journal’s quality threshold?</a:t>
            </a:r>
          </a:p>
          <a:p>
            <a:r>
              <a:rPr lang="en-US" sz="3000" dirty="0"/>
              <a:t>Have they published articles on similar topics?</a:t>
            </a:r>
          </a:p>
          <a:p>
            <a:r>
              <a:rPr lang="en-US" sz="3000" dirty="0"/>
              <a:t>Preferred Methodology?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27226" y="3989295"/>
            <a:ext cx="39578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End </a:t>
            </a:r>
            <a:r>
              <a:rPr lang="en-US" sz="2800" dirty="0"/>
              <a:t>with a plan and a</a:t>
            </a:r>
          </a:p>
          <a:p>
            <a:r>
              <a:rPr lang="en-US" sz="2800" dirty="0"/>
              <a:t> ranking of journals</a:t>
            </a:r>
          </a:p>
          <a:p>
            <a:endParaRPr lang="en-US" sz="2800" dirty="0"/>
          </a:p>
          <a:p>
            <a:r>
              <a:rPr lang="en-US" sz="2800" b="1" dirty="0"/>
              <a:t>DO YOUR HOMEWORK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7828" y="329497"/>
            <a:ext cx="1089750" cy="94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7074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brs_0019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9596" y="112896"/>
            <a:ext cx="4494911" cy="48774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2223" y="4611023"/>
            <a:ext cx="2205644" cy="165210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1060" y="279614"/>
            <a:ext cx="1283985" cy="11099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87F2F1-1E5A-9A46-B809-42C351627CF3}"/>
              </a:ext>
            </a:extLst>
          </p:cNvPr>
          <p:cNvSpPr txBox="1"/>
          <p:nvPr/>
        </p:nvSpPr>
        <p:spPr>
          <a:xfrm>
            <a:off x="5782963" y="3101546"/>
            <a:ext cx="4945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Send to journals you cite!</a:t>
            </a:r>
          </a:p>
        </p:txBody>
      </p:sp>
    </p:spTree>
    <p:extLst>
      <p:ext uri="{BB962C8B-B14F-4D97-AF65-F5344CB8AC3E}">
        <p14:creationId xmlns:p14="http://schemas.microsoft.com/office/powerpoint/2010/main" val="41032742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22706" y="4108823"/>
            <a:ext cx="59579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Revise &amp; Resubmit Decision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6804" y="816649"/>
            <a:ext cx="2823883" cy="28238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8D004C-4723-854E-96DD-E483996597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907" y="655432"/>
            <a:ext cx="1125757" cy="112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4515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824" y="1592730"/>
            <a:ext cx="4967940" cy="3096683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4480" y="168280"/>
            <a:ext cx="1613648" cy="16136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4235" y="5498354"/>
            <a:ext cx="4669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Get control of emotions</a:t>
            </a:r>
          </a:p>
        </p:txBody>
      </p:sp>
    </p:spTree>
    <p:extLst>
      <p:ext uri="{BB962C8B-B14F-4D97-AF65-F5344CB8AC3E}">
        <p14:creationId xmlns:p14="http://schemas.microsoft.com/office/powerpoint/2010/main" val="63525699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6599" y="172946"/>
            <a:ext cx="1509059" cy="15090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470" y="1197535"/>
            <a:ext cx="3810000" cy="281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60588" y="5020235"/>
            <a:ext cx="54387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Open minded Creative Thinking</a:t>
            </a:r>
          </a:p>
        </p:txBody>
      </p:sp>
    </p:spTree>
    <p:extLst>
      <p:ext uri="{BB962C8B-B14F-4D97-AF65-F5344CB8AC3E}">
        <p14:creationId xmlns:p14="http://schemas.microsoft.com/office/powerpoint/2010/main" val="2956905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9647" y="2794001"/>
            <a:ext cx="4395412" cy="3578873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912472" y="736152"/>
            <a:ext cx="4662241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600" dirty="0"/>
              <a:t>Revise &amp; Resubmit</a:t>
            </a:r>
          </a:p>
          <a:p>
            <a:r>
              <a:rPr lang="en-US" sz="4600" dirty="0"/>
              <a:t>Explanation Letter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6239" y="205263"/>
            <a:ext cx="1284941" cy="12849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0364" y="2971277"/>
            <a:ext cx="417940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/>
              <a:t>Organized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/>
              <a:t>Thoughtful </a:t>
            </a:r>
            <a:r>
              <a:rPr lang="en-US" sz="2000" dirty="0"/>
              <a:t>(not superficial)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/>
              <a:t>Disagree OK</a:t>
            </a:r>
            <a:br>
              <a:rPr lang="en-US" sz="3200" dirty="0"/>
            </a:br>
            <a:r>
              <a:rPr lang="en-US" sz="3200" dirty="0"/>
              <a:t>– good reason</a:t>
            </a:r>
          </a:p>
        </p:txBody>
      </p:sp>
    </p:spTree>
    <p:extLst>
      <p:ext uri="{BB962C8B-B14F-4D97-AF65-F5344CB8AC3E}">
        <p14:creationId xmlns:p14="http://schemas.microsoft.com/office/powerpoint/2010/main" val="14884954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119" y="2197099"/>
            <a:ext cx="5627594" cy="42152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15394" y="702237"/>
            <a:ext cx="27009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Additional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1D1ECD-3DA3-454D-ACF0-B6EFBF781B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605" y="584141"/>
            <a:ext cx="1394758" cy="139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93101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13000" y="3520609"/>
            <a:ext cx="708211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Don</a:t>
            </a:r>
            <a:r>
              <a:rPr lang="ja-JP" altLang="en-US" sz="3600" dirty="0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t take it personally 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(key test how you deal with first rejection)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Try again  (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use comments from reviewers)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8247" y="366694"/>
            <a:ext cx="1703818" cy="12762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2999" y="366694"/>
            <a:ext cx="4280648" cy="276815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4868" y="4366873"/>
            <a:ext cx="1460500" cy="22225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147421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Content Placeholder 2"/>
          <p:cNvSpPr>
            <a:spLocks noGrp="1"/>
          </p:cNvSpPr>
          <p:nvPr>
            <p:ph idx="4294967295"/>
          </p:nvPr>
        </p:nvSpPr>
        <p:spPr>
          <a:xfrm>
            <a:off x="1494282" y="3967253"/>
            <a:ext cx="8322595" cy="1831382"/>
          </a:xfr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Share your work widely – present at conferences</a:t>
            </a: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Conference Papers/Syllabi on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Academia.edu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, Institutional Repository, Research Gate</a:t>
            </a:r>
          </a:p>
        </p:txBody>
      </p:sp>
      <p:pic>
        <p:nvPicPr>
          <p:cNvPr id="66564" name="Picture 3" descr="presentation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1797" y="833456"/>
            <a:ext cx="3455796" cy="230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966" y="444753"/>
            <a:ext cx="1399242" cy="104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184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8229600" cy="1905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>
                <a:latin typeface="Calibri" charset="0"/>
                <a:ea typeface="ＭＳ Ｐゴシック" charset="0"/>
                <a:cs typeface="ＭＳ Ｐゴシック" charset="0"/>
              </a:rPr>
              <a:t>Editorial Process </a:t>
            </a:r>
            <a:br>
              <a:rPr lang="en-US" sz="40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4000" dirty="0">
                <a:latin typeface="Calibri" charset="0"/>
                <a:ea typeface="ＭＳ Ｐゴシック" charset="0"/>
                <a:cs typeface="ＭＳ Ｐゴシック" charset="0"/>
              </a:rPr>
              <a:t>(submission - publication)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3012" name="Picture 3" descr="JAD_synopsi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4320" y="2286382"/>
            <a:ext cx="4458005" cy="4287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63502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3766" y="582707"/>
            <a:ext cx="56586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Cultivate  Collaborators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511" y="2121647"/>
            <a:ext cx="4609148" cy="280894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0146" y="714038"/>
            <a:ext cx="1703818" cy="12762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0" y="5692589"/>
            <a:ext cx="4845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No down side to “Good” co-author(s)</a:t>
            </a:r>
          </a:p>
        </p:txBody>
      </p:sp>
    </p:spTree>
    <p:extLst>
      <p:ext uri="{BB962C8B-B14F-4D97-AF65-F5344CB8AC3E}">
        <p14:creationId xmlns:p14="http://schemas.microsoft.com/office/powerpoint/2010/main" val="271848184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1757" y="3853630"/>
            <a:ext cx="667021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2. Better in a library than a file cabinet.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17056" y="2147518"/>
            <a:ext cx="528907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/>
              <a:t>The only good dissertation </a:t>
            </a:r>
            <a:br>
              <a:rPr lang="en-US" sz="3200" dirty="0"/>
            </a:br>
            <a:r>
              <a:rPr lang="en-US" sz="3200" dirty="0"/>
              <a:t>is a completed dissertation.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91757" y="392822"/>
            <a:ext cx="513967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Two Personal Rules for </a:t>
            </a:r>
          </a:p>
          <a:p>
            <a:r>
              <a:rPr lang="en-US" sz="4000" b="1" dirty="0"/>
              <a:t>Successful Scholarship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0709" y="5067300"/>
            <a:ext cx="2351955" cy="16400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3375" y="4846474"/>
            <a:ext cx="1860838" cy="1860838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4731847" y="5361930"/>
            <a:ext cx="213420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3079" y="550216"/>
            <a:ext cx="1703818" cy="127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4960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6B9B3E-D9D9-C24E-ABBF-9FB40D8E88DD}"/>
              </a:ext>
            </a:extLst>
          </p:cNvPr>
          <p:cNvSpPr txBox="1"/>
          <p:nvPr/>
        </p:nvSpPr>
        <p:spPr>
          <a:xfrm>
            <a:off x="4956566" y="1944469"/>
            <a:ext cx="5356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Become an Active Reviewer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50807B-0C59-4441-A64D-9783A84DC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97" y="383184"/>
            <a:ext cx="3915891" cy="2207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6B906C2-42DD-454E-8887-2008ACBA55CE}"/>
              </a:ext>
            </a:extLst>
          </p:cNvPr>
          <p:cNvSpPr txBox="1"/>
          <p:nvPr/>
        </p:nvSpPr>
        <p:spPr>
          <a:xfrm>
            <a:off x="3837827" y="3012638"/>
            <a:ext cx="814383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Familiar with behind the scenes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Hone critical review skills – apply to own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Respect of the editor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Get a sense of what is a strong/weak paper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Active member of scholarly community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AB10BA-0ADE-2441-8A41-8673A570C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7549" y="383184"/>
            <a:ext cx="1703818" cy="12762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F754BB-F6D1-DB48-8DB2-FF9975233CD8}"/>
              </a:ext>
            </a:extLst>
          </p:cNvPr>
          <p:cNvSpPr txBox="1"/>
          <p:nvPr/>
        </p:nvSpPr>
        <p:spPr>
          <a:xfrm>
            <a:off x="345688" y="4289910"/>
            <a:ext cx="263476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“Art of Peer Reviewing”</a:t>
            </a:r>
          </a:p>
          <a:p>
            <a:r>
              <a:rPr lang="en-US" dirty="0"/>
              <a:t>handout</a:t>
            </a:r>
          </a:p>
        </p:txBody>
      </p:sp>
    </p:spTree>
    <p:extLst>
      <p:ext uri="{BB962C8B-B14F-4D97-AF65-F5344CB8AC3E}">
        <p14:creationId xmlns:p14="http://schemas.microsoft.com/office/powerpoint/2010/main" val="95532721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0579A5E-00D6-2F40-B318-E4C4B2A1F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6163" y="202118"/>
            <a:ext cx="1703818" cy="12762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68B2FCD-CF24-5F44-8FFD-28AA19532B77}"/>
              </a:ext>
            </a:extLst>
          </p:cNvPr>
          <p:cNvSpPr txBox="1"/>
          <p:nvPr/>
        </p:nvSpPr>
        <p:spPr>
          <a:xfrm>
            <a:off x="610441" y="3150973"/>
            <a:ext cx="60699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Shed the insider perspective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D78C0A-ABEF-E44E-8D52-168F44AD5A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2633" y="2739635"/>
            <a:ext cx="1637961" cy="246042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ECA14F-B52E-344D-869A-57D811AB51E6}"/>
              </a:ext>
            </a:extLst>
          </p:cNvPr>
          <p:cNvSpPr txBox="1"/>
          <p:nvPr/>
        </p:nvSpPr>
        <p:spPr>
          <a:xfrm>
            <a:off x="8637373" y="5456843"/>
            <a:ext cx="31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International &amp; Interdisciplinary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040CC4-47F7-934F-B014-50ACCB9781E5}"/>
              </a:ext>
            </a:extLst>
          </p:cNvPr>
          <p:cNvSpPr txBox="1"/>
          <p:nvPr/>
        </p:nvSpPr>
        <p:spPr>
          <a:xfrm>
            <a:off x="1364626" y="4118552"/>
            <a:ext cx="69192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Consciously write for a larger audience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Limit unnecessary acronyms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Stand alone tables – easy skim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A1BD7D-3BA2-064C-9105-F3ACA9411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753" y="547271"/>
            <a:ext cx="2853896" cy="214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21572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magnifying-gla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91051" y="3239645"/>
            <a:ext cx="2119312" cy="3124200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" name="Rectangle 2"/>
          <p:cNvSpPr txBox="1">
            <a:spLocks/>
          </p:cNvSpPr>
          <p:nvPr/>
        </p:nvSpPr>
        <p:spPr>
          <a:xfrm>
            <a:off x="2688685" y="1421958"/>
            <a:ext cx="5562600" cy="181768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Discoverability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Optimizing Article For Search Engines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7A426F-AB83-184E-BBFF-FD3DEB1A8B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329" y="308557"/>
            <a:ext cx="1113401" cy="111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5500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scholar_log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2274" y="1016432"/>
            <a:ext cx="2959578" cy="1179921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533467" y="2624919"/>
            <a:ext cx="5674093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endParaRPr lang="en-US" sz="3600" dirty="0"/>
          </a:p>
          <a:p>
            <a:r>
              <a:rPr lang="en-US" sz="3600" dirty="0"/>
              <a:t>EXTRA ATTENTION 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Key Words 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Abstract 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Title </a:t>
            </a:r>
          </a:p>
        </p:txBody>
      </p:sp>
      <p:pic>
        <p:nvPicPr>
          <p:cNvPr id="6" name="Picture 9" descr="magnifying-glass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53222" y="275064"/>
            <a:ext cx="1507004" cy="2221561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925788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7A0396E-8E45-0747-8512-CC7EE3BBF9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068" y="717619"/>
            <a:ext cx="4768780" cy="47687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FEAEB7-EE30-A84E-8A96-744203DC30AE}"/>
              </a:ext>
            </a:extLst>
          </p:cNvPr>
          <p:cNvSpPr txBox="1"/>
          <p:nvPr/>
        </p:nvSpPr>
        <p:spPr>
          <a:xfrm>
            <a:off x="7129848" y="1161534"/>
            <a:ext cx="2495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Questions??</a:t>
            </a:r>
          </a:p>
        </p:txBody>
      </p:sp>
    </p:spTree>
    <p:extLst>
      <p:ext uri="{BB962C8B-B14F-4D97-AF65-F5344CB8AC3E}">
        <p14:creationId xmlns:p14="http://schemas.microsoft.com/office/powerpoint/2010/main" val="15869902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6166A9-E8A7-DF40-A265-F49222814D56}"/>
              </a:ext>
            </a:extLst>
          </p:cNvPr>
          <p:cNvSpPr txBox="1"/>
          <p:nvPr/>
        </p:nvSpPr>
        <p:spPr>
          <a:xfrm>
            <a:off x="3913125" y="468351"/>
            <a:ext cx="4117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References and Additional Resources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43D48D-A1EC-A142-B88F-FBA5B9C620E0}"/>
              </a:ext>
            </a:extLst>
          </p:cNvPr>
          <p:cNvSpPr txBox="1"/>
          <p:nvPr/>
        </p:nvSpPr>
        <p:spPr>
          <a:xfrm>
            <a:off x="791735" y="1003610"/>
            <a:ext cx="10850137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Boice</a:t>
            </a:r>
            <a:r>
              <a:rPr lang="en-US" sz="1400" dirty="0"/>
              <a:t>, R. (1990). </a:t>
            </a:r>
            <a:r>
              <a:rPr lang="en-US" sz="1400" i="1" dirty="0"/>
              <a:t>Professors as Writers</a:t>
            </a:r>
            <a:r>
              <a:rPr lang="en-US" sz="1400" dirty="0"/>
              <a:t>. New Forums Press: Stillwater, Okla.</a:t>
            </a:r>
          </a:p>
          <a:p>
            <a:endParaRPr lang="en-US" sz="1400" dirty="0"/>
          </a:p>
          <a:p>
            <a:r>
              <a:rPr lang="en-US" sz="1400" dirty="0" err="1"/>
              <a:t>Casula</a:t>
            </a:r>
            <a:r>
              <a:rPr lang="en-US" sz="1400" dirty="0"/>
              <a:t>, M., </a:t>
            </a:r>
            <a:r>
              <a:rPr lang="en-US" sz="1400" dirty="0" err="1"/>
              <a:t>Rangarajan</a:t>
            </a:r>
            <a:r>
              <a:rPr lang="en-US" sz="1400" dirty="0"/>
              <a:t>, N., &amp; Shields, P. (2021). The potential of working hypotheses for deductive exploratory</a:t>
            </a:r>
            <a:br>
              <a:rPr lang="en-US" sz="1400" dirty="0"/>
            </a:br>
            <a:r>
              <a:rPr lang="en-US" sz="1400" dirty="0"/>
              <a:t> research. </a:t>
            </a:r>
            <a:r>
              <a:rPr lang="en-US" sz="1400" i="1" dirty="0"/>
              <a:t>Quality &amp; Quantity</a:t>
            </a:r>
            <a:r>
              <a:rPr lang="en-US" sz="1400" dirty="0"/>
              <a:t>, </a:t>
            </a:r>
            <a:r>
              <a:rPr lang="en-US" sz="1400" i="1" dirty="0"/>
              <a:t>55</a:t>
            </a:r>
            <a:r>
              <a:rPr lang="en-US" sz="1400" dirty="0"/>
              <a:t>(5), 1703-1725. </a:t>
            </a:r>
            <a:r>
              <a:rPr lang="en-US" sz="1400" dirty="0">
                <a:hlinkClick r:id="rId2"/>
              </a:rPr>
              <a:t>https://link.springer.com/article/10.1007/s11135-020-01072-9</a:t>
            </a:r>
            <a:r>
              <a:rPr lang="en-US" sz="1400" dirty="0"/>
              <a:t> </a:t>
            </a:r>
            <a:br>
              <a:rPr lang="en-US" dirty="0"/>
            </a:br>
            <a:endParaRPr lang="en-US" sz="1400" dirty="0"/>
          </a:p>
          <a:p>
            <a:r>
              <a:rPr lang="en-US" sz="1400" dirty="0"/>
              <a:t>Hall, J. L., Hatcher, W., McDonald III, B. D., Shields, P., &amp; Sowa, J. E. (2019). The art of peer reviewing:</a:t>
            </a:r>
          </a:p>
          <a:p>
            <a:r>
              <a:rPr lang="en-US" sz="1400" dirty="0"/>
              <a:t>Toward an effective developmental process. </a:t>
            </a:r>
            <a:r>
              <a:rPr lang="en-US" sz="1400" i="1" dirty="0"/>
              <a:t>Journal of Public Affairs Education</a:t>
            </a:r>
            <a:r>
              <a:rPr lang="en-US" sz="1400" dirty="0"/>
              <a:t>, </a:t>
            </a:r>
            <a:r>
              <a:rPr lang="en-US" sz="1400" i="1" dirty="0"/>
              <a:t>25</a:t>
            </a:r>
            <a:r>
              <a:rPr lang="en-US" sz="1400" dirty="0"/>
              <a:t>(3), 296-313.</a:t>
            </a:r>
          </a:p>
          <a:p>
            <a:endParaRPr lang="en-US" sz="1400" dirty="0"/>
          </a:p>
          <a:p>
            <a:r>
              <a:rPr lang="en-US" sz="1400" dirty="0"/>
              <a:t>Shields, P.M. (2020). Dynamic Intersection of Military and Society. In: </a:t>
            </a:r>
            <a:r>
              <a:rPr lang="en-US" sz="1400" dirty="0" err="1"/>
              <a:t>Sookermany</a:t>
            </a:r>
            <a:r>
              <a:rPr lang="en-US" sz="1400" dirty="0"/>
              <a:t>, A. (</a:t>
            </a:r>
            <a:r>
              <a:rPr lang="en-US" sz="1400" dirty="0" err="1"/>
              <a:t>eds</a:t>
            </a:r>
            <a:r>
              <a:rPr lang="en-US" sz="1400" dirty="0"/>
              <a:t>) </a:t>
            </a:r>
          </a:p>
          <a:p>
            <a:r>
              <a:rPr lang="en-US" sz="1400" dirty="0"/>
              <a:t>Handbook of Military Sciences. Springer, Cham. </a:t>
            </a:r>
            <a:r>
              <a:rPr lang="en-US" sz="1400" dirty="0">
                <a:hlinkClick r:id="rId3"/>
              </a:rPr>
              <a:t>https://doi.org/10.1007/978-3-030-02866-4_31-1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Shields, P. M. and </a:t>
            </a:r>
            <a:r>
              <a:rPr lang="en-US" sz="1400" dirty="0" err="1"/>
              <a:t>Whetsell</a:t>
            </a:r>
            <a:r>
              <a:rPr lang="en-US" sz="1400" dirty="0"/>
              <a:t>, T. (2014). Doing Practical Research and Publishing in Military Studies. In </a:t>
            </a:r>
            <a:br>
              <a:rPr lang="en-US" sz="1400" dirty="0"/>
            </a:br>
            <a:r>
              <a:rPr lang="en-US" sz="1400" dirty="0" err="1"/>
              <a:t>Soeters</a:t>
            </a:r>
            <a:r>
              <a:rPr lang="en-US" sz="1400" dirty="0"/>
              <a:t>, J., Shields, P. M., &amp; </a:t>
            </a:r>
            <a:r>
              <a:rPr lang="en-US" sz="1400" dirty="0" err="1"/>
              <a:t>Rietjens</a:t>
            </a:r>
            <a:r>
              <a:rPr lang="en-US" sz="1400" dirty="0"/>
              <a:t>, S. J. H. (Eds.) </a:t>
            </a:r>
            <a:r>
              <a:rPr lang="en-US" sz="1400" i="1" dirty="0"/>
              <a:t>Routledge handbook of research methods in military studies</a:t>
            </a:r>
            <a:r>
              <a:rPr lang="en-US" sz="1400" dirty="0"/>
              <a:t>. pp. 310-325. London: Routledge.</a:t>
            </a:r>
          </a:p>
          <a:p>
            <a:endParaRPr lang="en-US" sz="1400" dirty="0"/>
          </a:p>
          <a:p>
            <a:r>
              <a:rPr lang="en-US" sz="1400" dirty="0"/>
              <a:t>Shields, P. </a:t>
            </a:r>
            <a:r>
              <a:rPr lang="en-US" sz="1400" dirty="0" err="1"/>
              <a:t>Rangarajan</a:t>
            </a:r>
            <a:r>
              <a:rPr lang="en-US" sz="1400" dirty="0"/>
              <a:t>, N. &amp; Stewart, L.  (2012) Open Access Digital Repository: Sharing Student </a:t>
            </a:r>
          </a:p>
          <a:p>
            <a:r>
              <a:rPr lang="en-US" sz="1400" dirty="0"/>
              <a:t>Research with the World, </a:t>
            </a:r>
            <a:r>
              <a:rPr lang="en-US" sz="1400" i="1" dirty="0"/>
              <a:t>Journal of Public Affairs Education</a:t>
            </a:r>
            <a:r>
              <a:rPr lang="en-US" sz="1400" dirty="0"/>
              <a:t>, 18:1, 157-181, DOI: </a:t>
            </a:r>
            <a:r>
              <a:rPr lang="en-US" sz="1400" u="sng" dirty="0">
                <a:hlinkClick r:id="rId4"/>
              </a:rPr>
              <a:t>10.1080/15236803.2012.12001676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Shields, P. M. (2013). </a:t>
            </a:r>
            <a:r>
              <a:rPr lang="en-US" sz="1400" i="1" dirty="0"/>
              <a:t>Getting published in the middle of the list: ASPA PhD summit</a:t>
            </a:r>
            <a:r>
              <a:rPr lang="en-US" sz="1400" dirty="0"/>
              <a:t>. Presented at the American Society</a:t>
            </a:r>
          </a:p>
          <a:p>
            <a:r>
              <a:rPr lang="en-US" sz="1400" dirty="0"/>
              <a:t> for Public Administration Annual Conference, New Orleans, LA. </a:t>
            </a:r>
            <a:r>
              <a:rPr lang="en-US" sz="1400" dirty="0">
                <a:hlinkClick r:id="rId5"/>
              </a:rPr>
              <a:t>https://digital.library.txstate.edu/handle/10877/13767</a:t>
            </a:r>
            <a:r>
              <a:rPr lang="en-US" sz="1400" dirty="0"/>
              <a:t> </a:t>
            </a:r>
          </a:p>
          <a:p>
            <a:endParaRPr lang="en-US" sz="1400" dirty="0"/>
          </a:p>
          <a:p>
            <a:r>
              <a:rPr lang="en-US" sz="1400" dirty="0" err="1"/>
              <a:t>Soeters</a:t>
            </a:r>
            <a:r>
              <a:rPr lang="en-US" sz="1400" dirty="0"/>
              <a:t>, J., Shields, P. M., &amp; </a:t>
            </a:r>
            <a:r>
              <a:rPr lang="en-US" sz="1400" dirty="0" err="1"/>
              <a:t>Rietjens</a:t>
            </a:r>
            <a:r>
              <a:rPr lang="en-US" sz="1400" dirty="0"/>
              <a:t>, S. J. H. (Eds.). (2014). </a:t>
            </a:r>
            <a:r>
              <a:rPr lang="en-US" sz="1400" i="1" dirty="0"/>
              <a:t>Routledge handbook of research methods in military studies</a:t>
            </a:r>
            <a:r>
              <a:rPr lang="en-US" sz="1400" dirty="0"/>
              <a:t>. London: Routledge.</a:t>
            </a:r>
          </a:p>
          <a:p>
            <a:endParaRPr lang="en-US" sz="1400" dirty="0"/>
          </a:p>
          <a:p>
            <a:r>
              <a:rPr lang="en-US" sz="1400" dirty="0"/>
              <a:t>Strunk Jr, W., &amp; White, E. B. (2007). </a:t>
            </a:r>
            <a:r>
              <a:rPr lang="en-US" sz="1400" i="1" dirty="0"/>
              <a:t>The Elements of Style Illustrated</a:t>
            </a:r>
            <a:r>
              <a:rPr lang="en-US" sz="1400" dirty="0"/>
              <a:t>. Penguin.</a:t>
            </a:r>
          </a:p>
        </p:txBody>
      </p:sp>
    </p:spTree>
    <p:extLst>
      <p:ext uri="{BB962C8B-B14F-4D97-AF65-F5344CB8AC3E}">
        <p14:creationId xmlns:p14="http://schemas.microsoft.com/office/powerpoint/2010/main" val="4014495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24DB4FD-29D6-3F44-BA0F-9F257E440FC4}"/>
              </a:ext>
            </a:extLst>
          </p:cNvPr>
          <p:cNvSpPr txBox="1"/>
          <p:nvPr/>
        </p:nvSpPr>
        <p:spPr>
          <a:xfrm>
            <a:off x="2498757" y="262550"/>
            <a:ext cx="6631815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Stage 0    </a:t>
            </a:r>
            <a:r>
              <a:rPr lang="en-US" sz="2800" dirty="0"/>
              <a:t>(Before submission)</a:t>
            </a:r>
          </a:p>
          <a:p>
            <a:r>
              <a:rPr lang="en-US" sz="1600" dirty="0"/>
              <a:t>   </a:t>
            </a:r>
            <a:endParaRPr lang="en-US" sz="4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Getting the Manuscript Ready for Review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Follow manuscript guidelines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07B4BF-D9A3-4347-AE11-87B7F1C8A8B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421" y="2951605"/>
            <a:ext cx="11217244" cy="3747959"/>
          </a:xfrm>
          <a:prstGeom prst="rect">
            <a:avLst/>
          </a:prstGeom>
        </p:spPr>
      </p:pic>
      <p:sp>
        <p:nvSpPr>
          <p:cNvPr id="6" name="Donut 5">
            <a:extLst>
              <a:ext uri="{FF2B5EF4-FFF2-40B4-BE49-F238E27FC236}">
                <a16:creationId xmlns:a16="http://schemas.microsoft.com/office/drawing/2014/main" id="{71DBD070-0414-A740-B84D-4A391B1A5C75}"/>
              </a:ext>
            </a:extLst>
          </p:cNvPr>
          <p:cNvSpPr/>
          <p:nvPr/>
        </p:nvSpPr>
        <p:spPr>
          <a:xfrm>
            <a:off x="9913544" y="3820563"/>
            <a:ext cx="1638677" cy="914400"/>
          </a:xfrm>
          <a:prstGeom prst="donut">
            <a:avLst>
              <a:gd name="adj" fmla="val 10149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625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824A458-84EC-7440-8977-E9AC467B1D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690" y="200338"/>
            <a:ext cx="5645277" cy="41840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5236223-97CD-144B-8329-1498993ABEC6}"/>
              </a:ext>
            </a:extLst>
          </p:cNvPr>
          <p:cNvSpPr txBox="1"/>
          <p:nvPr/>
        </p:nvSpPr>
        <p:spPr>
          <a:xfrm>
            <a:off x="6699564" y="2292364"/>
            <a:ext cx="5029326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APA 7.0 Style. (examples)</a:t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Endnotes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/>
              <a:t>Anonymize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Figures/tables at end of paper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FD7A14-119C-174C-B2E6-8272F3F0F055}"/>
              </a:ext>
            </a:extLst>
          </p:cNvPr>
          <p:cNvSpPr txBox="1"/>
          <p:nvPr/>
        </p:nvSpPr>
        <p:spPr>
          <a:xfrm>
            <a:off x="7025489" y="860079"/>
            <a:ext cx="27245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A few basics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FCE3FD-1770-9144-9BB5-F4251A8142C4}"/>
              </a:ext>
            </a:extLst>
          </p:cNvPr>
          <p:cNvSpPr txBox="1"/>
          <p:nvPr/>
        </p:nvSpPr>
        <p:spPr>
          <a:xfrm>
            <a:off x="760491" y="5495453"/>
            <a:ext cx="4109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Return to Author to Fix</a:t>
            </a:r>
          </a:p>
        </p:txBody>
      </p:sp>
    </p:spTree>
    <p:extLst>
      <p:ext uri="{BB962C8B-B14F-4D97-AF65-F5344CB8AC3E}">
        <p14:creationId xmlns:p14="http://schemas.microsoft.com/office/powerpoint/2010/main" val="635447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 idx="4294967295"/>
          </p:nvPr>
        </p:nvSpPr>
        <p:spPr>
          <a:xfrm>
            <a:off x="1779850" y="953215"/>
            <a:ext cx="5924046" cy="819732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Stage 1</a:t>
            </a:r>
          </a:p>
        </p:txBody>
      </p:sp>
      <p:sp>
        <p:nvSpPr>
          <p:cNvPr id="73732" name="Rectangle 6"/>
          <p:cNvSpPr>
            <a:spLocks noChangeArrowheads="1"/>
          </p:cNvSpPr>
          <p:nvPr/>
        </p:nvSpPr>
        <p:spPr bwMode="auto">
          <a:xfrm>
            <a:off x="1209481" y="2091334"/>
            <a:ext cx="5196089" cy="3670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34950" indent="-234950">
              <a:spcAft>
                <a:spcPct val="65000"/>
              </a:spcAft>
              <a:buFontTx/>
              <a:buChar char="•"/>
            </a:pPr>
            <a:r>
              <a:rPr lang="en-US" sz="3600" dirty="0"/>
              <a:t>Manuscript arrives</a:t>
            </a:r>
          </a:p>
          <a:p>
            <a:pPr marL="234950" indent="-234950">
              <a:spcAft>
                <a:spcPct val="65000"/>
              </a:spcAft>
              <a:buFontTx/>
              <a:buChar char="•"/>
            </a:pPr>
            <a:r>
              <a:rPr lang="en-US" sz="3600" dirty="0"/>
              <a:t>Managing Editor Review</a:t>
            </a:r>
            <a:endParaRPr lang="en-US" sz="3200" dirty="0"/>
          </a:p>
          <a:p>
            <a:pPr marL="234950" indent="-234950">
              <a:spcAft>
                <a:spcPct val="65000"/>
              </a:spcAft>
              <a:buFontTx/>
              <a:buChar char="•"/>
            </a:pPr>
            <a:r>
              <a:rPr lang="en-US" sz="3200" dirty="0"/>
              <a:t>Editor</a:t>
            </a:r>
            <a:r>
              <a:rPr lang="ja-JP" altLang="en-US" sz="3200" dirty="0"/>
              <a:t>’</a:t>
            </a:r>
            <a:r>
              <a:rPr lang="en-US" sz="3200" dirty="0"/>
              <a:t>s Review </a:t>
            </a:r>
            <a:br>
              <a:rPr lang="en-US" sz="3200" dirty="0"/>
            </a:br>
            <a:r>
              <a:rPr lang="en-US" b="1" dirty="0"/>
              <a:t>Reject 40- 60%                  </a:t>
            </a:r>
          </a:p>
          <a:p>
            <a:pPr marL="234950" indent="-234950">
              <a:spcAft>
                <a:spcPct val="65000"/>
              </a:spcAft>
              <a:buFontTx/>
              <a:buChar char="•"/>
            </a:pPr>
            <a:r>
              <a:rPr lang="en-US" sz="3200" dirty="0"/>
              <a:t>Find Reviewers</a:t>
            </a:r>
            <a:br>
              <a:rPr lang="en-US" sz="3200" dirty="0"/>
            </a:b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6589" y="1238766"/>
            <a:ext cx="2888021" cy="2567309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9765" y="5477945"/>
            <a:ext cx="1303138" cy="97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67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/>
          </p:cNvSpPr>
          <p:nvPr>
            <p:ph type="ctrTitle"/>
          </p:nvPr>
        </p:nvSpPr>
        <p:spPr>
          <a:xfrm>
            <a:off x="2209800" y="6096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Stage 2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5779" name="Rectangle 3"/>
          <p:cNvSpPr>
            <a:spLocks noGrp="1"/>
          </p:cNvSpPr>
          <p:nvPr>
            <p:ph type="subTitle" idx="1"/>
          </p:nvPr>
        </p:nvSpPr>
        <p:spPr>
          <a:xfrm>
            <a:off x="5085976" y="2734235"/>
            <a:ext cx="4896224" cy="3657600"/>
          </a:xfrm>
        </p:spPr>
        <p:txBody>
          <a:bodyPr/>
          <a:lstStyle/>
          <a:p>
            <a:pPr marL="234950" indent="-165100" algn="l">
              <a:spcAft>
                <a:spcPct val="50000"/>
              </a:spcAft>
              <a:buFont typeface="Arial" charset="0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Send out for review</a:t>
            </a:r>
            <a:br>
              <a:rPr lang="en-US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2-4 reviewers</a:t>
            </a: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234950" indent="-165100" algn="l">
              <a:spcAft>
                <a:spcPct val="50000"/>
              </a:spcAft>
              <a:buFont typeface="Arial" charset="0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Reviews in </a:t>
            </a:r>
          </a:p>
          <a:p>
            <a:pPr marL="234950" indent="-165100" algn="l">
              <a:spcAft>
                <a:spcPct val="50000"/>
              </a:spcAft>
              <a:buFont typeface="Arial" charset="0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Reviewers’ assessment</a:t>
            </a:r>
            <a:br>
              <a:rPr lang="en-US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1" y="781197"/>
            <a:ext cx="2306911" cy="267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615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8664</TotalTime>
  <Words>1486</Words>
  <Application>Microsoft Macintosh PowerPoint</Application>
  <PresentationFormat>Widescreen</PresentationFormat>
  <Paragraphs>277</Paragraphs>
  <Slides>57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3" baseType="lpstr">
      <vt:lpstr>ＭＳ Ｐゴシック</vt:lpstr>
      <vt:lpstr>游ゴシック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Editorial Process  (submission - publication) </vt:lpstr>
      <vt:lpstr>PowerPoint Presentation</vt:lpstr>
      <vt:lpstr>PowerPoint Presentation</vt:lpstr>
      <vt:lpstr>Stage 1</vt:lpstr>
      <vt:lpstr>Stage 2 </vt:lpstr>
      <vt:lpstr>Stage 3 First Round Decision</vt:lpstr>
      <vt:lpstr>Stage 4 +++</vt:lpstr>
      <vt:lpstr>PowerPoint Presentation</vt:lpstr>
      <vt:lpstr>PowerPoint Presentation</vt:lpstr>
      <vt:lpstr>PowerPoint Presentation</vt:lpstr>
      <vt:lpstr>Editor as Coach and Cop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Shields</dc:creator>
  <cp:lastModifiedBy>Shields, Patricia M</cp:lastModifiedBy>
  <cp:revision>48</cp:revision>
  <dcterms:created xsi:type="dcterms:W3CDTF">2018-10-04T20:11:17Z</dcterms:created>
  <dcterms:modified xsi:type="dcterms:W3CDTF">2022-10-02T18:06:24Z</dcterms:modified>
</cp:coreProperties>
</file>